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306" r:id="rId2"/>
    <p:sldId id="403" r:id="rId3"/>
    <p:sldId id="402" r:id="rId4"/>
    <p:sldId id="398" r:id="rId5"/>
    <p:sldId id="404" r:id="rId6"/>
    <p:sldId id="383" r:id="rId7"/>
    <p:sldId id="405" r:id="rId8"/>
    <p:sldId id="382" r:id="rId9"/>
    <p:sldId id="399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9832" autoAdjust="0"/>
  </p:normalViewPr>
  <p:slideViewPr>
    <p:cSldViewPr snapToGrid="0" showGuides="1">
      <p:cViewPr varScale="1">
        <p:scale>
          <a:sx n="140" d="100"/>
          <a:sy n="140" d="100"/>
        </p:scale>
        <p:origin x="-216" y="-96"/>
      </p:cViewPr>
      <p:guideLst>
        <p:guide orient="horz" pos="2176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7200" dirty="0" smtClean="0"/>
              <a:t>Mutually Independent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Events</a:t>
            </a:r>
            <a:endParaRPr lang="en-US" sz="7200" dirty="0" smtClean="0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965" y="1198484"/>
            <a:ext cx="8262811" cy="4522950"/>
          </a:xfrm>
        </p:spPr>
        <p:txBody>
          <a:bodyPr/>
          <a:lstStyle/>
          <a:p>
            <a:r>
              <a:rPr lang="en-US" sz="6000" dirty="0" smtClean="0"/>
              <a:t>Events </a:t>
            </a:r>
            <a:r>
              <a:rPr lang="en-US" sz="6000" dirty="0" smtClean="0">
                <a:solidFill>
                  <a:srgbClr val="0000CC"/>
                </a:solidFill>
              </a:rPr>
              <a:t>E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, E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, ... </a:t>
            </a:r>
            <a:r>
              <a:rPr lang="en-US" sz="6000" dirty="0" smtClean="0"/>
              <a:t>are</a:t>
            </a:r>
          </a:p>
          <a:p>
            <a:pPr algn="ctr"/>
            <a:r>
              <a:rPr lang="en-US" sz="6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6000" dirty="0" err="1" smtClean="0"/>
              <a:t>iff</a:t>
            </a:r>
            <a:r>
              <a:rPr lang="en-US" sz="6000" dirty="0" smtClean="0"/>
              <a:t> every pair of them</a:t>
            </a:r>
          </a:p>
          <a:p>
            <a:r>
              <a:rPr lang="en-US" sz="6000" dirty="0" smtClean="0"/>
              <a:t>      are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63702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Product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baseline="-25000" dirty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 A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 …,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baseline="-25000" dirty="0" smtClean="0">
                <a:solidFill>
                  <a:srgbClr val="0000CC"/>
                </a:solidFill>
              </a:rPr>
              <a:t>n</a:t>
            </a:r>
            <a:r>
              <a:rPr lang="en-US" dirty="0" smtClean="0"/>
              <a:t> satisfy the</a:t>
            </a:r>
          </a:p>
          <a:p>
            <a:pPr algn="ctr"/>
            <a:r>
              <a:rPr lang="en-US" dirty="0" smtClean="0">
                <a:solidFill>
                  <a:srgbClr val="660066"/>
                </a:solidFill>
              </a:rPr>
              <a:t>independent product rule</a:t>
            </a:r>
          </a:p>
          <a:p>
            <a:r>
              <a:rPr lang="en-US" dirty="0" smtClean="0"/>
              <a:t>when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948676"/>
              </p:ext>
            </p:extLst>
          </p:nvPr>
        </p:nvGraphicFramePr>
        <p:xfrm>
          <a:off x="388938" y="3217863"/>
          <a:ext cx="8315325" cy="243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57" name="Equation" r:id="rId3" imgW="1905000" imgH="558800" progId="Equation.DSMT4">
                  <p:embed/>
                </p:oleObj>
              </mc:Choice>
              <mc:Fallback>
                <p:oleObj name="Equation" r:id="rId3" imgW="1905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938" y="3217863"/>
                        <a:ext cx="8315325" cy="243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62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00CC"/>
                </a:solidFill>
              </a:rPr>
              <a:t>k</a:t>
            </a:r>
            <a:r>
              <a:rPr lang="en-US" sz="3600" dirty="0" smtClean="0"/>
              <a:t>-way Independence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15" y="1162874"/>
            <a:ext cx="7954187" cy="458229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A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collection </a:t>
            </a:r>
            <a:r>
              <a:rPr lang="en-US" sz="4800" dirty="0"/>
              <a:t>of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≤ </a:t>
            </a:r>
            <a:r>
              <a:rPr lang="en-US" sz="4800" dirty="0" smtClean="0">
                <a:solidFill>
                  <a:srgbClr val="0000CC"/>
                </a:solidFill>
              </a:rPr>
              <a:t>k</a:t>
            </a:r>
          </a:p>
          <a:p>
            <a:r>
              <a:rPr lang="en-US" sz="4800" dirty="0" smtClean="0"/>
              <a:t>of them satisfies the</a:t>
            </a:r>
          </a:p>
          <a:p>
            <a:r>
              <a:rPr lang="en-US" sz="4800" dirty="0" smtClean="0"/>
              <a:t>independent product rule.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35" y="996694"/>
            <a:ext cx="8821567" cy="383398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E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E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they are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(k-1)</a:t>
            </a:r>
            <a:r>
              <a:rPr lang="en-US" sz="4800" dirty="0" smtClean="0"/>
              <a:t>-way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980837"/>
              </p:ext>
            </p:extLst>
          </p:nvPr>
        </p:nvGraphicFramePr>
        <p:xfrm>
          <a:off x="2112963" y="4465638"/>
          <a:ext cx="5438775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9" name="Equation" r:id="rId4" imgW="1663700" imgH="635000" progId="Equation.DSMT4">
                  <p:embed/>
                </p:oleObj>
              </mc:Choice>
              <mc:Fallback>
                <p:oleObj name="Equation" r:id="rId4" imgW="16637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4465638"/>
                        <a:ext cx="5438775" cy="2074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1880" y="4593762"/>
            <a:ext cx="110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56497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75" y="181120"/>
            <a:ext cx="6971674" cy="875327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00CC"/>
                </a:solidFill>
              </a:rPr>
              <a:t>2</a:t>
            </a:r>
            <a:r>
              <a:rPr lang="en-US" sz="3600" dirty="0" smtClean="0"/>
              <a:t>-way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z="3600" dirty="0" smtClean="0">
                <a:solidFill>
                  <a:srgbClr val="0000CC"/>
                </a:solidFill>
              </a:rPr>
              <a:t>3</a:t>
            </a:r>
            <a:r>
              <a:rPr lang="en-US" sz="3600" dirty="0" smtClean="0"/>
              <a:t>-way independence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83" y="900870"/>
            <a:ext cx="8430155" cy="4861968"/>
          </a:xfrm>
        </p:spPr>
        <p:txBody>
          <a:bodyPr/>
          <a:lstStyle/>
          <a:p>
            <a:r>
              <a:rPr lang="en-US" sz="4400" dirty="0" smtClean="0"/>
              <a:t>make independent flips of</a:t>
            </a:r>
          </a:p>
          <a:p>
            <a:r>
              <a:rPr lang="en-US" sz="4400" dirty="0" smtClean="0"/>
              <a:t>3 fair coins.</a:t>
            </a:r>
          </a:p>
          <a:p>
            <a:pPr>
              <a:spcAft>
                <a:spcPts val="0"/>
              </a:spcAft>
            </a:pP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 ::= [coin 1 matches coin 2]</a:t>
            </a:r>
          </a:p>
          <a:p>
            <a:pPr>
              <a:spcAft>
                <a:spcPts val="0"/>
              </a:spcAft>
            </a:pP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::</a:t>
            </a:r>
            <a:r>
              <a:rPr lang="en-US" sz="4800" dirty="0"/>
              <a:t>= </a:t>
            </a:r>
            <a:r>
              <a:rPr lang="en-US" sz="4800" dirty="0" smtClean="0"/>
              <a:t>[</a:t>
            </a:r>
            <a:r>
              <a:rPr lang="en-US" sz="4800" dirty="0"/>
              <a:t>coin 1 matches coin </a:t>
            </a:r>
            <a:r>
              <a:rPr lang="en-US" sz="4800" dirty="0" smtClean="0"/>
              <a:t>3]</a:t>
            </a:r>
          </a:p>
          <a:p>
            <a:r>
              <a:rPr lang="en-US" sz="4800" dirty="0" smtClean="0">
                <a:solidFill>
                  <a:srgbClr val="0000CC"/>
                </a:solidFill>
              </a:rPr>
              <a:t>C</a:t>
            </a:r>
            <a:r>
              <a:rPr lang="en-US" sz="4800" dirty="0" smtClean="0"/>
              <a:t> :</a:t>
            </a:r>
            <a:r>
              <a:rPr lang="en-US" sz="4800" dirty="0"/>
              <a:t>:</a:t>
            </a:r>
            <a:r>
              <a:rPr lang="en-US" sz="4800" dirty="0" smtClean="0"/>
              <a:t>= [</a:t>
            </a:r>
            <a:r>
              <a:rPr lang="en-US" sz="4800" dirty="0"/>
              <a:t>coin </a:t>
            </a:r>
            <a:r>
              <a:rPr lang="en-US" sz="4800" dirty="0" smtClean="0"/>
              <a:t>2 </a:t>
            </a:r>
            <a:r>
              <a:rPr lang="en-US" sz="4800" dirty="0"/>
              <a:t>matches coin 3</a:t>
            </a:r>
            <a:r>
              <a:rPr lang="en-US" sz="4800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27978" y="5117210"/>
            <a:ext cx="8018098" cy="124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4400" b="0" dirty="0" smtClean="0">
                <a:solidFill>
                  <a:srgbClr val="0000CC"/>
                </a:solidFill>
              </a:rPr>
              <a:t>A</a:t>
            </a:r>
            <a:r>
              <a:rPr lang="en-US" sz="4400" b="0" dirty="0" smtClean="0">
                <a:solidFill>
                  <a:schemeClr val="tx1"/>
                </a:solidFill>
              </a:rPr>
              <a:t>,</a:t>
            </a:r>
            <a:r>
              <a:rPr lang="en-US" sz="4400" b="0" dirty="0" smtClean="0">
                <a:solidFill>
                  <a:srgbClr val="0000CC"/>
                </a:solidFill>
              </a:rPr>
              <a:t>B</a:t>
            </a:r>
            <a:r>
              <a:rPr lang="en-US" sz="4400" b="0" dirty="0" smtClean="0">
                <a:solidFill>
                  <a:srgbClr val="000000"/>
                </a:solidFill>
              </a:rPr>
              <a:t>,</a:t>
            </a:r>
            <a:r>
              <a:rPr lang="en-US" sz="4400" b="0" dirty="0" smtClean="0">
                <a:solidFill>
                  <a:srgbClr val="0000CC"/>
                </a:solidFill>
              </a:rPr>
              <a:t>C</a:t>
            </a:r>
            <a:r>
              <a:rPr lang="en-US" sz="4400" b="0" dirty="0" smtClean="0">
                <a:solidFill>
                  <a:srgbClr val="247643"/>
                </a:solidFill>
              </a:rPr>
              <a:t> </a:t>
            </a:r>
            <a:r>
              <a:rPr lang="en-US" sz="4400" b="0" dirty="0" smtClean="0">
                <a:solidFill>
                  <a:srgbClr val="000000"/>
                </a:solidFill>
              </a:rPr>
              <a:t>are</a:t>
            </a:r>
            <a:r>
              <a:rPr lang="en-US" sz="4400" b="0" dirty="0" smtClean="0">
                <a:solidFill>
                  <a:srgbClr val="247643"/>
                </a:solidFill>
              </a:rPr>
              <a:t> 2</a:t>
            </a:r>
            <a:r>
              <a:rPr lang="en-US" sz="4400" b="0" dirty="0" smtClean="0"/>
              <a:t>-way independent</a:t>
            </a:r>
          </a:p>
          <a:p>
            <a:r>
              <a:rPr lang="en-US" sz="4400" b="0" dirty="0"/>
              <a:t>but </a:t>
            </a:r>
            <a:r>
              <a:rPr lang="en-US" sz="4400" b="0" dirty="0">
                <a:solidFill>
                  <a:srgbClr val="FF0000"/>
                </a:solidFill>
              </a:rPr>
              <a:t>not 3</a:t>
            </a:r>
            <a:r>
              <a:rPr lang="en-US" sz="4400" b="0" dirty="0"/>
              <a:t>-way</a:t>
            </a:r>
            <a:r>
              <a:rPr lang="en-US" sz="4000" dirty="0"/>
              <a:t> </a:t>
            </a:r>
            <a:endParaRPr lang="en-US" sz="4000" b="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</a:t>
            </a:r>
            <a:r>
              <a:rPr lang="en-US" dirty="0" err="1" smtClean="0"/>
              <a:t>vs</a:t>
            </a:r>
            <a:r>
              <a:rPr lang="en-US" dirty="0" smtClean="0"/>
              <a:t> 3-way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62554" cy="4828720"/>
          </a:xfrm>
        </p:spPr>
        <p:txBody>
          <a:bodyPr/>
          <a:lstStyle/>
          <a:p>
            <a:r>
              <a:rPr lang="en-US" dirty="0" smtClean="0"/>
              <a:t>choose values </a:t>
            </a:r>
            <a:r>
              <a:rPr lang="en-US" dirty="0" smtClean="0">
                <a:solidFill>
                  <a:srgbClr val="0000CC"/>
                </a:solidFill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,v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… </a:t>
            </a:r>
            <a:r>
              <a:rPr lang="en-US" dirty="0" smtClean="0">
                <a:sym typeface="Euclid Symbol"/>
              </a:rPr>
              <a:t>independently with = probability.</a:t>
            </a:r>
            <a:endParaRPr lang="en-US" dirty="0" smtClean="0"/>
          </a:p>
          <a:p>
            <a:pPr algn="ctr"/>
            <a:r>
              <a:rPr lang="en-US" sz="4800" dirty="0" smtClean="0"/>
              <a:t>for events [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4800" dirty="0" smtClean="0"/>
              <a:t>]:</a:t>
            </a:r>
          </a:p>
          <a:p>
            <a:r>
              <a:rPr lang="en-US" sz="4800" dirty="0" smtClean="0"/>
              <a:t>   any 2 are independent</a:t>
            </a:r>
          </a:p>
          <a:p>
            <a:pPr algn="ctr"/>
            <a:r>
              <a:rPr lang="en-US" sz="4800" dirty="0" smtClean="0"/>
              <a:t>but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2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=v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</a:t>
            </a:r>
          </a:p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not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dirty="0" smtClean="0"/>
              <a:t>-way </a:t>
            </a:r>
            <a:r>
              <a:rPr lang="en-US" sz="4800" dirty="0" err="1" smtClean="0"/>
              <a:t>indep</a:t>
            </a:r>
            <a:r>
              <a:rPr lang="en-US" sz="4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31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660066"/>
                </a:solidFill>
                <a:sym typeface="Euclid Symbol"/>
              </a:rPr>
              <a:t>mutually independent</a:t>
            </a:r>
          </a:p>
          <a:p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when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they are 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-way independent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79594" y="3983206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1B7F3C"/>
                </a:solidFill>
                <a:sym typeface="Euclid Symbol"/>
              </a:rPr>
              <a:t>mutually independent</a:t>
            </a:r>
          </a:p>
          <a:p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iff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831815"/>
              </p:ext>
            </p:extLst>
          </p:nvPr>
        </p:nvGraphicFramePr>
        <p:xfrm>
          <a:off x="1550988" y="2605088"/>
          <a:ext cx="6670675" cy="248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2" name="Equation" r:id="rId4" imgW="1701800" imgH="635000" progId="Equation.DSMT4">
                  <p:embed/>
                </p:oleObj>
              </mc:Choice>
              <mc:Fallback>
                <p:oleObj name="Equation" r:id="rId4" imgW="17018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2605088"/>
                        <a:ext cx="6670675" cy="2487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43096" y="4716462"/>
            <a:ext cx="2761560" cy="1593850"/>
            <a:chOff x="643096" y="4716462"/>
            <a:chExt cx="2761560" cy="1593850"/>
          </a:xfrm>
        </p:grpSpPr>
        <p:sp>
          <p:nvSpPr>
            <p:cNvPr id="6" name="TextBox 5"/>
            <p:cNvSpPr txBox="1"/>
            <p:nvPr/>
          </p:nvSpPr>
          <p:spPr>
            <a:xfrm>
              <a:off x="643096" y="4983982"/>
              <a:ext cx="1972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for all </a:t>
              </a:r>
              <a:endParaRPr lang="en-US" sz="4400" dirty="0">
                <a:latin typeface="+mj-lt"/>
              </a:endParaRPr>
            </a:p>
          </p:txBody>
        </p:sp>
        <p:graphicFrame>
          <p:nvGraphicFramePr>
            <p:cNvPr id="148483" name="Object 3"/>
            <p:cNvGraphicFramePr>
              <a:graphicFrameLocks noChangeAspect="1"/>
            </p:cNvGraphicFramePr>
            <p:nvPr/>
          </p:nvGraphicFramePr>
          <p:xfrm>
            <a:off x="2469619" y="4716462"/>
            <a:ext cx="935037" cy="159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73" name="Equation" r:id="rId6" imgW="215900" imgH="368300" progId="Equation.DSMT4">
                    <p:embed/>
                  </p:oleObj>
                </mc:Choice>
                <mc:Fallback>
                  <p:oleObj name="Equation" r:id="rId6" imgW="215900" imgH="368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9619" y="4716462"/>
                          <a:ext cx="935037" cy="159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3604591" y="4731028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66945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2993</TotalTime>
  <Words>351</Words>
  <Application>Microsoft Macintosh PowerPoint</Application>
  <PresentationFormat>On-screen Show (4:3)</PresentationFormat>
  <Paragraphs>76</Paragraphs>
  <Slides>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1_Default Design</vt:lpstr>
      <vt:lpstr>MathType 6.0 Equation</vt:lpstr>
      <vt:lpstr>Equation</vt:lpstr>
      <vt:lpstr>Mutually Independent Events</vt:lpstr>
      <vt:lpstr>2-way Independence</vt:lpstr>
      <vt:lpstr>Independent Product Rule</vt:lpstr>
      <vt:lpstr>k-way Independence</vt:lpstr>
      <vt:lpstr>k-way Independence</vt:lpstr>
      <vt:lpstr>2-way vs 3-way independence</vt:lpstr>
      <vt:lpstr>2-way vs 3-way Independence</vt:lpstr>
      <vt:lpstr>Mutual Independence</vt:lpstr>
      <vt:lpstr>Mutual Independence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219</cp:revision>
  <cp:lastPrinted>2012-04-23T21:15:39Z</cp:lastPrinted>
  <dcterms:created xsi:type="dcterms:W3CDTF">2011-04-25T16:32:47Z</dcterms:created>
  <dcterms:modified xsi:type="dcterms:W3CDTF">2013-04-30T20:24:30Z</dcterms:modified>
</cp:coreProperties>
</file>