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ppt/notesSlides/notesSlide13.xml" ContentType="application/vnd.openxmlformats-officedocument.presentationml.notesSlide+xml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8" r:id="rId9"/>
    <p:sldId id="367" r:id="rId10"/>
    <p:sldId id="368" r:id="rId11"/>
    <p:sldId id="265" r:id="rId12"/>
    <p:sldId id="267" r:id="rId13"/>
    <p:sldId id="370" r:id="rId14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97" autoAdjust="0"/>
  </p:normalViewPr>
  <p:slideViewPr>
    <p:cSldViewPr snapToGrid="0" showGuides="1">
      <p:cViewPr>
        <p:scale>
          <a:sx n="100" d="100"/>
          <a:sy n="100" d="100"/>
        </p:scale>
        <p:origin x="-1192" y="-824"/>
      </p:cViewPr>
      <p:guideLst>
        <p:guide orient="horz" pos="21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A44C9-DEE3-4123-B243-27C2B35E23E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6D73D-881C-4C15-8768-B3D24FF458C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6D73D-881C-4C15-8768-B3D24FF458C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35062-BF6C-44D4-86C9-B8FAF2EE28D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93040-C9BB-4244-A038-D6243EFD48E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58E70-3EA5-46FB-B03F-50B57ABFC75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EF558-0D7D-4CD5-B512-C290E9305AB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77C33-B589-47FA-BBE9-8332920E38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E8130-4383-4706-B13E-8AF1C61CFF8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May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241300" y="1498600"/>
            <a:ext cx="86995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dirty="0">
                <a:latin typeface="Comic Sans MS" pitchFamily="66" charset="0"/>
              </a:rPr>
              <a:t>Introduction to Random </a:t>
            </a:r>
            <a:r>
              <a:rPr lang="en-US" sz="7200" b="1" dirty="0" smtClean="0">
                <a:latin typeface="Comic Sans MS" pitchFamily="66" charset="0"/>
              </a:rPr>
              <a:t>Variables</a:t>
            </a:r>
          </a:p>
          <a:p>
            <a:pPr algn="ctr"/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</a:rPr>
              <a:t>Bigger Number Game</a:t>
            </a:r>
            <a:endParaRPr lang="en-US" sz="12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[Team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2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wins]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endParaRPr lang="en-US" sz="4800" dirty="0" smtClean="0">
              <a:latin typeface="Comic Sans MS"/>
              <a:cs typeface="Comic Sans MS"/>
              <a:sym typeface="Euclid Symbol" pitchFamily="18" charset="2"/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53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046163" y="3887788"/>
          <a:ext cx="7073900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54" name="Equation" r:id="rId6" imgW="1447560" imgH="482400" progId="Equation.DSMT4">
                  <p:embed/>
                </p:oleObj>
              </mc:Choice>
              <mc:Fallback>
                <p:oleObj name="Equation" r:id="rId6" imgW="144756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3887788"/>
                        <a:ext cx="7073900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226300" y="3962400"/>
            <a:ext cx="990600" cy="22098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601D9D26-416F-483A-A5D6-37381C6E50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19100" y="2032000"/>
            <a:ext cx="8356600" cy="2844800"/>
          </a:xfrm>
        </p:spPr>
        <p:txBody>
          <a:bodyPr/>
          <a:lstStyle/>
          <a:p>
            <a:pPr eaLnBrk="1" hangingPunct="1"/>
            <a:r>
              <a:rPr lang="en-US" sz="7200" dirty="0" smtClean="0"/>
              <a:t>Does not matter</a:t>
            </a:r>
          </a:p>
          <a:p>
            <a:pPr eaLnBrk="1" hangingPunct="1"/>
            <a:r>
              <a:rPr lang="en-US" sz="7200" dirty="0" smtClean="0"/>
              <a:t>what Team 1 does!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152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Team 2 Strategy</a:t>
            </a: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B48ABEAC-C0A2-414D-A2EC-7337A3B2DB5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25425"/>
            <a:ext cx="6454775" cy="76358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6600"/>
                </a:solidFill>
              </a:rPr>
              <a:t>Team 1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Strategy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98450" y="1530350"/>
            <a:ext cx="85502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latin typeface="Comic Sans MS" pitchFamily="66" charset="0"/>
              </a:rPr>
              <a:t>…&amp;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Team 1</a:t>
            </a:r>
            <a:r>
              <a:rPr lang="en-US" sz="6000" dirty="0">
                <a:latin typeface="Comic Sans MS" pitchFamily="66" charset="0"/>
              </a:rPr>
              <a:t> can play so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latin typeface="Comic Sans MS" pitchFamily="66" charset="0"/>
              </a:rPr>
              <a:t>Pr</a:t>
            </a:r>
            <a:r>
              <a:rPr lang="en-US" sz="6000" dirty="0" smtClean="0">
                <a:latin typeface="Comic Sans MS" pitchFamily="66" charset="0"/>
              </a:rPr>
              <a:t>[Team </a:t>
            </a:r>
            <a:r>
              <a:rPr lang="en-US" sz="6000" dirty="0">
                <a:latin typeface="Comic Sans MS" pitchFamily="66" charset="0"/>
              </a:rPr>
              <a:t>2 </a:t>
            </a:r>
            <a:r>
              <a:rPr lang="en-US" sz="6000" dirty="0" smtClean="0">
                <a:latin typeface="Comic Sans MS" pitchFamily="66" charset="0"/>
              </a:rPr>
              <a:t>wins]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6000" b="1" dirty="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whatever </a:t>
            </a:r>
            <a:r>
              <a:rPr lang="en-US" sz="6000" dirty="0">
                <a:latin typeface="Comic Sans MS" pitchFamily="66" charset="0"/>
                <a:sym typeface="Symbol" pitchFamily="18" charset="2"/>
              </a:rPr>
              <a:t>Team 2 does</a:t>
            </a:r>
            <a:endParaRPr lang="en-US" sz="6000" dirty="0"/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7658445" y="2533523"/>
          <a:ext cx="812800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4" imgW="190440" imgH="431640" progId="Equation.DSMT4">
                  <p:embed/>
                </p:oleObj>
              </mc:Choice>
              <mc:Fallback>
                <p:oleObj name="Equation" r:id="rId4" imgW="1904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445" y="2533523"/>
                        <a:ext cx="812800" cy="183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B48ABEAC-C0A2-414D-A2EC-7337A3B2DB5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25425"/>
            <a:ext cx="6454775" cy="76358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Optimal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smtClean="0"/>
              <a:t>Strategy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96862" y="527050"/>
            <a:ext cx="8550275" cy="5543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So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600" dirty="0" err="1" smtClean="0">
                <a:latin typeface="Comic Sans MS" pitchFamily="66" charset="0"/>
              </a:rPr>
              <a:t>Pr</a:t>
            </a:r>
            <a:r>
              <a:rPr lang="en-US" sz="6600" dirty="0" smtClean="0">
                <a:latin typeface="Comic Sans MS" pitchFamily="66" charset="0"/>
              </a:rPr>
              <a:t>[Team </a:t>
            </a:r>
            <a:r>
              <a:rPr lang="en-US" sz="6600" dirty="0">
                <a:latin typeface="Comic Sans MS" pitchFamily="66" charset="0"/>
              </a:rPr>
              <a:t>2 </a:t>
            </a:r>
            <a:r>
              <a:rPr lang="en-US" sz="6600" dirty="0" smtClean="0">
                <a:latin typeface="Comic Sans MS" pitchFamily="66" charset="0"/>
              </a:rPr>
              <a:t>wins]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 pitchFamily="18" charset="2"/>
              </a:rPr>
              <a:t>is </a:t>
            </a:r>
            <a:r>
              <a:rPr lang="en-US" sz="6600" dirty="0" smtClean="0">
                <a:solidFill>
                  <a:srgbClr val="660066"/>
                </a:solidFill>
                <a:latin typeface="Comic Sans MS"/>
                <a:cs typeface="Comic Sans MS"/>
                <a:sym typeface="Euclid Symbol" pitchFamily="18" charset="2"/>
              </a:rPr>
              <a:t>optimal</a:t>
            </a:r>
            <a:endParaRPr lang="en-US" sz="6600" dirty="0">
              <a:solidFill>
                <a:srgbClr val="000000"/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 pitchFamily="18" charset="2"/>
              </a:rPr>
              <a:t>for both teams</a:t>
            </a:r>
            <a:endParaRPr lang="en-US" sz="6600" dirty="0" smtClean="0">
              <a:solidFill>
                <a:srgbClr val="000000"/>
              </a:solidFill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573345"/>
              </p:ext>
            </p:extLst>
          </p:nvPr>
        </p:nvGraphicFramePr>
        <p:xfrm>
          <a:off x="7506044" y="1415923"/>
          <a:ext cx="1129955" cy="2557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63" name="Equation" r:id="rId4" imgW="190440" imgH="431640" progId="Equation.DSMT4">
                  <p:embed/>
                </p:oleObj>
              </mc:Choice>
              <mc:Fallback>
                <p:oleObj name="Equation" r:id="rId4" imgW="190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6044" y="1415923"/>
                        <a:ext cx="1129955" cy="25578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43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29635E03-FCDF-4257-96EB-6C762F5E241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5513" y="173038"/>
            <a:ext cx="7292975" cy="873125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350" y="979488"/>
            <a:ext cx="8866188" cy="5276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Team 1: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Write different integers between 0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     7 on two pieces of paper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Show to Team 2 face down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Expose one paper and look at number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Either </a:t>
            </a:r>
            <a:r>
              <a:rPr lang="en-US" sz="3200" i="1" dirty="0" smtClean="0"/>
              <a:t>stick</a:t>
            </a:r>
            <a:r>
              <a:rPr lang="en-US" sz="3200" dirty="0" smtClean="0"/>
              <a:t> or </a:t>
            </a:r>
            <a:r>
              <a:rPr lang="en-US" sz="3200" i="1" dirty="0" smtClean="0"/>
              <a:t>switch</a:t>
            </a:r>
            <a:r>
              <a:rPr lang="en-US" sz="3200" dirty="0" smtClean="0"/>
              <a:t> to other number</a:t>
            </a: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wins</a:t>
            </a:r>
            <a:r>
              <a:rPr lang="en-US" dirty="0" smtClean="0"/>
              <a:t> if gets </a:t>
            </a:r>
            <a:r>
              <a:rPr lang="en-US" b="1" dirty="0" smtClean="0">
                <a:solidFill>
                  <a:srgbClr val="7030A0"/>
                </a:solidFill>
              </a:rPr>
              <a:t>larger</a:t>
            </a:r>
            <a:r>
              <a:rPr lang="en-US" b="1" dirty="0" smtClean="0"/>
              <a:t> </a:t>
            </a:r>
            <a:r>
              <a:rPr lang="en-US" dirty="0" smtClean="0"/>
              <a:t>number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7E781BB2-0009-4685-941F-B9830CAD66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2039938" y="2803525"/>
            <a:ext cx="50450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latin typeface="Comic Sans MS" pitchFamily="66" charset="0"/>
              </a:rPr>
              <a:t>Try it out!</a:t>
            </a:r>
            <a:endParaRPr lang="en-US" sz="40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8C735B2F-117E-467F-AA86-C8CA26EAB2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Strategy for Team 2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447800"/>
            <a:ext cx="8686800" cy="4114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pick a paper to expose, giving each paper equal probability.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if exposed number is “small” then switch, otherwise stick.  That is</a:t>
            </a:r>
          </a:p>
          <a:p>
            <a:pPr eaLnBrk="1" hangingPunct="1"/>
            <a:r>
              <a:rPr lang="en-US" dirty="0" smtClean="0"/>
              <a:t>  switch if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threshold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where</a:t>
            </a:r>
            <a:endParaRPr lang="en-US" dirty="0" smtClean="0">
              <a:solidFill>
                <a:srgbClr val="FF6600"/>
              </a:solidFill>
            </a:endParaRPr>
          </a:p>
          <a:p>
            <a:pPr algn="ctr" eaLnBrk="1" hangingPunct="1"/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/>
              <a:t>  is a </a:t>
            </a:r>
            <a:r>
              <a:rPr lang="en-US" dirty="0" smtClean="0">
                <a:solidFill>
                  <a:srgbClr val="FF00FF"/>
                </a:solidFill>
              </a:rPr>
              <a:t>random</a:t>
            </a:r>
            <a:r>
              <a:rPr lang="en-US" dirty="0" smtClean="0"/>
              <a:t> integer, 0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3333FF"/>
                </a:solidFill>
              </a:rPr>
              <a:t> Z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6.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C9731CB-2F8A-470A-AADF-931B7CDAF7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00200"/>
            <a:ext cx="83058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Case M: low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high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Team 2 wins in this case, so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[Team </a:t>
            </a:r>
            <a:r>
              <a:rPr lang="en-US" sz="4800" dirty="0" smtClean="0"/>
              <a:t>2 wins | </a:t>
            </a:r>
            <a:r>
              <a:rPr lang="en-US" sz="4800" dirty="0" smtClean="0"/>
              <a:t>M] </a:t>
            </a:r>
            <a:r>
              <a:rPr lang="en-US" sz="4800" dirty="0" smtClean="0"/>
              <a:t>= </a:t>
            </a:r>
            <a:r>
              <a:rPr lang="en-US" sz="4800" dirty="0" smtClean="0">
                <a:solidFill>
                  <a:srgbClr val="006600"/>
                </a:solidFill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400" dirty="0" smtClean="0"/>
              <a:t> and</a:t>
            </a:r>
            <a:r>
              <a:rPr lang="en-US" sz="4800" dirty="0" smtClean="0"/>
              <a:t> </a:t>
            </a:r>
            <a:r>
              <a:rPr lang="en-US" sz="4800" dirty="0" err="1" smtClean="0"/>
              <a:t>Pr</a:t>
            </a:r>
            <a:r>
              <a:rPr lang="en-US" sz="4800" dirty="0" smtClean="0"/>
              <a:t>[M]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endParaRPr lang="en-US" sz="4800" b="1" dirty="0" smtClean="0">
              <a:solidFill>
                <a:srgbClr val="0000CC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38613" y="3648196"/>
          <a:ext cx="8128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64880" imgH="419040" progId="Equation.DSMT4">
                  <p:embed/>
                </p:oleObj>
              </mc:Choice>
              <mc:Fallback>
                <p:oleObj name="Equation" r:id="rId4" imgW="16488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3648196"/>
                        <a:ext cx="812800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5972EA-EB66-4458-A91F-67F065CCE3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4638" y="1446213"/>
            <a:ext cx="8458200" cy="3810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H: high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endParaRPr lang="en-US" sz="4800" dirty="0" smtClean="0"/>
          </a:p>
          <a:p>
            <a:pPr eaLnBrk="1" hangingPunct="1"/>
            <a:r>
              <a:rPr lang="en-US" sz="4400" dirty="0" smtClean="0"/>
              <a:t>Team 2 will switch,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low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</a:t>
            </a:r>
            <a:r>
              <a:rPr lang="en-US" sz="4500" dirty="0" smtClean="0"/>
              <a:t>[Team </a:t>
            </a:r>
            <a:r>
              <a:rPr lang="en-US" sz="4500" dirty="0" smtClean="0"/>
              <a:t>2 wins | </a:t>
            </a:r>
            <a:r>
              <a:rPr lang="en-US" sz="4500" dirty="0" smtClean="0"/>
              <a:t>H]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6624638" y="3157538"/>
          <a:ext cx="7508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4" imgW="152280" imgH="419040" progId="Equation.DSMT4">
                  <p:embed/>
                </p:oleObj>
              </mc:Choice>
              <mc:Fallback>
                <p:oleObj name="Equation" r:id="rId4" imgW="1522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3157538"/>
                        <a:ext cx="750887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C8E1B2AC-ADC5-4B51-80CC-A3F4D8DD7E3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9400" y="1600200"/>
            <a:ext cx="8610600" cy="3429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L: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b="1" i="1" dirty="0" smtClean="0">
                <a:solidFill>
                  <a:srgbClr val="FF6600"/>
                </a:solidFill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low</a:t>
            </a:r>
          </a:p>
          <a:p>
            <a:pPr eaLnBrk="1" hangingPunct="1"/>
            <a:r>
              <a:rPr lang="en-US" sz="4400" dirty="0" smtClean="0"/>
              <a:t>Team 2 will stick,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high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</a:t>
            </a:r>
            <a:r>
              <a:rPr lang="en-US" sz="4500" dirty="0" smtClean="0"/>
              <a:t>[Team </a:t>
            </a:r>
            <a:r>
              <a:rPr lang="en-US" sz="4500" dirty="0" smtClean="0"/>
              <a:t>2 wins | </a:t>
            </a:r>
            <a:r>
              <a:rPr lang="en-US" sz="4500" dirty="0" smtClean="0"/>
              <a:t>L]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592888" y="3322638"/>
          <a:ext cx="7508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4" imgW="152280" imgH="419040" progId="Equation.DSMT4">
                  <p:embed/>
                </p:oleObj>
              </mc:Choice>
              <mc:Fallback>
                <p:oleObj name="Equation" r:id="rId4" imgW="1522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8" y="3322638"/>
                        <a:ext cx="750887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1">
                    <a:lumMod val="10000"/>
                  </a:schemeClr>
                </a:solidFill>
                <a:latin typeface="Comic Sans MS"/>
                <a:cs typeface="Comic Sans MS"/>
              </a:rPr>
              <a:t>by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9B2894"/>
                </a:solidFill>
                <a:latin typeface="Comic Sans MS"/>
                <a:cs typeface="Comic Sans MS"/>
              </a:rPr>
              <a:t>Law of Total Probability</a:t>
            </a:r>
            <a:endParaRPr lang="en-US" sz="4400" dirty="0" smtClean="0">
              <a:solidFill>
                <a:srgbClr val="9B2894"/>
              </a:solidFill>
              <a:latin typeface="Comic Sans MS"/>
              <a:cs typeface="Comic Sans MS"/>
            </a:endParaRPr>
          </a:p>
        </p:txBody>
      </p:sp>
      <p:pic>
        <p:nvPicPr>
          <p:cNvPr id="4098" name="Object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2600" y="3073400"/>
            <a:ext cx="914400" cy="22066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[Team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2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wins]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</a:p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[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win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|Z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good]⋅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[Z good]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+</a:t>
            </a:r>
          </a:p>
          <a:p>
            <a:pPr eaLnBrk="1" hangingPunct="1"/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[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win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|Z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no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good]⋅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[Z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no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good]</a:t>
            </a:r>
            <a:endParaRPr lang="en-US" sz="4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11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464</Words>
  <Application>Microsoft Macintosh PowerPoint</Application>
  <PresentationFormat>On-screen Show (4:3)</PresentationFormat>
  <Paragraphs>85</Paragraphs>
  <Slides>13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Default Design</vt:lpstr>
      <vt:lpstr>Equation</vt:lpstr>
      <vt:lpstr>PowerPoint Presentation</vt:lpstr>
      <vt:lpstr>Guess the Bigger Number</vt:lpstr>
      <vt:lpstr>Guess the Bigger Number</vt:lpstr>
      <vt:lpstr>Strategy for Team 2</vt:lpstr>
      <vt:lpstr>Analysis of Team 2 Strategy</vt:lpstr>
      <vt:lpstr>Analysis of Team 2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1 Strategy</vt:lpstr>
      <vt:lpstr>Optimal Strategy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91</cp:revision>
  <cp:lastPrinted>2012-04-27T21:50:02Z</cp:lastPrinted>
  <dcterms:created xsi:type="dcterms:W3CDTF">2011-04-28T01:16:18Z</dcterms:created>
  <dcterms:modified xsi:type="dcterms:W3CDTF">2013-04-30T20:30:00Z</dcterms:modified>
</cp:coreProperties>
</file>