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vml" ContentType="application/vnd.openxmlformats-officedocument.vmlDrawin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embeddings/oleObject1.bin" ContentType="application/vnd.openxmlformats-officedocument.oleObject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7" r:id="rId2"/>
    <p:sldId id="276" r:id="rId3"/>
    <p:sldId id="275" r:id="rId4"/>
    <p:sldId id="364" r:id="rId5"/>
    <p:sldId id="286" r:id="rId6"/>
    <p:sldId id="375" r:id="rId7"/>
    <p:sldId id="376" r:id="rId8"/>
    <p:sldId id="379" r:id="rId9"/>
    <p:sldId id="377" r:id="rId10"/>
    <p:sldId id="378" r:id="rId11"/>
    <p:sldId id="277" r:id="rId12"/>
  </p:sldIdLst>
  <p:sldSz cx="9144000" cy="6858000" type="screen4x3"/>
  <p:notesSz cx="9601200" cy="7315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clrMru>
    <a:srgbClr val="9B2894"/>
    <a:srgbClr val="FF00FF"/>
    <a:srgbClr val="006600"/>
    <a:srgbClr val="3333FF"/>
    <a:srgbClr val="CC0000"/>
    <a:srgbClr val="990033"/>
    <a:srgbClr val="CC0066"/>
    <a:srgbClr val="FF6600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6" autoAdjust="0"/>
    <p:restoredTop sz="94697" autoAdjust="0"/>
  </p:normalViewPr>
  <p:slideViewPr>
    <p:cSldViewPr snapToGrid="0" showGuides="1">
      <p:cViewPr>
        <p:scale>
          <a:sx n="100" d="100"/>
          <a:sy n="100" d="100"/>
        </p:scale>
        <p:origin x="-1192" y="-824"/>
      </p:cViewPr>
      <p:guideLst>
        <p:guide orient="horz" pos="2161"/>
        <p:guide pos="28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138E9BB6-3D37-4E1D-AD44-61FBDF0B60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7299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48017E89-C96A-4FCF-ABAC-4D86BCF094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0845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47FE79-D4CA-4A6F-8E29-E7A9A7FF7FFB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4608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4608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 lIns="96653" tIns="48326" rIns="96653" bIns="48326"/>
          <a:lstStyle/>
          <a:p>
            <a:pPr eaLnBrk="1" hangingPunct="1"/>
            <a:endParaRPr lang="en-US" smtClean="0"/>
          </a:p>
        </p:txBody>
      </p:sp>
      <p:sp>
        <p:nvSpPr>
          <p:cNvPr id="46085" name="Footer Placeholder 3"/>
          <p:cNvSpPr txBox="1">
            <a:spLocks noGrp="1"/>
          </p:cNvSpPr>
          <p:nvPr/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endParaRPr lang="en-US" sz="1300"/>
          </a:p>
        </p:txBody>
      </p:sp>
      <p:sp>
        <p:nvSpPr>
          <p:cNvPr id="46086" name="Slide Number Placeholder 4"/>
          <p:cNvSpPr txBox="1">
            <a:spLocks noGrp="1"/>
          </p:cNvSpPr>
          <p:nvPr/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/>
            <a:fld id="{2F2BB929-5D2C-479D-8F78-EB400394B9FB}" type="slidenum">
              <a:rPr lang="en-US" sz="1300"/>
              <a:pPr algn="r"/>
              <a:t>1</a:t>
            </a:fld>
            <a:endParaRPr lang="en-US" sz="13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36780C-D2CC-4707-BDEA-F7C72E5CF16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B480E2-8651-40C1-B1F4-6F2CB3632D16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D5AFAC-17F1-45BC-A07D-9B04D5AC45E9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05B505-F088-4430-974F-2AC4B1C187A3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05B505-F088-4430-974F-2AC4B1C187A3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C358DA-6D36-4924-98C4-87E7A62A18E6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6656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6656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D5AFAC-17F1-45BC-A07D-9B04D5AC45E9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36780C-D2CC-4707-BDEA-F7C72E5CF16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36780C-D2CC-4707-BDEA-F7C72E5CF16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36780C-D2CC-4707-BDEA-F7C72E5CF16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ranvar</a:t>
            </a:r>
            <a:r>
              <a:rPr lang="en-US" dirty="0" smtClean="0"/>
              <a:t>-mutual.</a:t>
            </a:r>
            <a:fld id="{FC9265C7-2444-489D-860F-86AAC423508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9607"/>
            <a:ext cx="8229600" cy="45259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54913" y="6577965"/>
            <a:ext cx="15271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ranvar</a:t>
            </a:r>
            <a:r>
              <a:rPr lang="en-US" dirty="0" smtClean="0"/>
              <a:t>-mutual.</a:t>
            </a:r>
            <a:fld id="{7886A709-CED2-48A3-8616-B2655C008EC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ranvar</a:t>
            </a:r>
            <a:r>
              <a:rPr lang="en-US" dirty="0" smtClean="0"/>
              <a:t>-mutual.</a:t>
            </a:r>
            <a:fld id="{9B55653B-1858-43BF-A49A-533C730B553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ranvar</a:t>
            </a:r>
            <a:r>
              <a:rPr lang="en-US" dirty="0" smtClean="0"/>
              <a:t>-mutual.</a:t>
            </a:r>
            <a:fld id="{4E62291C-8AD8-4AE0-8F6D-A8437E91FB3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09700" y="225425"/>
            <a:ext cx="7270750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80313" y="6577965"/>
            <a:ext cx="15271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ranvar</a:t>
            </a:r>
            <a:r>
              <a:rPr lang="en-US" dirty="0" smtClean="0"/>
              <a:t>-mutual.</a:t>
            </a:r>
            <a:fld id="{7886A709-CED2-48A3-8616-B2655C008EC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222" name="Picture 7" descr="board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Date Placeholder 5"/>
          <p:cNvSpPr txBox="1">
            <a:spLocks/>
          </p:cNvSpPr>
          <p:nvPr userDrawn="1"/>
        </p:nvSpPr>
        <p:spPr>
          <a:xfrm>
            <a:off x="2887682" y="6515101"/>
            <a:ext cx="3436918" cy="3429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           May 6, 2013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1" name="Picture 10" descr="license.img"/>
          <p:cNvPicPr>
            <a:picLocks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9" r:id="rId3"/>
    <p:sldLayoutId id="2147483810" r:id="rId4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4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3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ranvar</a:t>
            </a:r>
            <a:r>
              <a:rPr lang="en-US" dirty="0" smtClean="0"/>
              <a:t>-mutual.</a:t>
            </a:r>
            <a:fld id="{E4635AA4-CD52-4E2F-88C8-055AD69B0D4E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1611313" y="381000"/>
            <a:ext cx="6256337" cy="10683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>
                <a:latin typeface="Comic Sans MS" pitchFamily="66" charset="0"/>
              </a:rPr>
              <a:t>Mathematics for Computer Science</a:t>
            </a:r>
            <a:r>
              <a:rPr lang="en-US" sz="3600" b="1" i="1">
                <a:latin typeface="Comic Sans MS" pitchFamily="66" charset="0"/>
              </a:rPr>
              <a:t/>
            </a:r>
            <a:br>
              <a:rPr lang="en-US" sz="3600" b="1" i="1">
                <a:latin typeface="Comic Sans MS" pitchFamily="66" charset="0"/>
              </a:rPr>
            </a:b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3600" b="1" i="1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22532" name="Rectangle 3"/>
          <p:cNvSpPr>
            <a:spLocks noChangeArrowheads="1"/>
          </p:cNvSpPr>
          <p:nvPr/>
        </p:nvSpPr>
        <p:spPr bwMode="auto">
          <a:xfrm>
            <a:off x="584200" y="1981200"/>
            <a:ext cx="8102600" cy="288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6000" b="1" dirty="0" smtClean="0">
                <a:latin typeface="Comic Sans MS" pitchFamily="66" charset="0"/>
              </a:rPr>
              <a:t>Random Variables:</a:t>
            </a:r>
          </a:p>
          <a:p>
            <a:pPr algn="ctr"/>
            <a:r>
              <a:rPr lang="en-US" sz="6000" b="1" dirty="0" smtClean="0">
                <a:latin typeface="Comic Sans MS" pitchFamily="66" charset="0"/>
              </a:rPr>
              <a:t>Mutual Independence</a:t>
            </a:r>
            <a:endParaRPr lang="en-US" sz="1200" b="1" dirty="0">
              <a:latin typeface="Comic Sans MS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Mutual Independence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963" y="1078919"/>
            <a:ext cx="8743345" cy="5359003"/>
          </a:xfrm>
        </p:spPr>
        <p:txBody>
          <a:bodyPr/>
          <a:lstStyle/>
          <a:p>
            <a:r>
              <a:rPr lang="en-US" sz="4400" dirty="0" smtClean="0"/>
              <a:t>Given mutually </a:t>
            </a:r>
            <a:r>
              <a:rPr lang="en-US" sz="4400" dirty="0" err="1" smtClean="0"/>
              <a:t>indep</a:t>
            </a:r>
            <a:r>
              <a:rPr lang="en-US" sz="4400" dirty="0" smtClean="0"/>
              <a:t> RV’s </a:t>
            </a:r>
            <a:r>
              <a:rPr lang="en-US" sz="4400" dirty="0" smtClean="0">
                <a:solidFill>
                  <a:srgbClr val="0000CC"/>
                </a:solidFill>
              </a:rPr>
              <a:t>R</a:t>
            </a:r>
            <a:r>
              <a:rPr lang="en-US" sz="4400" baseline="-25000" dirty="0" smtClean="0">
                <a:solidFill>
                  <a:srgbClr val="0000CC"/>
                </a:solidFill>
              </a:rPr>
              <a:t>1</a:t>
            </a:r>
            <a:r>
              <a:rPr lang="en-US" sz="4400" dirty="0" smtClean="0">
                <a:solidFill>
                  <a:srgbClr val="0000CC"/>
                </a:solidFill>
              </a:rPr>
              <a:t>,R</a:t>
            </a:r>
            <a:r>
              <a:rPr lang="en-US" sz="4400" baseline="-25000" dirty="0" smtClean="0">
                <a:solidFill>
                  <a:srgbClr val="0000CC"/>
                </a:solidFill>
              </a:rPr>
              <a:t>2</a:t>
            </a:r>
            <a:r>
              <a:rPr lang="en-US" sz="4400" dirty="0" smtClean="0">
                <a:solidFill>
                  <a:srgbClr val="0000CC"/>
                </a:solidFill>
              </a:rPr>
              <a:t>,</a:t>
            </a:r>
            <a:r>
              <a:rPr lang="en-US" sz="4400" dirty="0" smtClean="0">
                <a:solidFill>
                  <a:srgbClr val="0000CC"/>
                </a:solidFill>
                <a:sym typeface="Euclid Symbol"/>
              </a:rPr>
              <a:t>…</a:t>
            </a:r>
          </a:p>
          <a:p>
            <a:pPr algn="ctr"/>
            <a:r>
              <a:rPr lang="en-US" sz="5400" dirty="0" smtClean="0">
                <a:solidFill>
                  <a:srgbClr val="0000CC"/>
                </a:solidFill>
              </a:rPr>
              <a:t>[</a:t>
            </a:r>
            <a:r>
              <a:rPr lang="en-US" sz="5400" dirty="0" err="1" smtClean="0">
                <a:solidFill>
                  <a:srgbClr val="0000CC"/>
                </a:solidFill>
              </a:rPr>
              <a:t>R</a:t>
            </a:r>
            <a:r>
              <a:rPr lang="en-US" sz="5400" baseline="-25000" dirty="0" err="1" smtClean="0">
                <a:solidFill>
                  <a:srgbClr val="0000CC"/>
                </a:solidFill>
              </a:rPr>
              <a:t>i</a:t>
            </a:r>
            <a:r>
              <a:rPr lang="en-US" sz="5400" dirty="0" smtClean="0">
                <a:solidFill>
                  <a:srgbClr val="0000CC"/>
                </a:solidFill>
              </a:rPr>
              <a:t>=</a:t>
            </a:r>
            <a:r>
              <a:rPr lang="en-US" sz="5400" dirty="0" err="1" smtClean="0">
                <a:solidFill>
                  <a:srgbClr val="0000CC"/>
                </a:solidFill>
              </a:rPr>
              <a:t>R</a:t>
            </a:r>
            <a:r>
              <a:rPr lang="en-US" sz="5400" baseline="-25000" dirty="0" err="1" smtClean="0">
                <a:solidFill>
                  <a:srgbClr val="0000FF"/>
                </a:solidFill>
              </a:rPr>
              <a:t>j</a:t>
            </a:r>
            <a:r>
              <a:rPr lang="en-US" sz="5400" dirty="0" smtClean="0">
                <a:solidFill>
                  <a:srgbClr val="0000CC"/>
                </a:solidFill>
              </a:rPr>
              <a:t>]</a:t>
            </a:r>
            <a:r>
              <a:rPr lang="en-US" sz="5400" dirty="0" smtClean="0"/>
              <a:t>  </a:t>
            </a:r>
            <a:r>
              <a:rPr lang="en-US" sz="5400" dirty="0" err="1" smtClean="0"/>
              <a:t>indep</a:t>
            </a:r>
            <a:r>
              <a:rPr lang="en-US" sz="5400" dirty="0" smtClean="0"/>
              <a:t> of </a:t>
            </a:r>
            <a:r>
              <a:rPr lang="en-US" sz="5400" dirty="0" smtClean="0">
                <a:solidFill>
                  <a:srgbClr val="0000CC"/>
                </a:solidFill>
              </a:rPr>
              <a:t>[</a:t>
            </a:r>
            <a:r>
              <a:rPr lang="en-US" sz="5400" dirty="0" err="1" smtClean="0">
                <a:solidFill>
                  <a:srgbClr val="0000CC"/>
                </a:solidFill>
              </a:rPr>
              <a:t>R</a:t>
            </a:r>
            <a:r>
              <a:rPr lang="en-US" sz="5400" baseline="-25000" dirty="0" err="1" smtClean="0">
                <a:solidFill>
                  <a:srgbClr val="0000CC"/>
                </a:solidFill>
              </a:rPr>
              <a:t>k</a:t>
            </a:r>
            <a:r>
              <a:rPr lang="en-US" sz="5400" dirty="0" smtClean="0">
                <a:solidFill>
                  <a:srgbClr val="0000CC"/>
                </a:solidFill>
              </a:rPr>
              <a:t>=</a:t>
            </a:r>
            <a:r>
              <a:rPr lang="en-US" sz="5400" dirty="0" err="1" smtClean="0">
                <a:solidFill>
                  <a:srgbClr val="0000CC"/>
                </a:solidFill>
              </a:rPr>
              <a:t>R</a:t>
            </a:r>
            <a:r>
              <a:rPr lang="en-US" sz="5400" baseline="-25000" dirty="0" err="1" smtClean="0">
                <a:solidFill>
                  <a:srgbClr val="0000FF"/>
                </a:solidFill>
              </a:rPr>
              <a:t>l</a:t>
            </a:r>
            <a:r>
              <a:rPr lang="en-US" sz="5400" dirty="0" smtClean="0">
                <a:solidFill>
                  <a:srgbClr val="0000CC"/>
                </a:solidFill>
              </a:rPr>
              <a:t>] </a:t>
            </a:r>
            <a:r>
              <a:rPr lang="en-US" sz="5400" dirty="0" smtClean="0"/>
              <a:t> </a:t>
            </a:r>
          </a:p>
          <a:p>
            <a:r>
              <a:rPr lang="en-US" sz="6000" dirty="0" smtClean="0">
                <a:solidFill>
                  <a:schemeClr val="tx2"/>
                </a:solidFill>
                <a:cs typeface="Comic Sans MS"/>
              </a:rPr>
              <a:t>for (</a:t>
            </a:r>
            <a:r>
              <a:rPr lang="en-US" sz="6000" dirty="0" err="1" smtClean="0">
                <a:solidFill>
                  <a:schemeClr val="tx2"/>
                </a:solidFill>
                <a:cs typeface="Comic Sans MS"/>
              </a:rPr>
              <a:t>i,j</a:t>
            </a:r>
            <a:r>
              <a:rPr lang="en-US" sz="6000" dirty="0" smtClean="0">
                <a:solidFill>
                  <a:schemeClr val="tx2"/>
                </a:solidFill>
                <a:cs typeface="Comic Sans MS"/>
              </a:rPr>
              <a:t>) </a:t>
            </a:r>
            <a:r>
              <a:rPr lang="en-US" sz="6000" b="1" dirty="0" smtClean="0">
                <a:solidFill>
                  <a:schemeClr val="tx2"/>
                </a:solidFill>
                <a:latin typeface="Euclid Symbol" charset="2"/>
                <a:cs typeface="Euclid Symbol" charset="2"/>
              </a:rPr>
              <a:t>≠ </a:t>
            </a:r>
            <a:r>
              <a:rPr lang="en-US" sz="6000" dirty="0" smtClean="0">
                <a:solidFill>
                  <a:schemeClr val="tx2"/>
                </a:solidFill>
                <a:cs typeface="Comic Sans MS"/>
              </a:rPr>
              <a:t>(</a:t>
            </a:r>
            <a:r>
              <a:rPr lang="en-US" sz="6000" dirty="0" err="1" smtClean="0">
                <a:solidFill>
                  <a:schemeClr val="tx2"/>
                </a:solidFill>
                <a:cs typeface="Comic Sans MS"/>
              </a:rPr>
              <a:t>k,l</a:t>
            </a:r>
            <a:r>
              <a:rPr lang="en-US" sz="6000" dirty="0" smtClean="0">
                <a:solidFill>
                  <a:schemeClr val="tx2"/>
                </a:solidFill>
                <a:cs typeface="Comic Sans MS"/>
              </a:rPr>
              <a:t>) if </a:t>
            </a:r>
            <a:r>
              <a:rPr lang="en-US" sz="5400" dirty="0" smtClean="0">
                <a:solidFill>
                  <a:schemeClr val="tx2"/>
                </a:solidFill>
                <a:cs typeface="Comic Sans MS"/>
              </a:rPr>
              <a:t>one of </a:t>
            </a:r>
          </a:p>
          <a:p>
            <a:r>
              <a:rPr lang="en-US" sz="6000" dirty="0" smtClean="0">
                <a:solidFill>
                  <a:schemeClr val="tx2"/>
                </a:solidFill>
                <a:cs typeface="Comic Sans MS"/>
              </a:rPr>
              <a:t>the </a:t>
            </a:r>
            <a:r>
              <a:rPr lang="en-US" sz="6000" dirty="0" smtClean="0">
                <a:solidFill>
                  <a:srgbClr val="0000FF"/>
                </a:solidFill>
                <a:cs typeface="Comic Sans MS"/>
              </a:rPr>
              <a:t>R</a:t>
            </a:r>
            <a:r>
              <a:rPr lang="en-US" sz="6000" dirty="0" smtClean="0">
                <a:solidFill>
                  <a:srgbClr val="000000"/>
                </a:solidFill>
                <a:cs typeface="Comic Sans MS"/>
              </a:rPr>
              <a:t>’s</a:t>
            </a:r>
            <a:r>
              <a:rPr lang="en-US" sz="6000" dirty="0" smtClean="0">
                <a:cs typeface="Comic Sans MS"/>
              </a:rPr>
              <a:t> is </a:t>
            </a:r>
            <a:r>
              <a:rPr lang="en-US" sz="6000" dirty="0" smtClean="0">
                <a:solidFill>
                  <a:srgbClr val="FF00FF"/>
                </a:solidFill>
                <a:cs typeface="Comic Sans MS"/>
              </a:rPr>
              <a:t>uniform</a:t>
            </a:r>
          </a:p>
          <a:p>
            <a:r>
              <a:rPr lang="en-US" sz="6000" dirty="0" smtClean="0">
                <a:solidFill>
                  <a:srgbClr val="000000"/>
                </a:solidFill>
                <a:cs typeface="Comic Sans MS"/>
              </a:rPr>
              <a:t>they are </a:t>
            </a:r>
            <a:r>
              <a:rPr lang="en-US" sz="6000" dirty="0" err="1" smtClean="0">
                <a:solidFill>
                  <a:srgbClr val="9B2894"/>
                </a:solidFill>
                <a:cs typeface="Comic Sans MS"/>
              </a:rPr>
              <a:t>pairwise</a:t>
            </a:r>
            <a:r>
              <a:rPr lang="en-US" sz="6000" dirty="0" smtClean="0">
                <a:solidFill>
                  <a:srgbClr val="000000"/>
                </a:solidFill>
                <a:cs typeface="Comic Sans MS"/>
              </a:rPr>
              <a:t> </a:t>
            </a:r>
            <a:r>
              <a:rPr lang="en-US" sz="6000" dirty="0" err="1" smtClean="0">
                <a:solidFill>
                  <a:srgbClr val="000000"/>
                </a:solidFill>
                <a:cs typeface="Comic Sans MS"/>
              </a:rPr>
              <a:t>indep</a:t>
            </a:r>
            <a:endParaRPr lang="en-US" sz="6000" dirty="0" smtClean="0">
              <a:solidFill>
                <a:srgbClr val="000000"/>
              </a:solidFill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378700" y="6604000"/>
            <a:ext cx="1696909" cy="21589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 smtClean="0">
                <a:latin typeface="Comic Sans MS"/>
                <a:cs typeface="Comic Sans MS"/>
              </a:rPr>
              <a:t>ranvar</a:t>
            </a:r>
            <a:r>
              <a:rPr lang="en-US" sz="1200" dirty="0" smtClean="0">
                <a:latin typeface="Comic Sans MS"/>
                <a:cs typeface="Comic Sans MS"/>
              </a:rPr>
              <a:t>-mutual.</a:t>
            </a:r>
            <a:fld id="{679D5B46-281B-48C5-ADB5-CFE0495CD191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10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3783066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ranvar</a:t>
            </a:r>
            <a:r>
              <a:rPr lang="en-US" dirty="0" smtClean="0"/>
              <a:t>-mutual.</a:t>
            </a:r>
            <a:fld id="{5502BB3B-0EEA-453B-BE55-E4452FE5D144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93800" y="225425"/>
            <a:ext cx="7721600" cy="777875"/>
          </a:xfrm>
        </p:spPr>
        <p:txBody>
          <a:bodyPr/>
          <a:lstStyle/>
          <a:p>
            <a:pPr eaLnBrk="1" hangingPunct="1"/>
            <a:r>
              <a:rPr lang="en-US" sz="3600" dirty="0" smtClean="0"/>
              <a:t>Pairwise Independent Variables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81000" y="1371600"/>
            <a:ext cx="8305800" cy="4648200"/>
          </a:xfrm>
        </p:spPr>
        <p:txBody>
          <a:bodyPr/>
          <a:lstStyle/>
          <a:p>
            <a:pPr eaLnBrk="1" hangingPunct="1"/>
            <a:r>
              <a:rPr lang="en-US" dirty="0" smtClean="0"/>
              <a:t>Pairwise Independence sufficient for major applications (in later lecture).</a:t>
            </a:r>
          </a:p>
          <a:p>
            <a:pPr eaLnBrk="1" hangingPunct="1"/>
            <a:r>
              <a:rPr lang="en-US" dirty="0" smtClean="0"/>
              <a:t>Good to know, since pairwise holds in important cases where mutual does not.</a:t>
            </a:r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1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ranvar</a:t>
            </a:r>
            <a:r>
              <a:rPr lang="en-US" dirty="0" smtClean="0"/>
              <a:t>-mutual.</a:t>
            </a:r>
            <a:fld id="{49480264-560C-4B6D-AA11-2CFC3B5E1642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0"/>
            <a:ext cx="7086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Independent Variables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952500"/>
            <a:ext cx="8191500" cy="5334000"/>
          </a:xfrm>
        </p:spPr>
        <p:txBody>
          <a:bodyPr/>
          <a:lstStyle/>
          <a:p>
            <a:pPr algn="ctr" eaLnBrk="1" hangingPunct="1"/>
            <a:r>
              <a:rPr lang="en-US" sz="3600" dirty="0" smtClean="0">
                <a:solidFill>
                  <a:srgbClr val="3333FF"/>
                </a:solidFill>
              </a:rPr>
              <a:t>H</a:t>
            </a:r>
            <a:r>
              <a:rPr lang="en-US" sz="3600" baseline="-25000" dirty="0" smtClean="0">
                <a:solidFill>
                  <a:srgbClr val="3333FF"/>
                </a:solidFill>
              </a:rPr>
              <a:t>1</a:t>
            </a:r>
            <a:r>
              <a:rPr lang="en-US" sz="3600" baseline="-25000" dirty="0" smtClean="0"/>
              <a:t> </a:t>
            </a:r>
            <a:r>
              <a:rPr lang="en-US" sz="3600" dirty="0" smtClean="0"/>
              <a:t>::= indicator for Head on coin 1</a:t>
            </a:r>
            <a:endParaRPr lang="en-US" sz="3600" baseline="-25000" dirty="0" smtClean="0"/>
          </a:p>
          <a:p>
            <a:pPr algn="ctr" eaLnBrk="1" hangingPunct="1"/>
            <a:r>
              <a:rPr lang="en-US" sz="3600" dirty="0" smtClean="0">
                <a:solidFill>
                  <a:srgbClr val="3333FF"/>
                </a:solidFill>
              </a:rPr>
              <a:t>H</a:t>
            </a:r>
            <a:r>
              <a:rPr lang="en-US" sz="3600" baseline="-25000" dirty="0" smtClean="0">
                <a:solidFill>
                  <a:srgbClr val="3333FF"/>
                </a:solidFill>
              </a:rPr>
              <a:t>2</a:t>
            </a:r>
            <a:r>
              <a:rPr lang="en-US" sz="3600" baseline="-25000" dirty="0" smtClean="0"/>
              <a:t> </a:t>
            </a:r>
            <a:r>
              <a:rPr lang="en-US" sz="3600" dirty="0" smtClean="0"/>
              <a:t>::= indicator for Head on coin 2</a:t>
            </a:r>
            <a:endParaRPr lang="en-US" sz="3600" baseline="-25000" dirty="0" smtClean="0"/>
          </a:p>
          <a:p>
            <a:pPr eaLnBrk="1" hangingPunct="1"/>
            <a:r>
              <a:rPr lang="en-US" sz="3600" dirty="0" smtClean="0"/>
              <a:t>   </a:t>
            </a:r>
            <a:r>
              <a:rPr lang="en-US" sz="3600" dirty="0" smtClean="0">
                <a:solidFill>
                  <a:srgbClr val="3333FF"/>
                </a:solidFill>
              </a:rPr>
              <a:t>P</a:t>
            </a:r>
            <a:r>
              <a:rPr lang="en-US" sz="3600" baseline="-25000" dirty="0" smtClean="0"/>
              <a:t> </a:t>
            </a:r>
            <a:r>
              <a:rPr lang="en-US" sz="3600" dirty="0" smtClean="0"/>
              <a:t>::= </a:t>
            </a:r>
            <a:r>
              <a:rPr lang="en-US" sz="3600" dirty="0" smtClean="0">
                <a:solidFill>
                  <a:srgbClr val="3333FF"/>
                </a:solidFill>
              </a:rPr>
              <a:t>H</a:t>
            </a:r>
            <a:r>
              <a:rPr lang="en-US" sz="3600" baseline="-25000" dirty="0" smtClean="0">
                <a:solidFill>
                  <a:srgbClr val="3333FF"/>
                </a:solidFill>
              </a:rPr>
              <a:t>1</a:t>
            </a:r>
            <a:r>
              <a:rPr lang="en-US" sz="3600" b="1" dirty="0" smtClean="0">
                <a:solidFill>
                  <a:srgbClr val="3333FF"/>
                </a:solidFill>
              </a:rPr>
              <a:t> </a:t>
            </a:r>
            <a:r>
              <a:rPr lang="en-US" sz="3600" b="1" dirty="0" smtClean="0">
                <a:solidFill>
                  <a:srgbClr val="3333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⊕</a:t>
            </a:r>
            <a:r>
              <a:rPr lang="en-US" sz="3600" dirty="0" smtClean="0">
                <a:sym typeface="Symbol" pitchFamily="18" charset="2"/>
              </a:rPr>
              <a:t> </a:t>
            </a:r>
            <a:r>
              <a:rPr lang="en-US" sz="3600" dirty="0" smtClean="0">
                <a:solidFill>
                  <a:srgbClr val="3333FF"/>
                </a:solidFill>
              </a:rPr>
              <a:t>H</a:t>
            </a:r>
            <a:r>
              <a:rPr lang="en-US" sz="3600" baseline="-25000" dirty="0" smtClean="0">
                <a:solidFill>
                  <a:srgbClr val="3333FF"/>
                </a:solidFill>
              </a:rPr>
              <a:t>2</a:t>
            </a:r>
            <a:r>
              <a:rPr lang="en-US" sz="3600" baseline="-25000" dirty="0" smtClean="0"/>
              <a:t>              </a:t>
            </a:r>
            <a:r>
              <a:rPr lang="en-US" sz="3600" dirty="0" smtClean="0"/>
              <a:t>  (mod 2 sum).</a:t>
            </a:r>
          </a:p>
          <a:p>
            <a:pPr eaLnBrk="1" hangingPunct="1"/>
            <a:r>
              <a:rPr lang="en-US" sz="3600" dirty="0" smtClean="0"/>
              <a:t>any 2</a:t>
            </a:r>
            <a:r>
              <a:rPr lang="en-US" sz="3600" dirty="0" smtClean="0">
                <a:solidFill>
                  <a:srgbClr val="006600"/>
                </a:solidFill>
              </a:rPr>
              <a:t> </a:t>
            </a:r>
            <a:r>
              <a:rPr lang="en-US" sz="3600" dirty="0" smtClean="0"/>
              <a:t>of them</a:t>
            </a:r>
            <a:r>
              <a:rPr lang="en-US" sz="3600" dirty="0" smtClean="0">
                <a:solidFill>
                  <a:srgbClr val="006600"/>
                </a:solidFill>
              </a:rPr>
              <a:t> </a:t>
            </a:r>
            <a:r>
              <a:rPr lang="en-US" sz="3600" dirty="0" smtClean="0"/>
              <a:t>are</a:t>
            </a:r>
            <a:r>
              <a:rPr lang="en-US" sz="3600" dirty="0" smtClean="0">
                <a:solidFill>
                  <a:srgbClr val="006600"/>
                </a:solidFill>
              </a:rPr>
              <a:t> </a:t>
            </a:r>
            <a:r>
              <a:rPr lang="en-US" sz="3600" dirty="0" smtClean="0"/>
              <a:t>independent:</a:t>
            </a:r>
          </a:p>
          <a:p>
            <a:pPr algn="ctr" eaLnBrk="1" hangingPunct="1"/>
            <a:r>
              <a:rPr lang="en-US" sz="3600" dirty="0" err="1" smtClean="0"/>
              <a:t>Pr</a:t>
            </a:r>
            <a:r>
              <a:rPr lang="en-US" sz="3600" dirty="0" smtClean="0"/>
              <a:t>[</a:t>
            </a:r>
            <a:r>
              <a:rPr lang="en-US" sz="3600" dirty="0" smtClean="0">
                <a:solidFill>
                  <a:srgbClr val="3333FF"/>
                </a:solidFill>
              </a:rPr>
              <a:t>P</a:t>
            </a:r>
            <a:r>
              <a:rPr lang="en-US" sz="3600" dirty="0" smtClean="0"/>
              <a:t>=0 | </a:t>
            </a:r>
            <a:r>
              <a:rPr lang="en-US" sz="3600" dirty="0" smtClean="0">
                <a:solidFill>
                  <a:srgbClr val="3333FF"/>
                </a:solidFill>
              </a:rPr>
              <a:t>H</a:t>
            </a:r>
            <a:r>
              <a:rPr lang="en-US" sz="3600" baseline="-25000" dirty="0" smtClean="0">
                <a:solidFill>
                  <a:srgbClr val="3333FF"/>
                </a:solidFill>
              </a:rPr>
              <a:t>2</a:t>
            </a:r>
            <a:r>
              <a:rPr lang="en-US" sz="3600" dirty="0" smtClean="0"/>
              <a:t>=</a:t>
            </a:r>
            <a:r>
              <a:rPr lang="en-US" sz="3600" dirty="0" smtClean="0">
                <a:solidFill>
                  <a:srgbClr val="3333FF"/>
                </a:solidFill>
              </a:rPr>
              <a:t>a</a:t>
            </a:r>
            <a:r>
              <a:rPr lang="en-US" sz="3600" dirty="0" smtClean="0"/>
              <a:t>] </a:t>
            </a:r>
            <a:r>
              <a:rPr lang="en-US" sz="3600" dirty="0" smtClean="0"/>
              <a:t>= </a:t>
            </a:r>
            <a:r>
              <a:rPr lang="en-US" sz="3600" dirty="0" smtClean="0">
                <a:solidFill>
                  <a:srgbClr val="3333FF"/>
                </a:solidFill>
              </a:rPr>
              <a:t>1/2</a:t>
            </a:r>
            <a:r>
              <a:rPr lang="en-US" sz="3600" dirty="0" smtClean="0"/>
              <a:t> = </a:t>
            </a:r>
            <a:r>
              <a:rPr lang="en-US" sz="3600" dirty="0" err="1" smtClean="0"/>
              <a:t>Pr</a:t>
            </a:r>
            <a:r>
              <a:rPr lang="en-US" sz="3600" dirty="0" smtClean="0"/>
              <a:t>[</a:t>
            </a:r>
            <a:r>
              <a:rPr lang="en-US" sz="3600" dirty="0" smtClean="0">
                <a:solidFill>
                  <a:srgbClr val="3333FF"/>
                </a:solidFill>
              </a:rPr>
              <a:t>P</a:t>
            </a:r>
            <a:r>
              <a:rPr lang="en-US" sz="3600" dirty="0" smtClean="0"/>
              <a:t>=</a:t>
            </a:r>
            <a:r>
              <a:rPr lang="en-US" sz="3600" dirty="0" smtClean="0"/>
              <a:t>0], </a:t>
            </a:r>
            <a:r>
              <a:rPr lang="en-US" sz="3600" dirty="0" smtClean="0"/>
              <a:t>etc.</a:t>
            </a:r>
          </a:p>
          <a:p>
            <a:pPr eaLnBrk="1" hangingPunct="1"/>
            <a:r>
              <a:rPr lang="en-US" sz="3600" dirty="0" smtClean="0"/>
              <a:t>But</a:t>
            </a:r>
            <a:r>
              <a:rPr lang="en-US" sz="3600" dirty="0" smtClean="0">
                <a:solidFill>
                  <a:srgbClr val="FF6600"/>
                </a:solidFill>
              </a:rPr>
              <a:t> </a:t>
            </a:r>
            <a:r>
              <a:rPr lang="en-US" sz="3600" dirty="0" smtClean="0">
                <a:solidFill>
                  <a:srgbClr val="FF00FF"/>
                </a:solidFill>
              </a:rPr>
              <a:t>any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FF00FF"/>
                </a:solidFill>
              </a:rPr>
              <a:t>2</a:t>
            </a:r>
            <a:r>
              <a:rPr lang="en-US" sz="3600" dirty="0" smtClean="0">
                <a:solidFill>
                  <a:srgbClr val="FF6600"/>
                </a:solidFill>
              </a:rPr>
              <a:t> </a:t>
            </a:r>
            <a:r>
              <a:rPr lang="en-US" sz="3600" dirty="0" smtClean="0">
                <a:solidFill>
                  <a:srgbClr val="FF00FF"/>
                </a:solidFill>
              </a:rPr>
              <a:t>determine the 3</a:t>
            </a:r>
            <a:r>
              <a:rPr lang="en-US" sz="3600" baseline="30000" dirty="0" smtClean="0">
                <a:solidFill>
                  <a:srgbClr val="FF00FF"/>
                </a:solidFill>
              </a:rPr>
              <a:t>rd</a:t>
            </a:r>
            <a:r>
              <a:rPr lang="en-US" sz="3600" dirty="0" smtClean="0">
                <a:solidFill>
                  <a:srgbClr val="FF00FF"/>
                </a:solidFill>
              </a:rPr>
              <a:t> </a:t>
            </a:r>
            <a:r>
              <a:rPr lang="en-US" sz="3600" dirty="0" smtClean="0"/>
              <a:t>one,</a:t>
            </a:r>
          </a:p>
          <a:p>
            <a:pPr eaLnBrk="1" hangingPunct="1"/>
            <a:r>
              <a:rPr lang="en-US" sz="3600" dirty="0" smtClean="0"/>
              <a:t>so the 3 </a:t>
            </a:r>
            <a:r>
              <a:rPr lang="en-US" sz="3600" dirty="0" smtClean="0">
                <a:solidFill>
                  <a:srgbClr val="7030A0"/>
                </a:solidFill>
              </a:rPr>
              <a:t>together</a:t>
            </a:r>
            <a:r>
              <a:rPr lang="en-US" sz="3600" dirty="0" smtClean="0"/>
              <a:t> are not really </a:t>
            </a:r>
          </a:p>
          <a:p>
            <a:pPr eaLnBrk="1" hangingPunct="1"/>
            <a:r>
              <a:rPr lang="en-US" sz="3600" dirty="0" smtClean="0"/>
              <a:t>independent.</a:t>
            </a:r>
          </a:p>
        </p:txBody>
      </p:sp>
    </p:spTree>
  </p:cSld>
  <p:clrMapOvr>
    <a:masterClrMapping/>
  </p:clrMapOvr>
  <p:transition xmlns:p14="http://schemas.microsoft.com/office/powerpoint/2010/main" spd="med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0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0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0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0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0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0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0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0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ranvar</a:t>
            </a:r>
            <a:r>
              <a:rPr lang="en-US" dirty="0" smtClean="0"/>
              <a:t>-mutual.</a:t>
            </a:r>
            <a:fld id="{8D1CEAE9-5C17-48A5-8273-F5BB2E618A8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55713" y="225425"/>
            <a:ext cx="7734300" cy="893763"/>
          </a:xfrm>
        </p:spPr>
        <p:txBody>
          <a:bodyPr/>
          <a:lstStyle/>
          <a:p>
            <a:pPr eaLnBrk="1" hangingPunct="1"/>
            <a:r>
              <a:rPr lang="en-US" smtClean="0"/>
              <a:t>Mutally Independent Variables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39700" y="1266703"/>
            <a:ext cx="8788400" cy="5095997"/>
          </a:xfrm>
        </p:spPr>
        <p:txBody>
          <a:bodyPr anchor="t"/>
          <a:lstStyle/>
          <a:p>
            <a:pPr eaLnBrk="1" hangingPunct="1">
              <a:lnSpc>
                <a:spcPct val="90000"/>
              </a:lnSpc>
            </a:pPr>
            <a:r>
              <a:rPr lang="en-US" sz="4800" dirty="0" smtClean="0">
                <a:solidFill>
                  <a:srgbClr val="000000"/>
                </a:solidFill>
              </a:rPr>
              <a:t>Def:</a:t>
            </a:r>
            <a:r>
              <a:rPr lang="en-US" sz="6000" dirty="0" smtClean="0">
                <a:solidFill>
                  <a:srgbClr val="0000FF"/>
                </a:solidFill>
              </a:rPr>
              <a:t>     R</a:t>
            </a:r>
            <a:r>
              <a:rPr lang="en-US" sz="6000" baseline="-25000" dirty="0" smtClean="0">
                <a:solidFill>
                  <a:srgbClr val="0000FF"/>
                </a:solidFill>
              </a:rPr>
              <a:t>1</a:t>
            </a:r>
            <a:r>
              <a:rPr lang="en-US" sz="6000" dirty="0" smtClean="0"/>
              <a:t>, </a:t>
            </a:r>
            <a:r>
              <a:rPr lang="en-US" sz="6000" dirty="0" smtClean="0">
                <a:solidFill>
                  <a:srgbClr val="0000FF"/>
                </a:solidFill>
              </a:rPr>
              <a:t>R</a:t>
            </a:r>
            <a:r>
              <a:rPr lang="en-US" sz="6000" baseline="-25000" dirty="0" smtClean="0">
                <a:solidFill>
                  <a:srgbClr val="0000FF"/>
                </a:solidFill>
              </a:rPr>
              <a:t>2</a:t>
            </a:r>
            <a:r>
              <a:rPr lang="en-US" sz="6000" dirty="0" smtClean="0"/>
              <a:t>, … , </a:t>
            </a:r>
            <a:r>
              <a:rPr lang="en-US" sz="6000" dirty="0" err="1" smtClean="0">
                <a:solidFill>
                  <a:srgbClr val="0000FF"/>
                </a:solidFill>
              </a:rPr>
              <a:t>R</a:t>
            </a:r>
            <a:r>
              <a:rPr lang="en-US" sz="6000" baseline="-25000" dirty="0" err="1" smtClean="0">
                <a:solidFill>
                  <a:srgbClr val="0000FF"/>
                </a:solidFill>
              </a:rPr>
              <a:t>n</a:t>
            </a:r>
            <a:endParaRPr lang="en-US" sz="6000" dirty="0" smtClean="0"/>
          </a:p>
          <a:p>
            <a:pPr eaLnBrk="1" hangingPunct="1">
              <a:lnSpc>
                <a:spcPct val="90000"/>
              </a:lnSpc>
            </a:pPr>
            <a:r>
              <a:rPr lang="en-US" sz="5400" dirty="0" smtClean="0">
                <a:solidFill>
                  <a:schemeClr val="tx2"/>
                </a:solidFill>
              </a:rPr>
              <a:t>are </a:t>
            </a:r>
            <a:r>
              <a:rPr lang="en-US" sz="5400" dirty="0" smtClean="0">
                <a:solidFill>
                  <a:srgbClr val="660066"/>
                </a:solidFill>
              </a:rPr>
              <a:t>mutually </a:t>
            </a:r>
            <a:r>
              <a:rPr lang="en-US" sz="5400" dirty="0" err="1" smtClean="0">
                <a:solidFill>
                  <a:srgbClr val="660066"/>
                </a:solidFill>
              </a:rPr>
              <a:t>indep</a:t>
            </a:r>
            <a:r>
              <a:rPr lang="en-US" sz="5400" dirty="0" smtClean="0">
                <a:solidFill>
                  <a:schemeClr val="tx2"/>
                </a:solidFill>
              </a:rPr>
              <a:t> </a:t>
            </a:r>
            <a:r>
              <a:rPr lang="en-US" sz="5400" dirty="0" smtClean="0">
                <a:solidFill>
                  <a:srgbClr val="FF00FF"/>
                </a:solidFill>
              </a:rPr>
              <a:t>RV’s</a:t>
            </a:r>
            <a:r>
              <a:rPr lang="en-US" sz="5400" dirty="0" smtClean="0">
                <a:solidFill>
                  <a:schemeClr val="tx2"/>
                </a:solidFill>
              </a:rPr>
              <a:t> </a:t>
            </a:r>
            <a:r>
              <a:rPr lang="en-US" sz="5400" dirty="0" err="1" smtClean="0">
                <a:solidFill>
                  <a:schemeClr val="tx2"/>
                </a:solidFill>
              </a:rPr>
              <a:t>iff</a:t>
            </a:r>
            <a:endParaRPr lang="en-US" sz="5400" dirty="0" smtClean="0">
              <a:solidFill>
                <a:schemeClr val="tx2"/>
              </a:solidFill>
            </a:endParaRPr>
          </a:p>
          <a:p>
            <a:pPr algn="ctr" eaLnBrk="1" hangingPunct="1">
              <a:lnSpc>
                <a:spcPct val="90000"/>
              </a:lnSpc>
            </a:pPr>
            <a:r>
              <a:rPr lang="en-US" sz="5400" dirty="0" smtClean="0">
                <a:solidFill>
                  <a:srgbClr val="0000FF"/>
                </a:solidFill>
              </a:rPr>
              <a:t>[R</a:t>
            </a:r>
            <a:r>
              <a:rPr lang="en-US" sz="5400" baseline="-25000" dirty="0" smtClean="0">
                <a:solidFill>
                  <a:srgbClr val="0000FF"/>
                </a:solidFill>
              </a:rPr>
              <a:t>1</a:t>
            </a:r>
            <a:r>
              <a:rPr lang="en-US" sz="5400" dirty="0" smtClean="0">
                <a:solidFill>
                  <a:srgbClr val="0000FF"/>
                </a:solidFill>
              </a:rPr>
              <a:t>=</a:t>
            </a:r>
            <a:r>
              <a:rPr lang="en-US" sz="5400" dirty="0" smtClean="0">
                <a:solidFill>
                  <a:srgbClr val="3333FF"/>
                </a:solidFill>
              </a:rPr>
              <a:t>a</a:t>
            </a:r>
            <a:r>
              <a:rPr lang="en-US" sz="5400" baseline="-25000" dirty="0" smtClean="0">
                <a:solidFill>
                  <a:srgbClr val="3333FF"/>
                </a:solidFill>
              </a:rPr>
              <a:t>1</a:t>
            </a:r>
            <a:r>
              <a:rPr lang="en-US" sz="5400" dirty="0" smtClean="0">
                <a:solidFill>
                  <a:srgbClr val="3333FF"/>
                </a:solidFill>
              </a:rPr>
              <a:t>]</a:t>
            </a:r>
            <a:r>
              <a:rPr lang="en-US" sz="5400" dirty="0" smtClean="0"/>
              <a:t>,</a:t>
            </a:r>
            <a:r>
              <a:rPr lang="en-US" sz="5400" dirty="0" smtClean="0">
                <a:solidFill>
                  <a:srgbClr val="0000FF"/>
                </a:solidFill>
              </a:rPr>
              <a:t>[R</a:t>
            </a:r>
            <a:r>
              <a:rPr lang="en-US" sz="5400" baseline="-25000" dirty="0" smtClean="0">
                <a:solidFill>
                  <a:srgbClr val="0000FF"/>
                </a:solidFill>
              </a:rPr>
              <a:t>2</a:t>
            </a:r>
            <a:r>
              <a:rPr lang="en-US" sz="5400" dirty="0" smtClean="0">
                <a:solidFill>
                  <a:srgbClr val="0000FF"/>
                </a:solidFill>
              </a:rPr>
              <a:t>=</a:t>
            </a:r>
            <a:r>
              <a:rPr lang="en-US" sz="5400" dirty="0" smtClean="0">
                <a:solidFill>
                  <a:srgbClr val="3333FF"/>
                </a:solidFill>
              </a:rPr>
              <a:t>a</a:t>
            </a:r>
            <a:r>
              <a:rPr lang="en-US" sz="5400" baseline="-25000" dirty="0" smtClean="0">
                <a:solidFill>
                  <a:srgbClr val="3333FF"/>
                </a:solidFill>
              </a:rPr>
              <a:t>2</a:t>
            </a:r>
            <a:r>
              <a:rPr lang="en-US" sz="5400" dirty="0" smtClean="0">
                <a:solidFill>
                  <a:srgbClr val="3333FF"/>
                </a:solidFill>
              </a:rPr>
              <a:t>]</a:t>
            </a:r>
            <a:r>
              <a:rPr lang="en-US" sz="5400" dirty="0" smtClean="0"/>
              <a:t>,</a:t>
            </a:r>
            <a:r>
              <a:rPr lang="en-US" sz="6000" dirty="0" smtClean="0"/>
              <a:t>…,</a:t>
            </a:r>
            <a:r>
              <a:rPr lang="en-US" sz="6000" dirty="0" smtClean="0">
                <a:solidFill>
                  <a:srgbClr val="0000FF"/>
                </a:solidFill>
              </a:rPr>
              <a:t>[</a:t>
            </a:r>
            <a:r>
              <a:rPr lang="en-US" sz="6000" dirty="0" err="1" smtClean="0">
                <a:solidFill>
                  <a:srgbClr val="0000FF"/>
                </a:solidFill>
              </a:rPr>
              <a:t>R</a:t>
            </a:r>
            <a:r>
              <a:rPr lang="en-US" sz="6000" baseline="-25000" dirty="0" err="1" smtClean="0">
                <a:solidFill>
                  <a:srgbClr val="0000FF"/>
                </a:solidFill>
              </a:rPr>
              <a:t>n</a:t>
            </a:r>
            <a:r>
              <a:rPr lang="en-US" sz="6000" dirty="0" smtClean="0">
                <a:solidFill>
                  <a:srgbClr val="0000FF"/>
                </a:solidFill>
              </a:rPr>
              <a:t>=</a:t>
            </a:r>
            <a:r>
              <a:rPr lang="en-US" sz="6000" dirty="0" smtClean="0">
                <a:solidFill>
                  <a:srgbClr val="3333FF"/>
                </a:solidFill>
              </a:rPr>
              <a:t>a</a:t>
            </a:r>
            <a:r>
              <a:rPr lang="en-US" sz="6000" baseline="-25000" dirty="0" smtClean="0">
                <a:solidFill>
                  <a:srgbClr val="3333FF"/>
                </a:solidFill>
              </a:rPr>
              <a:t>n</a:t>
            </a:r>
            <a:r>
              <a:rPr lang="en-US" sz="6000" dirty="0" smtClean="0">
                <a:solidFill>
                  <a:srgbClr val="3333FF"/>
                </a:solidFill>
              </a:rPr>
              <a:t>]</a:t>
            </a:r>
          </a:p>
          <a:p>
            <a:pPr eaLnBrk="1" hangingPunct="1">
              <a:lnSpc>
                <a:spcPct val="90000"/>
              </a:lnSpc>
            </a:pPr>
            <a:r>
              <a:rPr lang="en-US" sz="5400" dirty="0" smtClean="0">
                <a:solidFill>
                  <a:schemeClr val="tx2"/>
                </a:solidFill>
              </a:rPr>
              <a:t>are mutually </a:t>
            </a:r>
            <a:r>
              <a:rPr lang="en-US" sz="5400" dirty="0" err="1" smtClean="0">
                <a:solidFill>
                  <a:schemeClr val="tx2"/>
                </a:solidFill>
              </a:rPr>
              <a:t>indep</a:t>
            </a:r>
            <a:r>
              <a:rPr lang="en-US" sz="5400" dirty="0" smtClean="0">
                <a:solidFill>
                  <a:srgbClr val="FF00FF"/>
                </a:solidFill>
              </a:rPr>
              <a:t> events</a:t>
            </a:r>
          </a:p>
          <a:p>
            <a:pPr eaLnBrk="1" hangingPunct="1">
              <a:lnSpc>
                <a:spcPct val="90000"/>
              </a:lnSpc>
            </a:pPr>
            <a:r>
              <a:rPr lang="en-US" sz="5400" dirty="0" smtClean="0">
                <a:solidFill>
                  <a:schemeClr val="tx2"/>
                </a:solidFill>
              </a:rPr>
              <a:t>for all</a:t>
            </a:r>
            <a:r>
              <a:rPr lang="en-US" sz="5400" dirty="0" smtClean="0">
                <a:solidFill>
                  <a:srgbClr val="0000FF"/>
                </a:solidFill>
              </a:rPr>
              <a:t> a</a:t>
            </a:r>
            <a:r>
              <a:rPr lang="en-US" sz="5400" baseline="-25000" dirty="0" smtClean="0">
                <a:solidFill>
                  <a:srgbClr val="0000FF"/>
                </a:solidFill>
              </a:rPr>
              <a:t>1</a:t>
            </a:r>
            <a:r>
              <a:rPr lang="en-US" sz="5400" dirty="0" smtClean="0"/>
              <a:t>, </a:t>
            </a:r>
            <a:r>
              <a:rPr lang="en-US" sz="5400" dirty="0" smtClean="0">
                <a:solidFill>
                  <a:srgbClr val="0000FF"/>
                </a:solidFill>
              </a:rPr>
              <a:t>a</a:t>
            </a:r>
            <a:r>
              <a:rPr lang="en-US" sz="5400" baseline="-25000" dirty="0" smtClean="0">
                <a:solidFill>
                  <a:srgbClr val="0000FF"/>
                </a:solidFill>
              </a:rPr>
              <a:t>2</a:t>
            </a:r>
            <a:r>
              <a:rPr lang="en-US" sz="5400" dirty="0" smtClean="0"/>
              <a:t>, … , </a:t>
            </a:r>
            <a:r>
              <a:rPr lang="en-US" sz="5400" dirty="0" smtClean="0">
                <a:solidFill>
                  <a:srgbClr val="0000FF"/>
                </a:solidFill>
              </a:rPr>
              <a:t>a</a:t>
            </a:r>
            <a:r>
              <a:rPr lang="en-US" sz="5400" baseline="-25000" dirty="0" smtClean="0">
                <a:solidFill>
                  <a:srgbClr val="0000FF"/>
                </a:solidFill>
              </a:rPr>
              <a:t>n</a:t>
            </a:r>
            <a:endParaRPr lang="en-US" sz="5400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49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9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9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0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ranvar</a:t>
            </a:r>
            <a:r>
              <a:rPr lang="en-US" dirty="0" smtClean="0"/>
              <a:t>-mutual.</a:t>
            </a:r>
            <a:fld id="{8D1CEAE9-5C17-48A5-8273-F5BB2E618A8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55713" y="225425"/>
            <a:ext cx="7734300" cy="893763"/>
          </a:xfrm>
        </p:spPr>
        <p:txBody>
          <a:bodyPr/>
          <a:lstStyle/>
          <a:p>
            <a:pPr eaLnBrk="1" hangingPunct="1"/>
            <a:r>
              <a:rPr lang="en-US" smtClean="0"/>
              <a:t>Mutally Independent Variables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500" y="903288"/>
            <a:ext cx="8750300" cy="52816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6000" dirty="0" smtClean="0"/>
              <a:t>Alternatively:</a:t>
            </a:r>
          </a:p>
          <a:p>
            <a:pPr eaLnBrk="1" hangingPunct="1">
              <a:lnSpc>
                <a:spcPct val="90000"/>
              </a:lnSpc>
            </a:pPr>
            <a:r>
              <a:rPr lang="en-US" sz="6000" dirty="0" err="1" smtClean="0"/>
              <a:t>Pr</a:t>
            </a:r>
            <a:r>
              <a:rPr lang="en-US" sz="6000" dirty="0" smtClean="0"/>
              <a:t>[</a:t>
            </a:r>
            <a:r>
              <a:rPr lang="en-US" sz="6000" dirty="0" smtClean="0">
                <a:solidFill>
                  <a:srgbClr val="3333FF"/>
                </a:solidFill>
              </a:rPr>
              <a:t>R</a:t>
            </a:r>
            <a:r>
              <a:rPr lang="en-US" sz="6000" baseline="-25000" dirty="0" smtClean="0">
                <a:solidFill>
                  <a:srgbClr val="3333FF"/>
                </a:solidFill>
              </a:rPr>
              <a:t>1</a:t>
            </a:r>
            <a:r>
              <a:rPr lang="en-US" sz="6000" dirty="0" smtClean="0"/>
              <a:t>=</a:t>
            </a:r>
            <a:r>
              <a:rPr lang="en-US" sz="6000" dirty="0" smtClean="0">
                <a:solidFill>
                  <a:srgbClr val="3333FF"/>
                </a:solidFill>
              </a:rPr>
              <a:t>a</a:t>
            </a:r>
            <a:r>
              <a:rPr lang="en-US" sz="6000" baseline="-25000" dirty="0" smtClean="0">
                <a:solidFill>
                  <a:srgbClr val="3333FF"/>
                </a:solidFill>
              </a:rPr>
              <a:t>1</a:t>
            </a:r>
            <a:r>
              <a:rPr lang="en-US" sz="6000" dirty="0" smtClean="0"/>
              <a:t> </a:t>
            </a:r>
            <a:r>
              <a:rPr lang="en-US" sz="4400" dirty="0" smtClean="0">
                <a:solidFill>
                  <a:srgbClr val="FF00FF"/>
                </a:solidFill>
                <a:sym typeface="Symbol" pitchFamily="18" charset="2"/>
              </a:rPr>
              <a:t>AND</a:t>
            </a:r>
            <a:r>
              <a:rPr lang="en-US" sz="6000" dirty="0" smtClean="0"/>
              <a:t> </a:t>
            </a:r>
            <a:r>
              <a:rPr lang="en-US" sz="6000" dirty="0" smtClean="0">
                <a:solidFill>
                  <a:srgbClr val="3333FF"/>
                </a:solidFill>
              </a:rPr>
              <a:t>R</a:t>
            </a:r>
            <a:r>
              <a:rPr lang="en-US" sz="6000" baseline="-25000" dirty="0" smtClean="0">
                <a:solidFill>
                  <a:srgbClr val="3333FF"/>
                </a:solidFill>
              </a:rPr>
              <a:t>2</a:t>
            </a:r>
            <a:r>
              <a:rPr lang="en-US" sz="6000" dirty="0" smtClean="0"/>
              <a:t>=</a:t>
            </a:r>
            <a:r>
              <a:rPr lang="en-US" sz="6000" dirty="0" smtClean="0">
                <a:solidFill>
                  <a:srgbClr val="3333FF"/>
                </a:solidFill>
              </a:rPr>
              <a:t>a</a:t>
            </a:r>
            <a:r>
              <a:rPr lang="en-US" sz="6000" baseline="-25000" dirty="0" smtClean="0">
                <a:solidFill>
                  <a:srgbClr val="3333FF"/>
                </a:solidFill>
              </a:rPr>
              <a:t>2</a:t>
            </a:r>
            <a:r>
              <a:rPr lang="en-US" sz="6000" dirty="0" smtClean="0"/>
              <a:t> </a:t>
            </a:r>
            <a:r>
              <a:rPr lang="en-US" sz="4400" dirty="0" smtClean="0">
                <a:solidFill>
                  <a:srgbClr val="FF00FF"/>
                </a:solidFill>
                <a:sym typeface="Symbol" pitchFamily="18" charset="2"/>
              </a:rPr>
              <a:t>AND</a:t>
            </a:r>
            <a:endParaRPr lang="en-US" sz="6000" dirty="0" smtClean="0">
              <a:solidFill>
                <a:srgbClr val="FF00FF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sz="6000" dirty="0" smtClean="0">
                <a:solidFill>
                  <a:srgbClr val="006600"/>
                </a:solidFill>
                <a:cs typeface="Times New Roman" pitchFamily="18" charset="0"/>
              </a:rPr>
              <a:t>        </a:t>
            </a:r>
            <a:r>
              <a:rPr lang="en-US" sz="6000" dirty="0" smtClean="0">
                <a:solidFill>
                  <a:srgbClr val="FF00FF"/>
                </a:solidFill>
                <a:cs typeface="Times New Roman" pitchFamily="18" charset="0"/>
              </a:rPr>
              <a:t>···</a:t>
            </a:r>
            <a:r>
              <a:rPr lang="en-US" sz="6000" dirty="0" smtClean="0">
                <a:solidFill>
                  <a:srgbClr val="00B050"/>
                </a:solidFill>
                <a:cs typeface="Times New Roman" pitchFamily="18" charset="0"/>
              </a:rPr>
              <a:t> </a:t>
            </a:r>
            <a:r>
              <a:rPr lang="en-US" sz="4400" dirty="0" smtClean="0">
                <a:solidFill>
                  <a:srgbClr val="FF00FF"/>
                </a:solidFill>
                <a:sym typeface="Symbol" pitchFamily="18" charset="2"/>
              </a:rPr>
              <a:t>AND</a:t>
            </a:r>
            <a:r>
              <a:rPr lang="en-US" sz="6000" dirty="0" smtClean="0">
                <a:solidFill>
                  <a:srgbClr val="006600"/>
                </a:solidFill>
                <a:cs typeface="Times New Roman" pitchFamily="18" charset="0"/>
              </a:rPr>
              <a:t> </a:t>
            </a:r>
            <a:r>
              <a:rPr lang="en-US" sz="6000" dirty="0" err="1" smtClean="0">
                <a:solidFill>
                  <a:srgbClr val="3333FF"/>
                </a:solidFill>
              </a:rPr>
              <a:t>R</a:t>
            </a:r>
            <a:r>
              <a:rPr lang="en-US" sz="6000" baseline="-25000" dirty="0" err="1" smtClean="0">
                <a:solidFill>
                  <a:srgbClr val="3333FF"/>
                </a:solidFill>
              </a:rPr>
              <a:t>n</a:t>
            </a:r>
            <a:r>
              <a:rPr lang="en-US" sz="6000" dirty="0" smtClean="0"/>
              <a:t>=</a:t>
            </a:r>
            <a:r>
              <a:rPr lang="en-US" sz="6000" dirty="0" smtClean="0">
                <a:solidFill>
                  <a:srgbClr val="3333FF"/>
                </a:solidFill>
              </a:rPr>
              <a:t>a</a:t>
            </a:r>
            <a:r>
              <a:rPr lang="en-US" sz="6000" baseline="-25000" dirty="0" smtClean="0">
                <a:solidFill>
                  <a:srgbClr val="3333FF"/>
                </a:solidFill>
              </a:rPr>
              <a:t>n</a:t>
            </a:r>
            <a:r>
              <a:rPr lang="en-US" sz="6000" dirty="0" smtClean="0"/>
              <a:t>]</a:t>
            </a:r>
            <a:endParaRPr lang="en-US" sz="6000" dirty="0" smtClean="0"/>
          </a:p>
          <a:p>
            <a:pPr eaLnBrk="1" hangingPunct="1">
              <a:lnSpc>
                <a:spcPct val="90000"/>
              </a:lnSpc>
            </a:pPr>
            <a:r>
              <a:rPr lang="en-US" sz="6000" dirty="0" smtClean="0"/>
              <a:t>  </a:t>
            </a:r>
            <a:r>
              <a:rPr lang="en-US" sz="6000" b="1" dirty="0" smtClean="0">
                <a:solidFill>
                  <a:schemeClr val="accent4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6000" dirty="0" smtClean="0"/>
              <a:t> </a:t>
            </a:r>
            <a:r>
              <a:rPr lang="en-US" sz="6000" dirty="0" err="1" smtClean="0"/>
              <a:t>Pr</a:t>
            </a:r>
            <a:r>
              <a:rPr lang="en-US" sz="6000" dirty="0" smtClean="0"/>
              <a:t>[</a:t>
            </a:r>
            <a:r>
              <a:rPr lang="en-US" sz="6000" dirty="0" smtClean="0">
                <a:solidFill>
                  <a:srgbClr val="3333FF"/>
                </a:solidFill>
              </a:rPr>
              <a:t>R</a:t>
            </a:r>
            <a:r>
              <a:rPr lang="en-US" sz="6000" baseline="-25000" dirty="0" smtClean="0">
                <a:solidFill>
                  <a:srgbClr val="3333FF"/>
                </a:solidFill>
              </a:rPr>
              <a:t>1</a:t>
            </a:r>
            <a:r>
              <a:rPr lang="en-US" sz="6000" dirty="0" smtClean="0"/>
              <a:t>=</a:t>
            </a:r>
            <a:r>
              <a:rPr lang="en-US" sz="6000" dirty="0" smtClean="0">
                <a:solidFill>
                  <a:srgbClr val="3333FF"/>
                </a:solidFill>
              </a:rPr>
              <a:t>a</a:t>
            </a:r>
            <a:r>
              <a:rPr lang="en-US" sz="6000" baseline="-25000" dirty="0" smtClean="0">
                <a:solidFill>
                  <a:srgbClr val="3333FF"/>
                </a:solidFill>
              </a:rPr>
              <a:t>1</a:t>
            </a:r>
            <a:r>
              <a:rPr lang="en-US" sz="6000" dirty="0" smtClean="0"/>
              <a:t>}</a:t>
            </a:r>
            <a:r>
              <a:rPr lang="en-US" sz="6000" b="1" dirty="0" smtClean="0">
                <a:solidFill>
                  <a:srgbClr val="FF00FF"/>
                </a:solidFill>
                <a:cs typeface="Times New Roman" pitchFamily="18" charset="0"/>
              </a:rPr>
              <a:t>·</a:t>
            </a:r>
            <a:r>
              <a:rPr lang="en-US" sz="6000" dirty="0" err="1" smtClean="0"/>
              <a:t>Pr</a:t>
            </a:r>
            <a:r>
              <a:rPr lang="en-US" sz="6000" dirty="0" smtClean="0"/>
              <a:t>[</a:t>
            </a:r>
            <a:r>
              <a:rPr lang="en-US" sz="6000" dirty="0" smtClean="0">
                <a:solidFill>
                  <a:srgbClr val="3333FF"/>
                </a:solidFill>
              </a:rPr>
              <a:t>R</a:t>
            </a:r>
            <a:r>
              <a:rPr lang="en-US" sz="6000" baseline="-25000" dirty="0" smtClean="0">
                <a:solidFill>
                  <a:srgbClr val="3333FF"/>
                </a:solidFill>
              </a:rPr>
              <a:t>2</a:t>
            </a:r>
            <a:r>
              <a:rPr lang="en-US" sz="6000" dirty="0" smtClean="0"/>
              <a:t>=</a:t>
            </a:r>
            <a:r>
              <a:rPr lang="en-US" sz="6000" dirty="0" smtClean="0">
                <a:solidFill>
                  <a:srgbClr val="3333FF"/>
                </a:solidFill>
              </a:rPr>
              <a:t>a</a:t>
            </a:r>
            <a:r>
              <a:rPr lang="en-US" sz="6000" baseline="-25000" dirty="0" smtClean="0">
                <a:solidFill>
                  <a:srgbClr val="3333FF"/>
                </a:solidFill>
              </a:rPr>
              <a:t>2</a:t>
            </a:r>
            <a:r>
              <a:rPr lang="en-US" sz="6000" dirty="0" smtClean="0"/>
              <a:t>]</a:t>
            </a:r>
            <a:r>
              <a:rPr lang="en-US" sz="6000" b="1" dirty="0" smtClean="0">
                <a:solidFill>
                  <a:srgbClr val="FF00FF"/>
                </a:solidFill>
                <a:cs typeface="Times New Roman" pitchFamily="18" charset="0"/>
              </a:rPr>
              <a:t>·</a:t>
            </a:r>
            <a:r>
              <a:rPr lang="en-US" sz="6000" dirty="0" smtClean="0"/>
              <a:t> </a:t>
            </a:r>
            <a:endParaRPr lang="en-US" sz="6000" dirty="0" smtClean="0"/>
          </a:p>
          <a:p>
            <a:pPr eaLnBrk="1" hangingPunct="1">
              <a:lnSpc>
                <a:spcPct val="90000"/>
              </a:lnSpc>
            </a:pPr>
            <a:r>
              <a:rPr lang="en-US" sz="6000" dirty="0" smtClean="0">
                <a:solidFill>
                  <a:srgbClr val="006600"/>
                </a:solidFill>
                <a:cs typeface="Times New Roman" pitchFamily="18" charset="0"/>
              </a:rPr>
              <a:t>       </a:t>
            </a:r>
            <a:r>
              <a:rPr lang="en-US" sz="6000" dirty="0" smtClean="0">
                <a:solidFill>
                  <a:srgbClr val="00B050"/>
                </a:solidFill>
                <a:cs typeface="Times New Roman" pitchFamily="18" charset="0"/>
              </a:rPr>
              <a:t> </a:t>
            </a:r>
            <a:r>
              <a:rPr lang="en-US" sz="6000" dirty="0" smtClean="0">
                <a:solidFill>
                  <a:srgbClr val="FF00FF"/>
                </a:solidFill>
                <a:cs typeface="Times New Roman" pitchFamily="18" charset="0"/>
              </a:rPr>
              <a:t>···</a:t>
            </a:r>
            <a:r>
              <a:rPr lang="en-US" sz="6000" dirty="0" smtClean="0">
                <a:solidFill>
                  <a:srgbClr val="006600"/>
                </a:solidFill>
                <a:cs typeface="Times New Roman" pitchFamily="18" charset="0"/>
              </a:rPr>
              <a:t> </a:t>
            </a:r>
            <a:r>
              <a:rPr lang="en-US" sz="6000" dirty="0" err="1" smtClean="0"/>
              <a:t>Pr</a:t>
            </a:r>
            <a:r>
              <a:rPr lang="en-US" sz="6000" dirty="0" smtClean="0"/>
              <a:t>[</a:t>
            </a:r>
            <a:r>
              <a:rPr lang="en-US" sz="6000" dirty="0" err="1" smtClean="0">
                <a:solidFill>
                  <a:srgbClr val="3333FF"/>
                </a:solidFill>
              </a:rPr>
              <a:t>R</a:t>
            </a:r>
            <a:r>
              <a:rPr lang="en-US" sz="6000" baseline="-25000" dirty="0" err="1" smtClean="0">
                <a:solidFill>
                  <a:srgbClr val="3333FF"/>
                </a:solidFill>
              </a:rPr>
              <a:t>n</a:t>
            </a:r>
            <a:r>
              <a:rPr lang="en-US" sz="6000" dirty="0" smtClean="0"/>
              <a:t>=</a:t>
            </a:r>
            <a:r>
              <a:rPr lang="en-US" sz="6000" dirty="0" smtClean="0">
                <a:solidFill>
                  <a:srgbClr val="3333FF"/>
                </a:solidFill>
              </a:rPr>
              <a:t>a</a:t>
            </a:r>
            <a:r>
              <a:rPr lang="en-US" sz="6000" baseline="-25000" dirty="0" smtClean="0">
                <a:solidFill>
                  <a:srgbClr val="3333FF"/>
                </a:solidFill>
              </a:rPr>
              <a:t>n</a:t>
            </a:r>
            <a:r>
              <a:rPr lang="en-US" sz="6000" dirty="0" smtClean="0"/>
              <a:t>]</a:t>
            </a:r>
            <a:endParaRPr lang="en-US" sz="6000" dirty="0" smtClean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49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49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49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49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ranvar</a:t>
            </a:r>
            <a:r>
              <a:rPr lang="en-US" dirty="0" smtClean="0"/>
              <a:t>-mutual.</a:t>
            </a:r>
            <a:fld id="{8DD91466-0C9A-4B09-A15B-A12F4B3C9D68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57300" y="225425"/>
            <a:ext cx="7670800" cy="803275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3333FF"/>
                </a:solidFill>
              </a:rPr>
              <a:t>k</a:t>
            </a:r>
            <a:r>
              <a:rPr lang="en-US" dirty="0">
                <a:solidFill>
                  <a:srgbClr val="006600"/>
                </a:solidFill>
              </a:rPr>
              <a:t>-</a:t>
            </a:r>
            <a:r>
              <a:rPr lang="en-US" dirty="0" smtClean="0">
                <a:solidFill>
                  <a:srgbClr val="006600"/>
                </a:solidFill>
              </a:rPr>
              <a:t>way </a:t>
            </a:r>
            <a:r>
              <a:rPr lang="en-US" dirty="0" smtClean="0"/>
              <a:t>Independent Variables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66700" y="1460500"/>
            <a:ext cx="8623300" cy="398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5400" b="1" dirty="0" err="1" smtClean="0">
                <a:solidFill>
                  <a:srgbClr val="3333FF"/>
                </a:solidFill>
              </a:rPr>
              <a:t>k</a:t>
            </a:r>
            <a:r>
              <a:rPr lang="en-US" sz="5400" b="1" dirty="0" smtClean="0">
                <a:solidFill>
                  <a:srgbClr val="006600"/>
                </a:solidFill>
              </a:rPr>
              <a:t>-way</a:t>
            </a:r>
            <a:r>
              <a:rPr lang="en-US" sz="5400" dirty="0" smtClean="0">
                <a:solidFill>
                  <a:srgbClr val="006600"/>
                </a:solidFill>
              </a:rPr>
              <a:t> </a:t>
            </a:r>
            <a:r>
              <a:rPr lang="en-US" sz="5400" dirty="0" smtClean="0"/>
              <a:t>Independence: </a:t>
            </a:r>
          </a:p>
          <a:p>
            <a:pPr eaLnBrk="1" hangingPunct="1">
              <a:lnSpc>
                <a:spcPct val="90000"/>
              </a:lnSpc>
            </a:pPr>
            <a:r>
              <a:rPr lang="en-US" sz="5400" dirty="0" smtClean="0"/>
              <a:t>any </a:t>
            </a:r>
            <a:r>
              <a:rPr lang="en-US" sz="5400" dirty="0" smtClean="0">
                <a:solidFill>
                  <a:srgbClr val="3333FF"/>
                </a:solidFill>
              </a:rPr>
              <a:t>k </a:t>
            </a:r>
            <a:r>
              <a:rPr lang="en-US" sz="5400" dirty="0" smtClean="0"/>
              <a:t>of the variables are </a:t>
            </a:r>
          </a:p>
          <a:p>
            <a:pPr eaLnBrk="1" hangingPunct="1">
              <a:lnSpc>
                <a:spcPct val="90000"/>
              </a:lnSpc>
            </a:pPr>
            <a:r>
              <a:rPr lang="en-US" sz="5400" dirty="0" smtClean="0"/>
              <a:t>mutually independent</a:t>
            </a:r>
          </a:p>
          <a:p>
            <a:pPr algn="ctr" eaLnBrk="1" hangingPunct="1">
              <a:lnSpc>
                <a:spcPct val="110000"/>
              </a:lnSpc>
            </a:pPr>
            <a:r>
              <a:rPr lang="en-US" sz="6000" dirty="0" smtClean="0">
                <a:solidFill>
                  <a:srgbClr val="3333FF"/>
                </a:solidFill>
              </a:rPr>
              <a:t>2</a:t>
            </a:r>
            <a:r>
              <a:rPr lang="en-US" sz="6000" dirty="0" smtClean="0"/>
              <a:t>-way is called </a:t>
            </a:r>
            <a:r>
              <a:rPr lang="en-US" sz="6000" dirty="0" smtClean="0">
                <a:solidFill>
                  <a:srgbClr val="9B2894"/>
                </a:solidFill>
              </a:rPr>
              <a:t>pairwise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ranvar</a:t>
            </a:r>
            <a:r>
              <a:rPr lang="en-US" dirty="0" smtClean="0"/>
              <a:t>-mutual.</a:t>
            </a:r>
            <a:fld id="{49480264-560C-4B6D-AA11-2CFC3B5E1642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77800" y="1295400"/>
            <a:ext cx="8763000" cy="4533900"/>
          </a:xfrm>
        </p:spPr>
        <p:txBody>
          <a:bodyPr/>
          <a:lstStyle/>
          <a:p>
            <a:pPr eaLnBrk="1" hangingPunct="1"/>
            <a:r>
              <a:rPr lang="en-US" sz="3600" dirty="0" smtClean="0">
                <a:solidFill>
                  <a:srgbClr val="3333FF"/>
                </a:solidFill>
              </a:rPr>
              <a:t> H</a:t>
            </a:r>
            <a:r>
              <a:rPr lang="en-US" sz="3600" baseline="-25000" dirty="0" smtClean="0">
                <a:solidFill>
                  <a:srgbClr val="3333FF"/>
                </a:solidFill>
              </a:rPr>
              <a:t>i</a:t>
            </a:r>
            <a:r>
              <a:rPr lang="en-US" sz="3600" baseline="-25000" dirty="0" smtClean="0"/>
              <a:t> </a:t>
            </a:r>
            <a:r>
              <a:rPr lang="en-US" sz="3600" dirty="0" smtClean="0"/>
              <a:t>::= indicator for Head on coin </a:t>
            </a:r>
            <a:r>
              <a:rPr lang="en-US" sz="3600" dirty="0" err="1" smtClean="0">
                <a:solidFill>
                  <a:srgbClr val="0000FF"/>
                </a:solidFill>
              </a:rPr>
              <a:t>i</a:t>
            </a:r>
            <a:r>
              <a:rPr lang="en-US" sz="3600" dirty="0" smtClean="0">
                <a:solidFill>
                  <a:srgbClr val="0000FF"/>
                </a:solidFill>
              </a:rPr>
              <a:t> ∊[1,k]</a:t>
            </a:r>
            <a:endParaRPr lang="en-US" sz="3600" baseline="-25000" dirty="0">
              <a:solidFill>
                <a:srgbClr val="0000FF"/>
              </a:solidFill>
            </a:endParaRPr>
          </a:p>
          <a:p>
            <a:pPr eaLnBrk="1" hangingPunct="1"/>
            <a:r>
              <a:rPr lang="en-US" sz="3600" baseline="-25000" dirty="0" smtClean="0"/>
              <a:t>             </a:t>
            </a:r>
            <a:r>
              <a:rPr lang="en-US" sz="3600" dirty="0" smtClean="0"/>
              <a:t>                            (mod 2 sum).</a:t>
            </a:r>
          </a:p>
          <a:p>
            <a:pPr eaLnBrk="1" hangingPunct="1"/>
            <a:r>
              <a:rPr lang="en-US" sz="4400" dirty="0" smtClean="0"/>
              <a:t>Any </a:t>
            </a:r>
            <a:r>
              <a:rPr lang="en-US" sz="4400" dirty="0">
                <a:solidFill>
                  <a:srgbClr val="0000FF"/>
                </a:solidFill>
              </a:rPr>
              <a:t>k</a:t>
            </a:r>
            <a:r>
              <a:rPr lang="en-US" sz="4400" dirty="0" smtClean="0">
                <a:solidFill>
                  <a:srgbClr val="006600"/>
                </a:solidFill>
              </a:rPr>
              <a:t> </a:t>
            </a:r>
            <a:r>
              <a:rPr lang="en-US" sz="4400" dirty="0" smtClean="0"/>
              <a:t>of them</a:t>
            </a:r>
            <a:r>
              <a:rPr lang="en-US" sz="4400" dirty="0" smtClean="0">
                <a:solidFill>
                  <a:srgbClr val="006600"/>
                </a:solidFill>
              </a:rPr>
              <a:t> </a:t>
            </a:r>
            <a:r>
              <a:rPr lang="en-US" sz="4400" dirty="0" smtClean="0"/>
              <a:t>are</a:t>
            </a:r>
            <a:r>
              <a:rPr lang="en-US" sz="4400" dirty="0" smtClean="0">
                <a:solidFill>
                  <a:srgbClr val="006600"/>
                </a:solidFill>
              </a:rPr>
              <a:t> </a:t>
            </a:r>
            <a:r>
              <a:rPr lang="en-US" sz="4400" dirty="0" smtClean="0"/>
              <a:t>independent,</a:t>
            </a:r>
            <a:r>
              <a:rPr lang="en-US" sz="4400" dirty="0"/>
              <a:t> </a:t>
            </a:r>
            <a:endParaRPr lang="en-US" sz="4400" dirty="0" smtClean="0"/>
          </a:p>
          <a:p>
            <a:pPr eaLnBrk="1" hangingPunct="1"/>
            <a:r>
              <a:rPr lang="en-US" sz="4400" dirty="0" smtClean="0"/>
              <a:t>but</a:t>
            </a:r>
            <a:r>
              <a:rPr lang="en-US" sz="4400" dirty="0" smtClean="0">
                <a:solidFill>
                  <a:srgbClr val="FF6600"/>
                </a:solidFill>
              </a:rPr>
              <a:t> </a:t>
            </a:r>
            <a:r>
              <a:rPr lang="en-US" sz="4400" dirty="0" smtClean="0">
                <a:solidFill>
                  <a:srgbClr val="FF0000"/>
                </a:solidFill>
              </a:rPr>
              <a:t>not</a:t>
            </a:r>
            <a:r>
              <a:rPr lang="en-US" sz="4400" dirty="0" smtClean="0"/>
              <a:t> </a:t>
            </a:r>
            <a:r>
              <a:rPr lang="en-US" sz="4400" dirty="0" smtClean="0">
                <a:solidFill>
                  <a:srgbClr val="0000FF"/>
                </a:solidFill>
              </a:rPr>
              <a:t>k+1</a:t>
            </a:r>
            <a:r>
              <a:rPr lang="en-US" sz="4400" dirty="0" smtClean="0"/>
              <a:t>-way independent:</a:t>
            </a:r>
            <a:r>
              <a:rPr lang="en-US" sz="4400" dirty="0"/>
              <a:t> </a:t>
            </a:r>
            <a:endParaRPr lang="en-US" sz="4400" dirty="0" smtClean="0"/>
          </a:p>
          <a:p>
            <a:pPr eaLnBrk="1" hangingPunct="1"/>
            <a:r>
              <a:rPr lang="en-US" sz="4400" dirty="0" smtClean="0">
                <a:solidFill>
                  <a:schemeClr val="tx2"/>
                </a:solidFill>
              </a:rPr>
              <a:t>any</a:t>
            </a:r>
            <a:r>
              <a:rPr lang="en-US" sz="4400" dirty="0" smtClean="0"/>
              <a:t> </a:t>
            </a:r>
            <a:r>
              <a:rPr lang="en-US" sz="4400" dirty="0">
                <a:solidFill>
                  <a:srgbClr val="0000FF"/>
                </a:solidFill>
              </a:rPr>
              <a:t>k</a:t>
            </a:r>
            <a:r>
              <a:rPr lang="en-US" sz="4400" dirty="0">
                <a:solidFill>
                  <a:srgbClr val="FF6600"/>
                </a:solidFill>
              </a:rPr>
              <a:t> </a:t>
            </a:r>
            <a:r>
              <a:rPr lang="en-US" sz="4400" dirty="0">
                <a:solidFill>
                  <a:srgbClr val="FF00FF"/>
                </a:solidFill>
              </a:rPr>
              <a:t>determine </a:t>
            </a:r>
            <a:r>
              <a:rPr lang="en-US" sz="4400" dirty="0" smtClean="0">
                <a:solidFill>
                  <a:srgbClr val="FF00FF"/>
                </a:solidFill>
              </a:rPr>
              <a:t>the </a:t>
            </a:r>
            <a:r>
              <a:rPr lang="en-US" sz="4400" dirty="0">
                <a:solidFill>
                  <a:srgbClr val="FF00FF"/>
                </a:solidFill>
              </a:rPr>
              <a:t>remaining </a:t>
            </a:r>
            <a:endParaRPr lang="en-US" sz="4400" dirty="0" smtClean="0">
              <a:solidFill>
                <a:srgbClr val="FF00FF"/>
              </a:solidFill>
            </a:endParaRPr>
          </a:p>
          <a:p>
            <a:pPr eaLnBrk="1" hangingPunct="1"/>
            <a:r>
              <a:rPr lang="en-US" sz="4400" dirty="0" smtClean="0">
                <a:solidFill>
                  <a:srgbClr val="FF00FF"/>
                </a:solidFill>
              </a:rPr>
              <a:t>one</a:t>
            </a:r>
            <a:r>
              <a:rPr lang="en-US" sz="4400" dirty="0">
                <a:solidFill>
                  <a:srgbClr val="FF00FF"/>
                </a:solidFill>
              </a:rPr>
              <a:t>.</a:t>
            </a:r>
            <a:endParaRPr lang="en-US" sz="4400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257300" y="225425"/>
            <a:ext cx="7670800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3333FF"/>
                </a:solidFill>
              </a:rPr>
              <a:t>k</a:t>
            </a:r>
            <a:r>
              <a:rPr lang="en-US" smtClean="0">
                <a:solidFill>
                  <a:srgbClr val="006600"/>
                </a:solidFill>
              </a:rPr>
              <a:t>-way </a:t>
            </a:r>
            <a:r>
              <a:rPr lang="en-US" smtClean="0"/>
              <a:t>Independent Variables</a:t>
            </a:r>
            <a:endParaRPr lang="en-US" dirty="0" smtClean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2956213"/>
              </p:ext>
            </p:extLst>
          </p:nvPr>
        </p:nvGraphicFramePr>
        <p:xfrm>
          <a:off x="368300" y="1752600"/>
          <a:ext cx="2971800" cy="11205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Equation" r:id="rId4" imgW="774700" imgH="292100" progId="Equation.DSMT4">
                  <p:embed/>
                </p:oleObj>
              </mc:Choice>
              <mc:Fallback>
                <p:oleObj name="Equation" r:id="rId4" imgW="7747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8300" y="1752600"/>
                        <a:ext cx="2971800" cy="11205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29106892"/>
      </p:ext>
    </p:extLst>
  </p:cSld>
  <p:clrMapOvr>
    <a:masterClrMapping/>
  </p:clrMapOvr>
  <p:transition xmlns:p14="http://schemas.microsoft.com/office/powerpoint/2010/main" spd="med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50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0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0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0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0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Mutual Independence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963" y="1078919"/>
            <a:ext cx="8743345" cy="5359003"/>
          </a:xfrm>
        </p:spPr>
        <p:txBody>
          <a:bodyPr/>
          <a:lstStyle/>
          <a:p>
            <a:r>
              <a:rPr lang="en-US" sz="4400" dirty="0" smtClean="0"/>
              <a:t>Given mutually </a:t>
            </a:r>
            <a:r>
              <a:rPr lang="en-US" sz="4400" dirty="0" err="1" smtClean="0"/>
              <a:t>indep</a:t>
            </a:r>
            <a:r>
              <a:rPr lang="en-US" sz="4400" dirty="0" smtClean="0"/>
              <a:t> RV’s </a:t>
            </a:r>
            <a:r>
              <a:rPr lang="en-US" sz="4400" dirty="0" smtClean="0">
                <a:solidFill>
                  <a:srgbClr val="0000CC"/>
                </a:solidFill>
              </a:rPr>
              <a:t>R</a:t>
            </a:r>
            <a:r>
              <a:rPr lang="en-US" sz="4400" baseline="-25000" dirty="0" smtClean="0">
                <a:solidFill>
                  <a:srgbClr val="0000CC"/>
                </a:solidFill>
              </a:rPr>
              <a:t>1</a:t>
            </a:r>
            <a:r>
              <a:rPr lang="en-US" sz="4400" dirty="0" smtClean="0">
                <a:solidFill>
                  <a:srgbClr val="0000CC"/>
                </a:solidFill>
              </a:rPr>
              <a:t>,R</a:t>
            </a:r>
            <a:r>
              <a:rPr lang="en-US" sz="4400" baseline="-25000" dirty="0" smtClean="0">
                <a:solidFill>
                  <a:srgbClr val="0000CC"/>
                </a:solidFill>
              </a:rPr>
              <a:t>2</a:t>
            </a:r>
            <a:r>
              <a:rPr lang="en-US" sz="4400" dirty="0" smtClean="0">
                <a:solidFill>
                  <a:srgbClr val="0000CC"/>
                </a:solidFill>
              </a:rPr>
              <a:t>,</a:t>
            </a:r>
            <a:r>
              <a:rPr lang="en-US" sz="4400" dirty="0" smtClean="0">
                <a:solidFill>
                  <a:srgbClr val="0000CC"/>
                </a:solidFill>
                <a:sym typeface="Euclid Symbol"/>
              </a:rPr>
              <a:t>…</a:t>
            </a:r>
          </a:p>
          <a:p>
            <a:pPr algn="ctr"/>
            <a:r>
              <a:rPr lang="en-US" sz="5400" dirty="0" smtClean="0">
                <a:solidFill>
                  <a:srgbClr val="0000CC"/>
                </a:solidFill>
              </a:rPr>
              <a:t>[R</a:t>
            </a:r>
            <a:r>
              <a:rPr lang="en-US" sz="5400" baseline="-25000" dirty="0" smtClean="0">
                <a:solidFill>
                  <a:srgbClr val="0000CC"/>
                </a:solidFill>
              </a:rPr>
              <a:t>1</a:t>
            </a:r>
            <a:r>
              <a:rPr lang="en-US" sz="5400" dirty="0" smtClean="0">
                <a:solidFill>
                  <a:srgbClr val="0000CC"/>
                </a:solidFill>
              </a:rPr>
              <a:t>=R</a:t>
            </a:r>
            <a:r>
              <a:rPr lang="en-US" sz="5400" baseline="-25000" dirty="0" smtClean="0">
                <a:solidFill>
                  <a:srgbClr val="0000CC"/>
                </a:solidFill>
              </a:rPr>
              <a:t>2</a:t>
            </a:r>
            <a:r>
              <a:rPr lang="en-US" sz="5400" dirty="0" smtClean="0">
                <a:solidFill>
                  <a:srgbClr val="0000CC"/>
                </a:solidFill>
              </a:rPr>
              <a:t>]</a:t>
            </a:r>
            <a:r>
              <a:rPr lang="en-US" sz="5400" dirty="0" smtClean="0"/>
              <a:t>  </a:t>
            </a:r>
            <a:r>
              <a:rPr lang="en-US" sz="5400" dirty="0" err="1" smtClean="0"/>
              <a:t>indep</a:t>
            </a:r>
            <a:r>
              <a:rPr lang="en-US" sz="5400" dirty="0" smtClean="0"/>
              <a:t> of </a:t>
            </a:r>
            <a:r>
              <a:rPr lang="en-US" sz="5400" dirty="0" smtClean="0">
                <a:solidFill>
                  <a:srgbClr val="0000CC"/>
                </a:solidFill>
              </a:rPr>
              <a:t>[R</a:t>
            </a:r>
            <a:r>
              <a:rPr lang="en-US" sz="5400" baseline="-25000" dirty="0" smtClean="0">
                <a:solidFill>
                  <a:srgbClr val="0000CC"/>
                </a:solidFill>
              </a:rPr>
              <a:t>3</a:t>
            </a:r>
            <a:r>
              <a:rPr lang="en-US" sz="5400" dirty="0" smtClean="0">
                <a:solidFill>
                  <a:srgbClr val="0000CC"/>
                </a:solidFill>
              </a:rPr>
              <a:t>=R</a:t>
            </a:r>
            <a:r>
              <a:rPr lang="en-US" sz="5400" baseline="-25000" dirty="0" smtClean="0">
                <a:solidFill>
                  <a:srgbClr val="0000CC"/>
                </a:solidFill>
              </a:rPr>
              <a:t>4</a:t>
            </a:r>
            <a:r>
              <a:rPr lang="en-US" sz="5400" dirty="0" smtClean="0">
                <a:solidFill>
                  <a:srgbClr val="0000CC"/>
                </a:solidFill>
              </a:rPr>
              <a:t>] </a:t>
            </a:r>
            <a:r>
              <a:rPr lang="en-US" sz="5400" dirty="0" smtClean="0"/>
              <a:t>?</a:t>
            </a:r>
            <a:endParaRPr lang="en-US" sz="5400" dirty="0" smtClean="0">
              <a:solidFill>
                <a:srgbClr val="0000CC"/>
              </a:solidFill>
            </a:endParaRPr>
          </a:p>
          <a:p>
            <a:pPr algn="ctr"/>
            <a:r>
              <a:rPr lang="en-US" sz="7200" dirty="0" smtClean="0"/>
              <a:t>obviously!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378700" y="6604000"/>
            <a:ext cx="1696909" cy="21589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 smtClean="0">
                <a:latin typeface="Comic Sans MS"/>
                <a:cs typeface="Comic Sans MS"/>
              </a:rPr>
              <a:t>ranvar</a:t>
            </a:r>
            <a:r>
              <a:rPr lang="en-US" sz="1200" dirty="0" smtClean="0">
                <a:latin typeface="Comic Sans MS"/>
                <a:cs typeface="Comic Sans MS"/>
              </a:rPr>
              <a:t>-mutual.</a:t>
            </a:r>
            <a:fld id="{679D5B46-281B-48C5-ADB5-CFE0495CD191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7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4515065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xmlns:p14="http://schemas.microsoft.com/office/powerpoint/2010/main" spd="slow" advClick="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Mutual Independence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963" y="1078920"/>
            <a:ext cx="8788120" cy="4964164"/>
          </a:xfrm>
        </p:spPr>
        <p:txBody>
          <a:bodyPr/>
          <a:lstStyle/>
          <a:p>
            <a:r>
              <a:rPr lang="en-US" sz="4400" dirty="0" smtClean="0"/>
              <a:t>Given mutually </a:t>
            </a:r>
            <a:r>
              <a:rPr lang="en-US" sz="4400" dirty="0" err="1" smtClean="0"/>
              <a:t>indep</a:t>
            </a:r>
            <a:r>
              <a:rPr lang="en-US" sz="4400" dirty="0" smtClean="0"/>
              <a:t> RV’s </a:t>
            </a:r>
            <a:r>
              <a:rPr lang="en-US" sz="4400" dirty="0" smtClean="0">
                <a:solidFill>
                  <a:srgbClr val="0000CC"/>
                </a:solidFill>
              </a:rPr>
              <a:t>R</a:t>
            </a:r>
            <a:r>
              <a:rPr lang="en-US" sz="4400" baseline="-25000" dirty="0" smtClean="0">
                <a:solidFill>
                  <a:srgbClr val="0000CC"/>
                </a:solidFill>
              </a:rPr>
              <a:t>1</a:t>
            </a:r>
            <a:r>
              <a:rPr lang="en-US" sz="4400" dirty="0" smtClean="0">
                <a:solidFill>
                  <a:srgbClr val="0000CC"/>
                </a:solidFill>
              </a:rPr>
              <a:t>,R</a:t>
            </a:r>
            <a:r>
              <a:rPr lang="en-US" sz="4400" baseline="-25000" dirty="0" smtClean="0">
                <a:solidFill>
                  <a:srgbClr val="0000CC"/>
                </a:solidFill>
              </a:rPr>
              <a:t>2</a:t>
            </a:r>
            <a:r>
              <a:rPr lang="en-US" sz="4400" dirty="0" smtClean="0">
                <a:solidFill>
                  <a:srgbClr val="0000CC"/>
                </a:solidFill>
              </a:rPr>
              <a:t>,</a:t>
            </a:r>
            <a:r>
              <a:rPr lang="en-US" sz="4400" dirty="0" smtClean="0">
                <a:solidFill>
                  <a:srgbClr val="0000CC"/>
                </a:solidFill>
                <a:sym typeface="Euclid Symbol"/>
              </a:rPr>
              <a:t>…</a:t>
            </a:r>
          </a:p>
          <a:p>
            <a:pPr algn="ctr"/>
            <a:r>
              <a:rPr lang="en-US" sz="6000" dirty="0" smtClean="0">
                <a:solidFill>
                  <a:srgbClr val="FF0000"/>
                </a:solidFill>
                <a:sym typeface="Euclid Symbol"/>
              </a:rPr>
              <a:t>not</a:t>
            </a:r>
            <a:r>
              <a:rPr lang="en-US" sz="6000" dirty="0" smtClean="0">
                <a:sym typeface="Euclid Symbol"/>
              </a:rPr>
              <a:t> 3-way independent</a:t>
            </a:r>
          </a:p>
          <a:p>
            <a:r>
              <a:rPr lang="en-US" sz="7200" dirty="0" smtClean="0">
                <a:solidFill>
                  <a:srgbClr val="0000CC"/>
                </a:solidFill>
                <a:cs typeface="Comic Sans MS"/>
              </a:rPr>
              <a:t>R</a:t>
            </a:r>
            <a:r>
              <a:rPr lang="en-US" sz="7200" baseline="-25000" dirty="0" smtClean="0">
                <a:solidFill>
                  <a:srgbClr val="FF00FF"/>
                </a:solidFill>
                <a:cs typeface="Comic Sans MS"/>
              </a:rPr>
              <a:t>1</a:t>
            </a:r>
            <a:r>
              <a:rPr lang="en-US" sz="7200" dirty="0" smtClean="0">
                <a:solidFill>
                  <a:srgbClr val="0000CC"/>
                </a:solidFill>
                <a:cs typeface="Comic Sans MS"/>
              </a:rPr>
              <a:t>=R</a:t>
            </a:r>
            <a:r>
              <a:rPr lang="en-US" sz="7200" baseline="-25000" dirty="0" smtClean="0">
                <a:solidFill>
                  <a:srgbClr val="FF6600"/>
                </a:solidFill>
                <a:cs typeface="Comic Sans MS"/>
              </a:rPr>
              <a:t>2</a:t>
            </a:r>
            <a:r>
              <a:rPr lang="en-US" sz="7200" dirty="0" smtClean="0">
                <a:solidFill>
                  <a:srgbClr val="0000CC"/>
                </a:solidFill>
                <a:cs typeface="Comic Sans MS"/>
              </a:rPr>
              <a:t> and R</a:t>
            </a:r>
            <a:r>
              <a:rPr lang="en-US" sz="7200" baseline="-25000" dirty="0" smtClean="0">
                <a:solidFill>
                  <a:srgbClr val="FF00FF"/>
                </a:solidFill>
                <a:cs typeface="Comic Sans MS"/>
              </a:rPr>
              <a:t>3</a:t>
            </a:r>
            <a:r>
              <a:rPr lang="en-US" sz="7200" dirty="0" smtClean="0">
                <a:solidFill>
                  <a:srgbClr val="0000CC"/>
                </a:solidFill>
                <a:cs typeface="Comic Sans MS"/>
              </a:rPr>
              <a:t>=R</a:t>
            </a:r>
            <a:r>
              <a:rPr lang="en-US" sz="7200" baseline="-25000" dirty="0" smtClean="0">
                <a:solidFill>
                  <a:srgbClr val="FF6600"/>
                </a:solidFill>
                <a:cs typeface="Comic Sans MS"/>
              </a:rPr>
              <a:t>2</a:t>
            </a:r>
          </a:p>
          <a:p>
            <a:r>
              <a:rPr lang="en-US" sz="7200" dirty="0" smtClean="0">
                <a:solidFill>
                  <a:srgbClr val="0000CC"/>
                </a:solidFill>
                <a:cs typeface="Comic Sans MS"/>
              </a:rPr>
              <a:t>         implies R</a:t>
            </a:r>
            <a:r>
              <a:rPr lang="en-US" sz="7200" baseline="-25000" dirty="0" smtClean="0">
                <a:solidFill>
                  <a:srgbClr val="FF00FF"/>
                </a:solidFill>
                <a:cs typeface="Comic Sans MS"/>
              </a:rPr>
              <a:t>1</a:t>
            </a:r>
            <a:r>
              <a:rPr lang="en-US" sz="7200" dirty="0" smtClean="0">
                <a:solidFill>
                  <a:srgbClr val="0000CC"/>
                </a:solidFill>
                <a:cs typeface="Comic Sans MS"/>
              </a:rPr>
              <a:t>=R</a:t>
            </a:r>
            <a:r>
              <a:rPr lang="en-US" sz="7200" baseline="-25000" dirty="0" smtClean="0">
                <a:solidFill>
                  <a:srgbClr val="FF00FF"/>
                </a:solidFill>
                <a:cs typeface="Comic Sans MS"/>
              </a:rPr>
              <a:t>3</a:t>
            </a:r>
            <a:endParaRPr lang="en-US" sz="7200" dirty="0" smtClean="0">
              <a:cs typeface="Comic Sans MS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378700" y="6604000"/>
            <a:ext cx="1696909" cy="21589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 smtClean="0">
                <a:latin typeface="Comic Sans MS"/>
                <a:cs typeface="Comic Sans MS"/>
              </a:rPr>
              <a:t>ranvar</a:t>
            </a:r>
            <a:r>
              <a:rPr lang="en-US" sz="1200" dirty="0" smtClean="0">
                <a:latin typeface="Comic Sans MS"/>
                <a:cs typeface="Comic Sans MS"/>
              </a:rPr>
              <a:t>-mutual.</a:t>
            </a:r>
            <a:fld id="{679D5B46-281B-48C5-ADB5-CFE0495CD191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8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644153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200" y="200025"/>
            <a:ext cx="6172200" cy="625475"/>
          </a:xfrm>
        </p:spPr>
        <p:txBody>
          <a:bodyPr/>
          <a:lstStyle/>
          <a:p>
            <a:r>
              <a:rPr lang="en-US" dirty="0" smtClean="0"/>
              <a:t>Mutual Independence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" y="1205919"/>
            <a:ext cx="9029699" cy="4432881"/>
          </a:xfrm>
        </p:spPr>
        <p:txBody>
          <a:bodyPr/>
          <a:lstStyle/>
          <a:p>
            <a:r>
              <a:rPr lang="en-US" sz="4400" dirty="0" smtClean="0"/>
              <a:t>Given mutually </a:t>
            </a:r>
            <a:r>
              <a:rPr lang="en-US" sz="4400" dirty="0" err="1" smtClean="0"/>
              <a:t>indep</a:t>
            </a:r>
            <a:r>
              <a:rPr lang="en-US" sz="4400" dirty="0" smtClean="0"/>
              <a:t> RV’s </a:t>
            </a:r>
            <a:r>
              <a:rPr lang="en-US" sz="4400" dirty="0" smtClean="0">
                <a:solidFill>
                  <a:srgbClr val="0000CC"/>
                </a:solidFill>
              </a:rPr>
              <a:t>R</a:t>
            </a:r>
            <a:r>
              <a:rPr lang="en-US" sz="4400" baseline="-25000" dirty="0" smtClean="0">
                <a:solidFill>
                  <a:srgbClr val="0000CC"/>
                </a:solidFill>
              </a:rPr>
              <a:t>1</a:t>
            </a:r>
            <a:r>
              <a:rPr lang="en-US" sz="4400" dirty="0" smtClean="0">
                <a:solidFill>
                  <a:srgbClr val="0000CC"/>
                </a:solidFill>
              </a:rPr>
              <a:t>,R</a:t>
            </a:r>
            <a:r>
              <a:rPr lang="en-US" sz="4400" baseline="-25000" dirty="0" smtClean="0">
                <a:solidFill>
                  <a:srgbClr val="0000CC"/>
                </a:solidFill>
              </a:rPr>
              <a:t>2</a:t>
            </a:r>
            <a:r>
              <a:rPr lang="en-US" sz="4400" dirty="0" smtClean="0">
                <a:solidFill>
                  <a:srgbClr val="0000CC"/>
                </a:solidFill>
              </a:rPr>
              <a:t>,</a:t>
            </a:r>
            <a:r>
              <a:rPr lang="en-US" sz="4400" dirty="0" smtClean="0">
                <a:solidFill>
                  <a:srgbClr val="0000CC"/>
                </a:solidFill>
                <a:sym typeface="Euclid Symbol"/>
              </a:rPr>
              <a:t>…</a:t>
            </a:r>
          </a:p>
          <a:p>
            <a:pPr algn="ctr"/>
            <a:r>
              <a:rPr lang="en-US" sz="5400" dirty="0" smtClean="0">
                <a:solidFill>
                  <a:srgbClr val="0000CC"/>
                </a:solidFill>
              </a:rPr>
              <a:t>[R</a:t>
            </a:r>
            <a:r>
              <a:rPr lang="en-US" sz="5400" baseline="-25000" dirty="0" smtClean="0">
                <a:solidFill>
                  <a:srgbClr val="0000CC"/>
                </a:solidFill>
              </a:rPr>
              <a:t>1</a:t>
            </a:r>
            <a:r>
              <a:rPr lang="en-US" sz="5400" dirty="0" smtClean="0">
                <a:solidFill>
                  <a:srgbClr val="0000CC"/>
                </a:solidFill>
              </a:rPr>
              <a:t>=R</a:t>
            </a:r>
            <a:r>
              <a:rPr lang="en-US" sz="5400" baseline="-25000" dirty="0" smtClean="0">
                <a:solidFill>
                  <a:srgbClr val="FF00FF"/>
                </a:solidFill>
              </a:rPr>
              <a:t>2</a:t>
            </a:r>
            <a:r>
              <a:rPr lang="en-US" sz="5400" dirty="0" smtClean="0">
                <a:solidFill>
                  <a:srgbClr val="0000CC"/>
                </a:solidFill>
              </a:rPr>
              <a:t>]</a:t>
            </a:r>
            <a:r>
              <a:rPr lang="en-US" sz="5400" dirty="0" smtClean="0"/>
              <a:t>  </a:t>
            </a:r>
            <a:r>
              <a:rPr lang="en-US" sz="5400" dirty="0" err="1" smtClean="0"/>
              <a:t>indep</a:t>
            </a:r>
            <a:r>
              <a:rPr lang="en-US" sz="5400" dirty="0" smtClean="0"/>
              <a:t> of </a:t>
            </a:r>
            <a:r>
              <a:rPr lang="en-US" sz="5400" dirty="0" smtClean="0">
                <a:solidFill>
                  <a:srgbClr val="0000CC"/>
                </a:solidFill>
              </a:rPr>
              <a:t>[R</a:t>
            </a:r>
            <a:r>
              <a:rPr lang="en-US" sz="5400" baseline="-25000" dirty="0" smtClean="0">
                <a:solidFill>
                  <a:srgbClr val="0000CC"/>
                </a:solidFill>
              </a:rPr>
              <a:t>3</a:t>
            </a:r>
            <a:r>
              <a:rPr lang="en-US" sz="5400" dirty="0" smtClean="0">
                <a:solidFill>
                  <a:srgbClr val="0000CC"/>
                </a:solidFill>
              </a:rPr>
              <a:t>=R</a:t>
            </a:r>
            <a:r>
              <a:rPr lang="en-US" sz="5400" baseline="-25000" dirty="0" smtClean="0">
                <a:solidFill>
                  <a:srgbClr val="FF00FF"/>
                </a:solidFill>
              </a:rPr>
              <a:t>2</a:t>
            </a:r>
            <a:r>
              <a:rPr lang="en-US" sz="5400" dirty="0" smtClean="0">
                <a:solidFill>
                  <a:srgbClr val="0000CC"/>
                </a:solidFill>
              </a:rPr>
              <a:t>] </a:t>
            </a:r>
            <a:r>
              <a:rPr lang="en-US" sz="5400" dirty="0" smtClean="0"/>
              <a:t>?</a:t>
            </a:r>
          </a:p>
          <a:p>
            <a:r>
              <a:rPr lang="en-US" sz="4800" dirty="0" smtClean="0">
                <a:cs typeface="Comic Sans MS"/>
              </a:rPr>
              <a:t>Lemma: </a:t>
            </a:r>
            <a:r>
              <a:rPr lang="en-US" sz="5400" dirty="0" smtClean="0">
                <a:solidFill>
                  <a:srgbClr val="006600"/>
                </a:solidFill>
                <a:cs typeface="Comic Sans MS"/>
              </a:rPr>
              <a:t>YES</a:t>
            </a:r>
            <a:r>
              <a:rPr lang="en-US" sz="6000" dirty="0" smtClean="0">
                <a:solidFill>
                  <a:srgbClr val="006600"/>
                </a:solidFill>
                <a:cs typeface="Comic Sans MS"/>
              </a:rPr>
              <a:t> </a:t>
            </a:r>
            <a:r>
              <a:rPr lang="en-US" sz="6000" dirty="0" smtClean="0">
                <a:solidFill>
                  <a:schemeClr val="tx2"/>
                </a:solidFill>
                <a:cs typeface="Comic Sans MS"/>
              </a:rPr>
              <a:t>as long as one </a:t>
            </a:r>
          </a:p>
          <a:p>
            <a:r>
              <a:rPr lang="en-US" sz="6000" dirty="0">
                <a:solidFill>
                  <a:schemeClr val="tx2"/>
                </a:solidFill>
                <a:cs typeface="Comic Sans MS"/>
              </a:rPr>
              <a:t> </a:t>
            </a:r>
            <a:r>
              <a:rPr lang="en-US" sz="6000" dirty="0" smtClean="0">
                <a:solidFill>
                  <a:schemeClr val="tx2"/>
                </a:solidFill>
                <a:cs typeface="Comic Sans MS"/>
              </a:rPr>
              <a:t> of the </a:t>
            </a:r>
            <a:r>
              <a:rPr lang="en-US" sz="6000" dirty="0" err="1" smtClean="0">
                <a:solidFill>
                  <a:srgbClr val="0000FF"/>
                </a:solidFill>
                <a:cs typeface="Comic Sans MS"/>
              </a:rPr>
              <a:t>R</a:t>
            </a:r>
            <a:r>
              <a:rPr lang="en-US" sz="6000" baseline="-25000" dirty="0" err="1" smtClean="0">
                <a:solidFill>
                  <a:srgbClr val="0000FF"/>
                </a:solidFill>
                <a:cs typeface="Comic Sans MS"/>
              </a:rPr>
              <a:t>i</a:t>
            </a:r>
            <a:r>
              <a:rPr lang="en-US" sz="6000" dirty="0" err="1" smtClean="0">
                <a:solidFill>
                  <a:srgbClr val="000000"/>
                </a:solidFill>
                <a:cs typeface="Comic Sans MS"/>
              </a:rPr>
              <a:t>’s</a:t>
            </a:r>
            <a:r>
              <a:rPr lang="en-US" sz="6000" dirty="0" smtClean="0">
                <a:cs typeface="Comic Sans MS"/>
              </a:rPr>
              <a:t> is </a:t>
            </a:r>
            <a:r>
              <a:rPr lang="en-US" sz="6000" dirty="0" smtClean="0">
                <a:solidFill>
                  <a:srgbClr val="FF00FF"/>
                </a:solidFill>
                <a:cs typeface="Comic Sans MS"/>
              </a:rPr>
              <a:t>uniform</a:t>
            </a:r>
            <a:endParaRPr lang="en-US" sz="6000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378700" y="6604000"/>
            <a:ext cx="1696909" cy="21589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 smtClean="0">
                <a:latin typeface="Comic Sans MS"/>
                <a:cs typeface="Comic Sans MS"/>
              </a:rPr>
              <a:t>ranvar</a:t>
            </a:r>
            <a:r>
              <a:rPr lang="en-US" sz="1200" dirty="0" smtClean="0">
                <a:latin typeface="Comic Sans MS"/>
                <a:cs typeface="Comic Sans MS"/>
              </a:rPr>
              <a:t>-mutual.</a:t>
            </a:r>
            <a:fld id="{679D5B46-281B-48C5-ADB5-CFE0495CD191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9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542988831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8100">
          <a:solidFill>
            <a:srgbClr val="FF00FF"/>
          </a:solidFill>
          <a:prstDash val="sysDash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1535</TotalTime>
  <Words>502</Words>
  <Application>Microsoft Macintosh PowerPoint</Application>
  <PresentationFormat>On-screen Show (4:3)</PresentationFormat>
  <Paragraphs>82</Paragraphs>
  <Slides>11</Slides>
  <Notes>11</Notes>
  <HiddenSlides>4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Default Design</vt:lpstr>
      <vt:lpstr>Equation</vt:lpstr>
      <vt:lpstr>PowerPoint Presentation</vt:lpstr>
      <vt:lpstr>Independent Variables</vt:lpstr>
      <vt:lpstr>Mutally Independent Variables</vt:lpstr>
      <vt:lpstr>Mutally Independent Variables</vt:lpstr>
      <vt:lpstr>k-way Independent Variables</vt:lpstr>
      <vt:lpstr>PowerPoint Presentation</vt:lpstr>
      <vt:lpstr>Mutual Independence</vt:lpstr>
      <vt:lpstr>Mutual Independence</vt:lpstr>
      <vt:lpstr>Mutual Independence</vt:lpstr>
      <vt:lpstr>Mutual Independence</vt:lpstr>
      <vt:lpstr>Pairwise Independent Variables</vt:lpstr>
    </vt:vector>
  </TitlesOfParts>
  <Company>MIT/CSAIL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Albert R. Meyer</dc:creator>
  <cp:lastModifiedBy>Albert R Meyer</cp:lastModifiedBy>
  <cp:revision>103</cp:revision>
  <cp:lastPrinted>2012-04-30T17:34:24Z</cp:lastPrinted>
  <dcterms:created xsi:type="dcterms:W3CDTF">2011-04-28T01:16:18Z</dcterms:created>
  <dcterms:modified xsi:type="dcterms:W3CDTF">2013-04-30T20:47:24Z</dcterms:modified>
</cp:coreProperties>
</file>