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4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5.xml" ContentType="application/vnd.openxmlformats-officedocument.presentationml.notesSlide+xml"/>
  <Override PartName="/ppt/embeddings/oleObject8.bin" ContentType="application/vnd.openxmlformats-officedocument.oleObject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notesSlides/notesSlide7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256" r:id="rId2"/>
    <p:sldId id="339" r:id="rId3"/>
    <p:sldId id="274" r:id="rId4"/>
    <p:sldId id="329" r:id="rId5"/>
    <p:sldId id="332" r:id="rId6"/>
    <p:sldId id="331" r:id="rId7"/>
    <p:sldId id="337" r:id="rId8"/>
    <p:sldId id="338" r:id="rId9"/>
  </p:sldIdLst>
  <p:sldSz cx="9144000" cy="6858000" type="screen4x3"/>
  <p:notesSz cx="7315200" cy="96012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9751CB"/>
    <a:srgbClr val="CC0099"/>
    <a:srgbClr val="33CC33"/>
    <a:srgbClr val="E2AC00"/>
    <a:srgbClr val="F5FCFD"/>
    <a:srgbClr val="E9F8FB"/>
    <a:srgbClr val="E45ECA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17" autoAdjust="0"/>
    <p:restoredTop sz="94617" autoAdjust="0"/>
  </p:normalViewPr>
  <p:slideViewPr>
    <p:cSldViewPr snapToGrid="0" showGuides="1">
      <p:cViewPr varScale="1">
        <p:scale>
          <a:sx n="178" d="100"/>
          <a:sy n="178" d="100"/>
        </p:scale>
        <p:origin x="-1264" y="-10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5.w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549607B7-8486-4CB3-87AE-F0E5702EE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2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2B9F3F-3042-489F-AF35-1A733968F0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14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67D94-BFF2-4AD9-90F7-E8828E4D2849}" type="slidenum">
              <a:rPr lang="en-US"/>
              <a:pPr/>
              <a:t>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9572-A62A-45F6-B5B0-EA4DECA61AC6}" type="slidenum">
              <a:rPr lang="en-US"/>
              <a:pPr/>
              <a:t>3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4D4E-A580-4423-91CC-2E0FC037734B}" type="slidenum">
              <a:rPr lang="en-US"/>
              <a:pPr/>
              <a:t>4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0B9DE-DC4A-4D61-BAA3-C7CF7A22AFCB}" type="slidenum">
              <a:rPr lang="en-US"/>
              <a:pPr/>
              <a:t>5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902562-4434-4110-A466-8586288EF937}" type="slidenum">
              <a:rPr lang="en-US"/>
              <a:pPr/>
              <a:t>6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A2FE-D77E-47B8-AC5A-2C03E85626D0}" type="slidenum">
              <a:rPr lang="en-US"/>
              <a:pPr/>
              <a:t>7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3926-4844-4CAB-983E-8EAEBD10AF78}" type="slidenum">
              <a:rPr lang="en-US"/>
              <a:pPr/>
              <a:t>8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51000" y="363538"/>
            <a:ext cx="67945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77831" name="Picture 7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</p:spPr>
      </p:pic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8285870" y="6556290"/>
            <a:ext cx="84852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100" dirty="0" err="1">
                <a:solidFill>
                  <a:srgbClr val="000000"/>
                </a:solidFill>
                <a:latin typeface="Comic Sans MS" pitchFamily="66" charset="0"/>
              </a:rPr>
              <a:t>lec</a:t>
            </a:r>
            <a:r>
              <a:rPr lang="en-US" sz="1100" dirty="0" smtClean="0">
                <a:solidFill>
                  <a:srgbClr val="000000"/>
                </a:solidFill>
                <a:latin typeface="Comic Sans MS" pitchFamily="66" charset="0"/>
              </a:rPr>
              <a:t> 2F.</a:t>
            </a:r>
            <a:fld id="{89C6A585-43E0-42A7-B7F4-EFE79D431EC1}" type="slidenum">
              <a:rPr lang="en-US" sz="1100" smtClean="0">
                <a:solidFill>
                  <a:srgbClr val="000000"/>
                </a:solidFill>
                <a:latin typeface="Comic Sans MS" pitchFamily="66" charset="0"/>
              </a:rPr>
              <a:pPr algn="r"/>
              <a:t>‹#›</a:t>
            </a:fld>
            <a:endParaRPr lang="en-US" sz="11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2799663" y="6538148"/>
            <a:ext cx="3587985" cy="319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February 17,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6200" y="6486136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6" r:id="rId4"/>
    <p:sldLayoutId id="2147483657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06567" y="1783614"/>
            <a:ext cx="8183492" cy="1555329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US" sz="6000" b="0" dirty="0" smtClean="0"/>
              <a:t>Predicate Logic, </a:t>
            </a:r>
            <a:r>
              <a:rPr lang="en-US" sz="6000" b="0" dirty="0" smtClean="0"/>
              <a:t>II</a:t>
            </a:r>
            <a:endParaRPr lang="en-US" sz="6000" dirty="0">
              <a:solidFill>
                <a:srgbClr val="0000FF"/>
              </a:solidFill>
              <a:latin typeface="Euclid Symbol" charset="2"/>
              <a:cs typeface="Euclid Symbol" charset="2"/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674246" y="523875"/>
            <a:ext cx="6441111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b="1" dirty="0" smtClean="0">
                <a:solidFill>
                  <a:srgbClr val="008000"/>
                </a:solidFill>
                <a:latin typeface="Comic Sans MS" pitchFamily="66" charset="0"/>
              </a:rPr>
              <a:t>MIT 6.042J</a:t>
            </a:r>
            <a:r>
              <a:rPr lang="en-US" b="1" dirty="0">
                <a:solidFill>
                  <a:srgbClr val="008000"/>
                </a:solidFill>
                <a:latin typeface="Comic Sans MS" pitchFamily="66" charset="0"/>
              </a:rPr>
              <a:t>/18.062J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0794" y="3501567"/>
            <a:ext cx="86410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kern="0" dirty="0">
                <a:solidFill>
                  <a:srgbClr val="000000"/>
                </a:solidFill>
                <a:latin typeface="Comic Sans MS" pitchFamily="66" charset="0"/>
                <a:ea typeface="+mj-ea"/>
              </a:rPr>
              <a:t>Validity &amp; </a:t>
            </a:r>
            <a:r>
              <a:rPr lang="en-US" sz="6000" kern="0" dirty="0" err="1">
                <a:solidFill>
                  <a:srgbClr val="000000"/>
                </a:solidFill>
                <a:latin typeface="Comic Sans MS" pitchFamily="66" charset="0"/>
                <a:ea typeface="+mj-ea"/>
              </a:rPr>
              <a:t>Satisfiability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Propositional Validity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61469" y="1665921"/>
            <a:ext cx="7483139" cy="150810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truth-values.</a:t>
            </a:r>
          </a:p>
          <a:p>
            <a:pPr marL="457200" indent="-457200"/>
            <a:r>
              <a:rPr lang="en-US" sz="4400" i="1" dirty="0" smtClean="0">
                <a:latin typeface="Comic Sans MS" pitchFamily="66" charset="0"/>
              </a:rPr>
              <a:t> 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917765"/>
              </p:ext>
            </p:extLst>
          </p:nvPr>
        </p:nvGraphicFramePr>
        <p:xfrm>
          <a:off x="319088" y="3427413"/>
          <a:ext cx="850741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6" imgW="2146300" imgH="215900" progId="Equation.3">
                  <p:embed/>
                </p:oleObj>
              </mc:Choice>
              <mc:Fallback>
                <p:oleObj name="Equation" r:id="rId6" imgW="2146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427413"/>
                        <a:ext cx="8507412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864650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Predicate Calculus </a:t>
            </a:r>
            <a:r>
              <a:rPr lang="en-US" sz="3600" dirty="0">
                <a:solidFill>
                  <a:srgbClr val="0000FF"/>
                </a:solidFill>
              </a:rPr>
              <a:t>Validity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0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086100" y="20447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05" name="Equation" r:id="rId6" imgW="914400" imgH="198720" progId="Equation.DSMT4">
                  <p:embed/>
                </p:oleObj>
              </mc:Choice>
              <mc:Fallback>
                <p:oleObj name="Equation" r:id="rId6" imgW="914400" imgH="1987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0447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986830" y="1437366"/>
            <a:ext cx="7170340" cy="156966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en-US" sz="4800" dirty="0" smtClean="0">
                <a:solidFill>
                  <a:srgbClr val="006600"/>
                </a:solidFill>
                <a:latin typeface="Comic Sans MS" pitchFamily="66" charset="0"/>
              </a:rPr>
              <a:t>True </a:t>
            </a:r>
            <a:r>
              <a:rPr lang="en-US" sz="4800" dirty="0" smtClean="0">
                <a:latin typeface="Comic Sans MS" pitchFamily="66" charset="0"/>
              </a:rPr>
              <a:t>for all domains and predicates.  </a:t>
            </a:r>
            <a:r>
              <a:rPr lang="en-US" sz="4400" i="1" dirty="0" smtClean="0">
                <a:latin typeface="Comic Sans MS" pitchFamily="66" charset="0"/>
              </a:rPr>
              <a:t>Example:</a:t>
            </a:r>
            <a:endParaRPr lang="en-US" sz="4400" i="1" dirty="0">
              <a:latin typeface="Comic Sans MS" pitchFamily="66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6406" y="3242754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06" name="Equation" r:id="rId8" imgW="2032000" imgH="457200" progId="Equation.DSMT4">
                  <p:embed/>
                </p:oleObj>
              </mc:Choice>
              <mc:Fallback>
                <p:oleObj name="Equation" r:id="rId8" imgW="20320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3242754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14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71014" y="3455287"/>
            <a:ext cx="7583637" cy="231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i="1" dirty="0">
                <a:latin typeface="Comic Sans MS" pitchFamily="66" charset="0"/>
              </a:rPr>
              <a:t>Proof strategy</a:t>
            </a:r>
            <a:r>
              <a:rPr lang="en-US" sz="4800" i="1" dirty="0" smtClean="0">
                <a:latin typeface="Comic Sans MS" pitchFamily="66" charset="0"/>
              </a:rPr>
              <a:t>: </a:t>
            </a:r>
            <a:r>
              <a:rPr lang="en-US" sz="4800" dirty="0" smtClean="0">
                <a:latin typeface="Comic Sans MS" pitchFamily="66" charset="0"/>
              </a:rPr>
              <a:t>assume</a:t>
            </a:r>
          </a:p>
          <a:p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left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, </a:t>
            </a:r>
            <a:r>
              <a:rPr lang="en-US" sz="4800" dirty="0" smtClean="0">
                <a:latin typeface="Comic Sans MS" pitchFamily="66" charset="0"/>
              </a:rPr>
              <a:t>then </a:t>
            </a:r>
          </a:p>
          <a:p>
            <a:r>
              <a:rPr lang="en-US" sz="4800" dirty="0" smtClean="0">
                <a:latin typeface="Comic Sans MS" pitchFamily="66" charset="0"/>
              </a:rPr>
              <a:t>prove </a:t>
            </a:r>
            <a:r>
              <a:rPr lang="en-US" sz="4800" dirty="0" smtClean="0">
                <a:latin typeface="Comic Sans MS" pitchFamily="66" charset="0"/>
                <a:sym typeface="Symbol" pitchFamily="18" charset="2"/>
              </a:rPr>
              <a:t>right side is 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endParaRPr lang="en-US" sz="4800" dirty="0">
              <a:sym typeface="Symbol" pitchFamily="18" charset="2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9932" y="1251284"/>
            <a:ext cx="6158522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0822" y="2258458"/>
            <a:ext cx="7799754" cy="1085516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6950" name="Object 6"/>
          <p:cNvGraphicFramePr>
            <a:graphicFrameLocks noChangeAspect="1"/>
          </p:cNvGraphicFramePr>
          <p:nvPr/>
        </p:nvGraphicFramePr>
        <p:xfrm>
          <a:off x="456406" y="1416937"/>
          <a:ext cx="823118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15" name="Equation" r:id="rId6" imgW="2032000" imgH="457200" progId="Equation.DSMT4">
                  <p:embed/>
                </p:oleObj>
              </mc:Choice>
              <mc:Fallback>
                <p:oleObj name="Equation" r:id="rId6" imgW="2032000" imgH="457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" y="1416937"/>
                        <a:ext cx="8231187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367894" y="2122488"/>
            <a:ext cx="8617329" cy="413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99"/>
                </a:solidFill>
                <a:latin typeface="Comic Sans MS" pitchFamily="66" charset="0"/>
              </a:rPr>
              <a:t>Proof</a:t>
            </a:r>
            <a:r>
              <a:rPr lang="en-US" sz="2800" dirty="0">
                <a:latin typeface="Comic Sans MS" pitchFamily="66" charset="0"/>
              </a:rPr>
              <a:t>:  </a:t>
            </a:r>
            <a:r>
              <a:rPr lang="en-US" sz="2800" dirty="0" smtClean="0">
                <a:latin typeface="Comic Sans MS" pitchFamily="66" charset="0"/>
              </a:rPr>
              <a:t>So assume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left hand side.That is,</a:t>
            </a:r>
            <a:endParaRPr lang="en-US" sz="2800" dirty="0">
              <a:latin typeface="Comic Sans MS" pitchFamily="66" charset="0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holds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for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 when </a:t>
            </a:r>
            <a:r>
              <a:rPr lang="en-US" sz="2800" dirty="0" err="1" smtClean="0">
                <a:latin typeface="Comic Sans MS" pitchFamily="66" charset="0"/>
                <a:sym typeface="Symbol" pitchFamily="18" charset="2"/>
              </a:rPr>
              <a:t>val(</a:t>
            </a:r>
            <a:r>
              <a:rPr lang="en-US" sz="28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2800" dirty="0" smtClean="0">
                <a:solidFill>
                  <a:schemeClr val="tx2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800" dirty="0" smtClean="0">
                <a:latin typeface="Comic Sans MS" pitchFamily="66" charset="0"/>
                <a:sym typeface="Symbol" pitchFamily="18" charset="2"/>
              </a:rPr>
              <a:t>in 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the domain.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  <a:sym typeface="Symbol" pitchFamily="18" charset="2"/>
              </a:rPr>
              <a:t>Now let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 c</a:t>
            </a:r>
            <a:r>
              <a:rPr lang="en-US" sz="2800" dirty="0">
                <a:latin typeface="Comic Sans MS" pitchFamily="66" charset="0"/>
                <a:sym typeface="Symbol" pitchFamily="18" charset="2"/>
              </a:rPr>
              <a:t> be some domain element. </a:t>
            </a:r>
            <a:r>
              <a:rPr lang="en-US" sz="2800" dirty="0" smtClean="0">
                <a:latin typeface="Comic Sans MS" pitchFamily="66" charset="0"/>
              </a:rPr>
              <a:t> Then</a:t>
            </a:r>
            <a:endParaRPr lang="en-US" sz="2800" dirty="0"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</a:rPr>
              <a:t> holds, and </a:t>
            </a:r>
            <a:r>
              <a:rPr lang="en-US" sz="2800" dirty="0" smtClean="0">
                <a:latin typeface="Comic Sans MS" pitchFamily="66" charset="0"/>
              </a:rPr>
              <a:t>so </a:t>
            </a:r>
            <a:r>
              <a:rPr lang="en-US" sz="2800" dirty="0" err="1">
                <a:solidFill>
                  <a:srgbClr val="0000FF"/>
                </a:solidFill>
                <a:latin typeface="Comic Sans MS" pitchFamily="66" charset="0"/>
              </a:rPr>
              <a:t>Q(</a:t>
            </a:r>
            <a:r>
              <a:rPr lang="en-US" sz="2800" dirty="0" err="1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latin typeface="Comic Sans MS" pitchFamily="66" charset="0"/>
              </a:rPr>
              <a:t>by </a:t>
            </a:r>
            <a:r>
              <a:rPr lang="en-US" sz="2800" dirty="0">
                <a:latin typeface="Comic Sans MS" pitchFamily="66" charset="0"/>
              </a:rPr>
              <a:t>itself holds.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latin typeface="Comic Sans MS" pitchFamily="66" charset="0"/>
              </a:rPr>
              <a:t>But </a:t>
            </a:r>
            <a:r>
              <a:rPr lang="en-US" sz="2800" dirty="0">
                <a:solidFill>
                  <a:srgbClr val="E45ECA"/>
                </a:solidFill>
                <a:latin typeface="Comic Sans MS" pitchFamily="66" charset="0"/>
              </a:rPr>
              <a:t>c</a:t>
            </a:r>
            <a:r>
              <a:rPr lang="en-US" sz="2800" dirty="0">
                <a:latin typeface="Comic Sans MS" pitchFamily="66" charset="0"/>
              </a:rPr>
              <a:t> could have been any element of the domain</a:t>
            </a:r>
            <a:r>
              <a:rPr lang="en-US" sz="2800" dirty="0" smtClean="0">
                <a:latin typeface="Comic Sans MS" pitchFamily="66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So we </a:t>
            </a:r>
            <a:r>
              <a:rPr lang="en-US" sz="2800" dirty="0">
                <a:latin typeface="Comic Sans MS" pitchFamily="66" charset="0"/>
              </a:rPr>
              <a:t>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).</a:t>
            </a: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latin typeface="Comic Sans MS" pitchFamily="66" charset="0"/>
              </a:rPr>
              <a:t>Similarly conclude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2800" dirty="0" smtClean="0">
                <a:latin typeface="Comic Sans MS" pitchFamily="66" charset="0"/>
              </a:rPr>
              <a:t>. </a:t>
            </a:r>
            <a:r>
              <a:rPr lang="en-US" sz="2800" dirty="0">
                <a:latin typeface="Comic Sans MS" pitchFamily="66" charset="0"/>
              </a:rPr>
              <a:t>Therefore,</a:t>
            </a:r>
          </a:p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</a:t>
            </a:r>
            <a:r>
              <a:rPr lang="en-US" b="1" dirty="0" smtClean="0">
                <a:solidFill>
                  <a:schemeClr val="tx2"/>
                </a:solidFill>
                <a:latin typeface="Comic Sans MS" pitchFamily="66" charset="0"/>
                <a:sym typeface="Euclid Symbol" pitchFamily="18" charset="2"/>
              </a:rPr>
              <a:t>AND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2800" dirty="0" err="1" smtClean="0">
                <a:solidFill>
                  <a:srgbClr val="660066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  </a:t>
            </a:r>
            <a:r>
              <a:rPr lang="en-US" sz="2800" dirty="0" smtClean="0">
                <a:solidFill>
                  <a:srgbClr val="000066"/>
                </a:solidFill>
                <a:latin typeface="Comic Sans MS" pitchFamily="66" charset="0"/>
              </a:rPr>
              <a:t>QED</a:t>
            </a:r>
            <a:endParaRPr lang="en-US" sz="2800" dirty="0">
              <a:solidFill>
                <a:srgbClr val="000066"/>
              </a:solidFill>
              <a:latin typeface="Comic Sans MS" pitchFamily="66" charset="0"/>
            </a:endParaRP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33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06870" y="1418414"/>
            <a:ext cx="86482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err="1" smtClean="0"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3600" dirty="0" err="1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(</a:t>
            </a:r>
            <a:r>
              <a:rPr lang="en-US" sz="3600" dirty="0" err="1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 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cs typeface="Times New Roman" pitchFamily="18" charset="0"/>
                <a:sym typeface="Symbol" pitchFamily="18" charset="2"/>
              </a:rPr>
              <a:t>→ 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.Q(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x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</a:t>
            </a:r>
            <a:r>
              <a:rPr lang="en-US" sz="3600" b="1" dirty="0" smtClean="0">
                <a:solidFill>
                  <a:srgbClr val="000000"/>
                </a:solidFill>
                <a:latin typeface="Comic Sans MS" pitchFamily="66" charset="0"/>
                <a:sym typeface="Euclid Symbol" pitchFamily="18" charset="2"/>
              </a:rPr>
              <a:t>∧</a:t>
            </a:r>
            <a:r>
              <a:rPr lang="en-US" sz="3600" b="1" dirty="0" smtClean="0">
                <a:solidFill>
                  <a:srgbClr val="0000FF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 err="1" smtClean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.P(</a:t>
            </a:r>
            <a:r>
              <a:rPr lang="en-US" sz="3600" dirty="0" err="1" smtClean="0">
                <a:solidFill>
                  <a:srgbClr val="800000"/>
                </a:solidFill>
                <a:latin typeface="Comic Sans MS" pitchFamily="66" charset="0"/>
                <a:sym typeface="Symbol" pitchFamily="18" charset="2"/>
              </a:rPr>
              <a:t>y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)]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5213813" y="4625364"/>
            <a:ext cx="16482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8000"/>
                </a:solidFill>
                <a:latin typeface="Comic Sans MS" pitchFamily="66" charset="0"/>
              </a:rPr>
              <a:t>by </a:t>
            </a:r>
            <a:r>
              <a:rPr lang="en-US" sz="3200" b="1" dirty="0" smtClean="0">
                <a:solidFill>
                  <a:srgbClr val="008000"/>
                </a:solidFill>
                <a:latin typeface="Comic Sans MS" pitchFamily="66" charset="0"/>
              </a:rPr>
              <a:t>UG</a:t>
            </a:r>
            <a:r>
              <a:rPr lang="en-US" sz="3200" dirty="0">
                <a:solidFill>
                  <a:srgbClr val="000066"/>
                </a:solidFill>
                <a:latin typeface="Comic Sans MS" pitchFamily="66" charset="0"/>
              </a:rPr>
              <a:t>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4968" y="417967"/>
            <a:ext cx="4020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dirty="0" smtClean="0">
                <a:latin typeface="Comic Sans MS" pitchFamily="66" charset="0"/>
              </a:rPr>
              <a:t>Proving Validity</a:t>
            </a:r>
            <a:endParaRPr lang="en-US" sz="4000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75931" y="4053196"/>
            <a:ext cx="839213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400" dirty="0" smtClean="0">
                <a:latin typeface="Comic Sans MS" pitchFamily="66" charset="0"/>
              </a:rPr>
              <a:t>providing </a:t>
            </a:r>
            <a:r>
              <a:rPr lang="en-US" sz="4400" dirty="0" err="1" smtClean="0">
                <a:solidFill>
                  <a:srgbClr val="CC0099"/>
                </a:solidFill>
                <a:latin typeface="Comic Sans MS" pitchFamily="66" charset="0"/>
                <a:sym typeface="Euclid Symbol" pitchFamily="18" charset="2"/>
              </a:rPr>
              <a:t>c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does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>
                <a:latin typeface="Comic Sans MS" pitchFamily="66" charset="0"/>
                <a:sym typeface="Euclid Symbol" pitchFamily="18" charset="2"/>
              </a:rPr>
              <a:t>occur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latin typeface="Comic Sans MS" pitchFamily="66" charset="0"/>
                <a:sym typeface="Euclid Symbol" pitchFamily="18" charset="2"/>
              </a:rPr>
              <a:t>in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P</a:t>
            </a:r>
            <a:endParaRPr lang="en-US" sz="4400" dirty="0">
              <a:solidFill>
                <a:srgbClr val="0000FF"/>
              </a:solidFill>
              <a:latin typeface="Comic Sans MS" pitchFamily="66" charset="0"/>
              <a:sym typeface="Euclid Symbol" pitchFamily="18" charset="2"/>
            </a:endParaRPr>
          </a:p>
        </p:txBody>
      </p:sp>
      <p:sp>
        <p:nvSpPr>
          <p:cNvPr id="57371" name="Text Box 27"/>
          <p:cNvSpPr txBox="1">
            <a:spLocks noGrp="1" noChangeArrowheads="1"/>
          </p:cNvSpPr>
          <p:nvPr>
            <p:ph type="title"/>
          </p:nvPr>
        </p:nvSpPr>
        <p:spPr>
          <a:xfrm>
            <a:off x="1585170" y="228600"/>
            <a:ext cx="6040423" cy="1046527"/>
          </a:xfrm>
          <a:noFill/>
          <a:ln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Universal Generalization (UG)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53282" y="1057617"/>
          <a:ext cx="3235337" cy="282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45" name="Equation" r:id="rId4" imgW="596900" imgH="520700" progId="Equation.DSMT4">
                  <p:embed/>
                </p:oleObj>
              </mc:Choice>
              <mc:Fallback>
                <p:oleObj name="Equation" r:id="rId4" imgW="596900" imgH="520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282" y="1057617"/>
                        <a:ext cx="3235337" cy="28223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47440" y="3098704"/>
            <a:ext cx="842100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i="1" dirty="0">
                <a:latin typeface="Comic Sans MS" pitchFamily="66" charset="0"/>
              </a:rPr>
              <a:t>Proof: </a:t>
            </a:r>
            <a:r>
              <a:rPr lang="en-US" sz="3600" dirty="0">
                <a:latin typeface="Comic Sans MS" pitchFamily="66" charset="0"/>
              </a:rPr>
              <a:t> Give </a:t>
            </a:r>
            <a:r>
              <a:rPr lang="en-US" sz="4000" i="1" dirty="0" smtClean="0">
                <a:latin typeface="Comic Sans MS" pitchFamily="66" charset="0"/>
              </a:rPr>
              <a:t>counter-model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, where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left side of </a:t>
            </a:r>
            <a:r>
              <a:rPr lang="en-US" sz="3600" dirty="0" smtClean="0">
                <a:latin typeface="Comic Sans MS" pitchFamily="66" charset="0"/>
                <a:sym typeface="Euclid Symbol"/>
              </a:rPr>
              <a:t>IMPLIES 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is 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T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,</a:t>
            </a:r>
          </a:p>
          <a:p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but right side is </a:t>
            </a:r>
            <a:r>
              <a:rPr lang="en-US" sz="4400" dirty="0" smtClean="0">
                <a:solidFill>
                  <a:srgbClr val="D00614"/>
                </a:solidFill>
                <a:latin typeface="Comic Sans MS" pitchFamily="66" charset="0"/>
                <a:sym typeface="Symbol" pitchFamily="18" charset="2"/>
              </a:rPr>
              <a:t>F</a:t>
            </a:r>
            <a:r>
              <a:rPr lang="en-US" sz="4400" dirty="0" smtClean="0">
                <a:latin typeface="Comic Sans MS" pitchFamily="66" charset="0"/>
                <a:sym typeface="Symbol" pitchFamily="18" charset="2"/>
              </a:rPr>
              <a:t>.</a:t>
            </a:r>
            <a:endParaRPr lang="en-US" sz="4400" dirty="0">
              <a:latin typeface="Comic Sans MS" pitchFamily="66" charset="0"/>
              <a:sym typeface="Symbol" pitchFamily="18" charset="2"/>
            </a:endParaRPr>
          </a:p>
          <a:p>
            <a:r>
              <a:rPr lang="en-US" sz="4000" dirty="0">
                <a:latin typeface="Comic Sans MS" pitchFamily="66" charset="0"/>
                <a:sym typeface="Symbol" pitchFamily="18" charset="2"/>
              </a:rPr>
              <a:t>Namely, let domain  </a:t>
            </a:r>
            <a:r>
              <a:rPr lang="en-US" sz="4000" b="1" dirty="0" smtClean="0">
                <a:latin typeface="Euclid"/>
                <a:sym typeface="Symbol" pitchFamily="18" charset="2"/>
              </a:rPr>
              <a:t>::= 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{1, </a:t>
            </a:r>
            <a:r>
              <a:rPr lang="en-US" sz="40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4000" dirty="0" smtClean="0">
                <a:latin typeface="Comic Sans MS" pitchFamily="66" charset="0"/>
                <a:sym typeface="Symbol" pitchFamily="18" charset="2"/>
              </a:rPr>
              <a:t>},</a:t>
            </a:r>
          </a:p>
          <a:p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err="1" smtClean="0">
                <a:latin typeface="Comic Sans MS" pitchFamily="66" charset="0"/>
                <a:sym typeface="Symbol" pitchFamily="18" charset="2"/>
              </a:rPr>
              <a:t>Q(</a:t>
            </a:r>
            <a:r>
              <a:rPr lang="en-US" sz="3600" dirty="0" err="1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1],  P(</a:t>
            </a:r>
            <a:r>
              <a:rPr lang="en-US" sz="36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) </a:t>
            </a:r>
            <a:r>
              <a:rPr lang="en-US" sz="3600" b="1" dirty="0" smtClean="0">
                <a:latin typeface="Euclid"/>
                <a:sym typeface="Symbol" pitchFamily="18" charset="2"/>
              </a:rPr>
              <a:t>::= 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[</a:t>
            </a:r>
            <a:r>
              <a:rPr lang="en-US" sz="36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z</a:t>
            </a:r>
            <a:r>
              <a:rPr lang="en-US" sz="3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>
                <a:latin typeface="Comic Sans MS" pitchFamily="66" charset="0"/>
                <a:sym typeface="Symbol" pitchFamily="18" charset="2"/>
              </a:rPr>
              <a:t>=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3600" dirty="0" smtClean="0">
                <a:latin typeface="Comic Sans MS"/>
                <a:cs typeface="Comic Sans MS"/>
                <a:sym typeface="Symbol" pitchFamily="18" charset="2"/>
              </a:rPr>
              <a:t>2</a:t>
            </a:r>
            <a:r>
              <a:rPr lang="en-US" sz="3600" dirty="0" smtClean="0">
                <a:latin typeface="Comic Sans MS" pitchFamily="66" charset="0"/>
                <a:sym typeface="Symbol" pitchFamily="18" charset="2"/>
              </a:rPr>
              <a:t>].</a:t>
            </a:r>
            <a:endParaRPr lang="en-US" sz="3600" dirty="0">
              <a:latin typeface="Comic Sans MS" pitchFamily="66" charset="0"/>
              <a:sym typeface="Symbol" pitchFamily="18" charset="2"/>
            </a:endParaRP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25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1586523" y="2215255"/>
            <a:ext cx="6955691" cy="99316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6675" y="1251284"/>
            <a:ext cx="5855368" cy="954505"/>
          </a:xfrm>
          <a:prstGeom prst="ellipse">
            <a:avLst/>
          </a:prstGeom>
          <a:noFill/>
          <a:ln w="38100">
            <a:solidFill>
              <a:srgbClr val="008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0376" y="306390"/>
            <a:ext cx="6794500" cy="1003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Similar Example is Not Valid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584993" y="1336166"/>
          <a:ext cx="7974013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26" name="Equation" r:id="rId6" imgW="1968500" imgH="457200" progId="Equation.DSMT4">
                  <p:embed/>
                </p:oleObj>
              </mc:Choice>
              <mc:Fallback>
                <p:oleObj name="Equation" r:id="rId6" imgW="19685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" y="1336166"/>
                        <a:ext cx="7974013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295899" y="265728"/>
            <a:ext cx="7502769" cy="1062892"/>
          </a:xfrm>
          <a:noFill/>
          <a:ln/>
        </p:spPr>
        <p:txBody>
          <a:bodyPr/>
          <a:lstStyle/>
          <a:p>
            <a:r>
              <a:rPr lang="en-US" sz="3600" dirty="0" err="1" smtClean="0">
                <a:solidFill>
                  <a:schemeClr val="tx1"/>
                </a:solidFill>
              </a:rPr>
              <a:t>DeMorgan’s</a:t>
            </a:r>
            <a:r>
              <a:rPr lang="en-US" sz="3600" dirty="0" smtClean="0">
                <a:solidFill>
                  <a:schemeClr val="tx1"/>
                </a:solidFill>
              </a:rPr>
              <a:t> Law for Quantifiers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0409" y="2365584"/>
            <a:ext cx="67362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  <a:sym typeface="Euclid Symbol" pitchFamily="18" charset="2"/>
              </a:rPr>
              <a:t>NOT</a:t>
            </a:r>
            <a:r>
              <a:rPr lang="en-US" sz="6600" dirty="0" err="1" smtClean="0"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sz="6600" b="1" dirty="0" err="1" smtClean="0">
                <a:solidFill>
                  <a:srgbClr val="008000"/>
                </a:solidFill>
                <a:latin typeface="Euclid Symbol" charset="2"/>
                <a:sym typeface="Euclid Symbol" pitchFamily="18" charset="2"/>
              </a:rPr>
              <a:t>∀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6600" dirty="0" err="1" smtClean="0">
                <a:latin typeface="Comic Sans MS" pitchFamily="66" charset="0"/>
              </a:rPr>
              <a:t>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x</a:t>
            </a:r>
            <a:r>
              <a:rPr lang="en-US" sz="6600" dirty="0" smtClean="0">
                <a:latin typeface="Comic Sans MS" pitchFamily="66" charset="0"/>
              </a:rPr>
              <a:t>))  </a:t>
            </a:r>
            <a:r>
              <a:rPr lang="en-US" sz="4400" dirty="0" smtClean="0">
                <a:solidFill>
                  <a:srgbClr val="0000FF"/>
                </a:solidFill>
                <a:latin typeface="Comic Sans MS" pitchFamily="66" charset="0"/>
                <a:sym typeface="Euclid Symbol" pitchFamily="18" charset="2"/>
              </a:rPr>
              <a:t>IFF</a:t>
            </a:r>
            <a:r>
              <a:rPr lang="en-US" sz="5400" dirty="0" smtClean="0"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b="1" dirty="0" smtClean="0">
                <a:solidFill>
                  <a:srgbClr val="008000"/>
                </a:solidFill>
                <a:latin typeface="Euclid Symbol" charset="2"/>
                <a:cs typeface="Euclid Symbol" charset="2"/>
                <a:sym typeface="Symbol"/>
              </a:rPr>
              <a:t>∃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. </a:t>
            </a:r>
            <a:r>
              <a:rPr lang="en-US" sz="4400" dirty="0" err="1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600" dirty="0" err="1" smtClean="0">
                <a:latin typeface="Comic Sans MS" pitchFamily="66" charset="0"/>
              </a:rPr>
              <a:t>(P(</a:t>
            </a:r>
            <a:r>
              <a:rPr lang="en-US" sz="6600" dirty="0" err="1" smtClean="0">
                <a:solidFill>
                  <a:srgbClr val="0000FF"/>
                </a:solidFill>
                <a:latin typeface="Comic Sans MS" pitchFamily="66" charset="0"/>
              </a:rPr>
              <a:t>y</a:t>
            </a:r>
            <a:r>
              <a:rPr lang="en-US" sz="6600" dirty="0" smtClean="0">
                <a:latin typeface="Comic Sans MS" pitchFamily="66" charset="0"/>
              </a:rPr>
              <a:t>))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154" y="1508370"/>
            <a:ext cx="6104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 pitchFamily="66" charset="0"/>
              </a:rPr>
              <a:t>Another valid formula:</a:t>
            </a:r>
            <a:endParaRPr lang="en-US" sz="4400" dirty="0"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  <p:tag name="FIRSTALBERT20R2E20MEYER@YOGLRJUFUVWXY5M3" val="2810"/>
  <p:tag name="FIRSTMEYER@IBEILJMT5TCVIIY3" val="2810"/>
  <p:tag name="DEFAULTDISPLAYSOURCE" val="\documentclass{slides}\pagestyle{empty}&#10;\input{c:/latex-macros/texpoint.sty}&#10;\renewcommand\familydefault{cmss}&#10;&#10;\begin{document}&#10;$&#10;$&#10;\end{document}"/>
  <p:tag name="EMBEDFONTS" val="0"/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ACCESSLIS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3540</TotalTime>
  <Words>301</Words>
  <Application>Microsoft Macintosh PowerPoint</Application>
  <PresentationFormat>On-screen Show (4:3)</PresentationFormat>
  <Paragraphs>42</Paragraphs>
  <Slides>8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1_Custom Design</vt:lpstr>
      <vt:lpstr>Equation</vt:lpstr>
      <vt:lpstr>Microsoft Equation</vt:lpstr>
      <vt:lpstr>Predicate Logic, II</vt:lpstr>
      <vt:lpstr>Propositional Validity</vt:lpstr>
      <vt:lpstr>Predicate Calculus Validity</vt:lpstr>
      <vt:lpstr>PowerPoint Presentation</vt:lpstr>
      <vt:lpstr>PowerPoint Presentation</vt:lpstr>
      <vt:lpstr>Universal Generalization (UG)</vt:lpstr>
      <vt:lpstr>Similar Example is Not Valid</vt:lpstr>
      <vt:lpstr>DeMorgan’s Law for Quantifiers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Proof</dc:title>
  <dc:creator>Albert R. Meyer</dc:creator>
  <cp:lastModifiedBy>Albert R Meyer</cp:lastModifiedBy>
  <cp:revision>426</cp:revision>
  <cp:lastPrinted>2011-09-14T00:19:04Z</cp:lastPrinted>
  <dcterms:created xsi:type="dcterms:W3CDTF">2011-02-11T16:24:00Z</dcterms:created>
  <dcterms:modified xsi:type="dcterms:W3CDTF">2012-02-15T15:13:56Z</dcterms:modified>
</cp:coreProperties>
</file>