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339" r:id="rId4"/>
    <p:sldId id="296" r:id="rId5"/>
    <p:sldId id="297" r:id="rId6"/>
    <p:sldId id="298" r:id="rId7"/>
    <p:sldId id="299" r:id="rId8"/>
    <p:sldId id="300" r:id="rId9"/>
    <p:sldId id="328" r:id="rId10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76" d="100"/>
          <a:sy n="176" d="100"/>
        </p:scale>
        <p:origin x="-1328" y="1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</a:t>
            </a:r>
            <a:r>
              <a:rPr lang="en-US" sz="6000" b="0" dirty="0" err="1" smtClean="0"/>
              <a:t>Logic,III</a:t>
            </a:r>
            <a:r>
              <a:rPr lang="en-US" sz="6000" b="0"/>
              <a:t/>
            </a:r>
            <a:br>
              <a:rPr lang="en-US" sz="6000" b="0"/>
            </a:br>
            <a:r>
              <a:rPr lang="en-US" sz="6000" b="0" smtClean="0"/>
              <a:t>Two Meta</a:t>
            </a:r>
            <a:r>
              <a:rPr lang="en-US" sz="6000" b="0" dirty="0" smtClean="0"/>
              <a:t>-Theorems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755247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7" name="Equation" r:id="rId6" imgW="2146300" imgH="215900" progId="Equation.DSMT4">
                  <p:embed/>
                </p:oleObj>
              </mc:Choice>
              <mc:Fallback>
                <p:oleObj name="Equation" r:id="rId6" imgW="2146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4954" y="1738577"/>
            <a:ext cx="8393653" cy="3317904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984" y="2856056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999" y="363538"/>
            <a:ext cx="7333271" cy="1009048"/>
          </a:xfrm>
        </p:spPr>
        <p:txBody>
          <a:bodyPr/>
          <a:lstStyle/>
          <a:p>
            <a:r>
              <a:rPr lang="en-US" sz="3600" dirty="0"/>
              <a:t>G</a:t>
            </a:r>
            <a:r>
              <a:rPr lang="en-US" sz="3600" dirty="0">
                <a:cs typeface="Times New Roman" pitchFamily="18" charset="0"/>
              </a:rPr>
              <a:t>ö</a:t>
            </a:r>
            <a:r>
              <a:rPr lang="en-US" sz="3600" dirty="0"/>
              <a:t>del's </a:t>
            </a:r>
            <a:r>
              <a:rPr lang="en-US" sz="3600" dirty="0">
                <a:solidFill>
                  <a:srgbClr val="008000"/>
                </a:solidFill>
              </a:rPr>
              <a:t>Completeness</a:t>
            </a:r>
            <a:r>
              <a:rPr lang="en-US" sz="3600" dirty="0"/>
              <a:t> Theorem</a:t>
            </a:r>
            <a:endParaRPr lang="en-US" sz="40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</a:t>
            </a:r>
            <a:r>
              <a:rPr lang="en-US" sz="4400" dirty="0" smtClean="0">
                <a:latin typeface="Comic Sans MS" pitchFamily="66" charset="0"/>
              </a:rPr>
              <a:t>rules </a:t>
            </a: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Validity is </a:t>
            </a:r>
            <a:r>
              <a:rPr lang="en-US" sz="3600" dirty="0" err="1" smtClean="0">
                <a:solidFill>
                  <a:srgbClr val="FF0000"/>
                </a:solidFill>
              </a:rPr>
              <a:t>undecidable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419" y="1681430"/>
            <a:ext cx="8819161" cy="3598025"/>
          </a:xfrm>
        </p:spPr>
        <p:txBody>
          <a:bodyPr/>
          <a:lstStyle/>
          <a:p>
            <a:r>
              <a:rPr lang="en-US" sz="4000" dirty="0"/>
              <a:t>We won't </a:t>
            </a:r>
            <a:r>
              <a:rPr lang="en-US" sz="4000" dirty="0" smtClean="0"/>
              <a:t>examine </a:t>
            </a:r>
            <a:r>
              <a:rPr lang="en-US" sz="4000" dirty="0"/>
              <a:t>these </a:t>
            </a:r>
            <a:r>
              <a:rPr lang="en-US" sz="4000" dirty="0" smtClean="0"/>
              <a:t>Theorems further.  Their </a:t>
            </a:r>
            <a:r>
              <a:rPr lang="en-US" sz="4000" dirty="0"/>
              <a:t>proofs usually require half </a:t>
            </a:r>
            <a:r>
              <a:rPr lang="en-US" sz="4000" dirty="0" smtClean="0"/>
              <a:t>a </a:t>
            </a:r>
            <a:r>
              <a:rPr lang="en-US" sz="4000" dirty="0"/>
              <a:t>term in an intro logic course </a:t>
            </a:r>
            <a:r>
              <a:rPr lang="en-US" sz="4000" dirty="0" smtClean="0"/>
              <a:t>after </a:t>
            </a:r>
            <a:r>
              <a:rPr lang="en-US" sz="4000" dirty="0"/>
              <a:t>6.042</a:t>
            </a:r>
            <a:r>
              <a:rPr lang="en-US" sz="4000" dirty="0" smtClean="0"/>
              <a:t>.  But they are interesting to think about.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214</Words>
  <Application>Microsoft Macintosh PowerPoint</Application>
  <PresentationFormat>On-screen Show (4:3)</PresentationFormat>
  <Paragraphs>47</Paragraphs>
  <Slides>9</Slides>
  <Notes>9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1_Custom Design</vt:lpstr>
      <vt:lpstr>Equation</vt:lpstr>
      <vt:lpstr>Predicate Logic,III Two Meta-Theorems</vt:lpstr>
      <vt:lpstr>Propositional Validity</vt:lpstr>
      <vt:lpstr>Power &amp; Limits of Logic</vt:lpstr>
      <vt:lpstr>Gödel's Completeness Theorem</vt:lpstr>
      <vt:lpstr>Axioms &amp; Inference Rules</vt:lpstr>
      <vt:lpstr>Validity is undecidable</vt:lpstr>
      <vt:lpstr>Gödel's Incompleteness Theorem for Arithmetic</vt:lpstr>
      <vt:lpstr>Profound Meta-Theorems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423</cp:revision>
  <cp:lastPrinted>2011-09-14T00:19:04Z</cp:lastPrinted>
  <dcterms:created xsi:type="dcterms:W3CDTF">2011-02-11T16:24:00Z</dcterms:created>
  <dcterms:modified xsi:type="dcterms:W3CDTF">2012-02-15T15:04:39Z</dcterms:modified>
</cp:coreProperties>
</file>