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2.bin" ContentType="application/vnd.openxmlformats-officedocument.oleObject"/>
  <Override PartName="/ppt/notesSlides/notesSlide24.xml" ContentType="application/vnd.openxmlformats-officedocument.presentationml.notesSlide+xml"/>
  <Override PartName="/ppt/embeddings/oleObject23.bin" ContentType="application/vnd.openxmlformats-officedocument.oleObject"/>
  <Override PartName="/ppt/notesSlides/notesSlide25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12" r:id="rId2"/>
    <p:sldId id="418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46" r:id="rId17"/>
    <p:sldId id="434" r:id="rId18"/>
    <p:sldId id="435" r:id="rId19"/>
    <p:sldId id="436" r:id="rId20"/>
    <p:sldId id="437" r:id="rId21"/>
    <p:sldId id="439" r:id="rId22"/>
    <p:sldId id="447" r:id="rId23"/>
    <p:sldId id="440" r:id="rId24"/>
    <p:sldId id="441" r:id="rId25"/>
    <p:sldId id="442" r:id="rId26"/>
    <p:sldId id="443" r:id="rId27"/>
  </p:sldIdLst>
  <p:sldSz cx="9144000" cy="6858000" type="screen4x3"/>
  <p:notesSz cx="9601200" cy="7315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B702A0"/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 varScale="1">
        <p:scale>
          <a:sx n="95" d="100"/>
          <a:sy n="95" d="100"/>
        </p:scale>
        <p:origin x="-1088" y="-104"/>
      </p:cViewPr>
      <p:guideLst>
        <p:guide orient="horz" pos="196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0.wmf"/><Relationship Id="rId3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0.wmf"/><Relationship Id="rId3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A3035-0C75-4571-954A-16C4CDFA353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6E91D-3D46-4C1C-9B31-3507E06DBD6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3F23-3B8F-4E55-988B-FBFD8BAF653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EF3BA-E35C-4353-9AE2-5C21B53946E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035B4-B228-462F-9285-373931A4FBC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55C26-EEE9-492F-9C52-D53128FEC85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D27E7-0295-4DF9-A2F6-5093F32EF9C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96004-150A-41DE-9752-C15DDD1C68D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431BD-235E-4F86-BD87-1F78638B2D6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913F-4EC0-45E8-8167-966F0B3E208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69E0-1942-45BD-8953-10EC01054BB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9DD2-EBB0-4958-8132-61F0453A289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DBC90-443F-4ED5-95EC-1EBDE6411DB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6E1E0-2EC4-424A-84F4-969E9FB60C3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BA87-E421-4899-ABB1-56DEF29631E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E6AF-B680-49A1-B630-0C0DF0B5FEF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ED83-384D-48F6-809E-40BF361D6C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FEFEA-64E2-4B2C-839A-FDFAD00BA83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lec</a:t>
            </a:r>
            <a:r>
              <a:rPr lang="en-US" sz="1200" dirty="0" smtClean="0">
                <a:latin typeface="Comic Sans MS" pitchFamily="66" charset="0"/>
              </a:rPr>
              <a:t> 9M.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w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0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Notation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12900" y="1741900"/>
            <a:ext cx="607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latin typeface="Comic Sans MS" pitchFamily="66" charset="0"/>
              </a:rPr>
              <a:t>=</a:t>
            </a:r>
            <a:r>
              <a:rPr lang="en-US" sz="6600" b="1" dirty="0" smtClean="0"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6600" dirty="0" err="1" smtClean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8454" name="Rectangle 6"/>
          <p:cNvSpPr>
            <a:spLocks noChangeArrowheads="1"/>
          </p:cNvSpPr>
          <p:nvPr/>
        </p:nvSpPr>
        <p:spPr bwMode="auto">
          <a:xfrm>
            <a:off x="1227781" y="2979179"/>
            <a:ext cx="6751090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Def: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000" dirty="0">
                <a:latin typeface="Comic Sans MS" pitchFamily="66" charset="0"/>
              </a:rPr>
              <a:t>) </a:t>
            </a:r>
            <a:r>
              <a:rPr lang="en-US" sz="6000" dirty="0" smtClean="0">
                <a:latin typeface="Comic Sans MS" pitchFamily="66" charset="0"/>
              </a:rPr>
              <a:t>  </a:t>
            </a:r>
          </a:p>
          <a:p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         and</a:t>
            </a:r>
            <a:endParaRPr lang="en-US" sz="6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000" dirty="0">
                <a:latin typeface="Comic Sans MS" pitchFamily="66" charset="0"/>
              </a:rPr>
              <a:t>)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418413" y="1066897"/>
            <a:ext cx="6369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Same Order of Growth: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Asymptotics: Intuitive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38300"/>
            <a:ext cx="8208963" cy="354012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	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99"/>
                </a:solidFill>
              </a:rPr>
              <a:t> nearly equal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much less </a:t>
            </a:r>
            <a:r>
              <a:rPr lang="en-US" sz="4400" dirty="0" smtClean="0"/>
              <a:t>than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b="1" dirty="0" smtClean="0">
                <a:solidFill>
                  <a:srgbClr val="FF3399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400" dirty="0" smtClean="0">
                <a:solidFill>
                  <a:srgbClr val="FF33CC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dirty="0" smtClean="0">
                <a:solidFill>
                  <a:srgbClr val="FF3399"/>
                </a:solidFill>
                <a:sym typeface="Euclid Symbol"/>
              </a:rPr>
              <a:t>equal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5241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= o(g)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or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~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400" dirty="0">
                <a:latin typeface="Comic Sans MS" pitchFamily="66" charset="0"/>
              </a:rPr>
              <a:t>,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72075" y="25336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 = O(g)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0 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2286000" y="3352800"/>
            <a:ext cx="266443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493579" name="Rectangle 11"/>
          <p:cNvSpPr>
            <a:spLocks noChangeArrowheads="1"/>
          </p:cNvSpPr>
          <p:nvPr/>
        </p:nvSpPr>
        <p:spPr bwMode="auto">
          <a:xfrm>
            <a:off x="5029200" y="3345359"/>
            <a:ext cx="3993552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  <a:sym typeface="Euclid Symbol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&lt;∞</a:t>
            </a:r>
            <a:endParaRPr lang="en-US" sz="4400" b="1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390525" y="1547813"/>
            <a:ext cx="198002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+mj-lt"/>
              </a:rPr>
              <a:t>lemma</a:t>
            </a:r>
            <a:r>
              <a:rPr lang="en-US" sz="4400" dirty="0">
                <a:latin typeface="+mj-lt"/>
              </a:rPr>
              <a:t>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493574" grpId="0"/>
      <p:bldP spid="493575" grpId="0"/>
      <p:bldP spid="4935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Oh’s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28600" y="16605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If f = o(g) or f </a:t>
            </a:r>
            <a:r>
              <a:rPr lang="en-US" sz="4400" b="1">
                <a:latin typeface="Comic Sans MS" pitchFamily="66" charset="0"/>
              </a:rPr>
              <a:t>~ </a:t>
            </a:r>
            <a:r>
              <a:rPr lang="en-US" sz="4400">
                <a:latin typeface="Comic Sans MS" pitchFamily="66" charset="0"/>
              </a:rPr>
              <a:t>g,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172075" y="16700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 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then f = O(g)</a:t>
            </a:r>
            <a:endParaRPr lang="en-US" sz="4400">
              <a:latin typeface="Comic Sans MS" pitchFamily="66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96900" y="267335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lim = 0</a:t>
            </a:r>
            <a:r>
              <a:rPr lang="en-US" sz="4400">
                <a:solidFill>
                  <a:srgbClr val="6666FF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3294063" y="2668588"/>
            <a:ext cx="21304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lim = 1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192838" y="2668588"/>
            <a:ext cx="25673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&lt;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844675" y="3817938"/>
            <a:ext cx="54229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converse is NOT true!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/>
      <p:bldP spid="608262" grpId="0"/>
      <p:bldP spid="608263" grpId="0"/>
      <p:bldP spid="6082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f = o(g)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then 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sz="4800" i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b="1" dirty="0" smtClean="0">
                <a:solidFill>
                  <a:srgbClr val="C7030C"/>
                </a:solidFill>
                <a:latin typeface="Euclid Symbol" charset="2"/>
                <a:cs typeface="Euclid Symbol" charset="2"/>
                <a:sym typeface="Symbol" pitchFamily="18" charset="2"/>
              </a:rPr>
              <a:t>≠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O(f)</a:t>
            </a:r>
            <a:r>
              <a:rPr lang="en-US" sz="5400" dirty="0">
                <a:latin typeface="Comic Sans MS" pitchFamily="66" charset="0"/>
              </a:rPr>
              <a:t>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57600" y="2603500"/>
            <a:ext cx="5095876" cy="1687513"/>
            <a:chOff x="2304" y="1640"/>
            <a:chExt cx="3210" cy="1063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304" y="1870"/>
              <a:ext cx="32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mic Sans MS" pitchFamily="66" charset="0"/>
                  <a:sym typeface="Symbol" pitchFamily="18" charset="2"/>
                </a:rPr>
                <a:t>IMPLIES</a:t>
              </a:r>
              <a:r>
                <a:rPr lang="en-US" dirty="0" smtClean="0"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   </a:t>
              </a:r>
              <a:r>
                <a:rPr lang="en-US" sz="4800" b="1" dirty="0">
                  <a:solidFill>
                    <a:srgbClr val="2525FF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</a:t>
              </a:r>
              <a:r>
                <a:rPr lang="en-US" sz="4800" b="1" dirty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=</a:t>
              </a:r>
              <a:r>
                <a:rPr lang="en-US" sz="4800" b="1" dirty="0" smtClean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∞</a:t>
              </a:r>
              <a:endParaRPr lang="en-US" sz="4800" b="1" dirty="0">
                <a:solidFill>
                  <a:srgbClr val="C80000"/>
                </a:solidFill>
                <a:latin typeface="Euclid Symbol" charset="2"/>
                <a:cs typeface="Euclid Symbol" charset="2"/>
                <a:sym typeface="Symbol" pitchFamily="18" charset="2"/>
              </a:endParaRPr>
            </a:p>
          </p:txBody>
        </p:sp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128" y="1640"/>
            <a:ext cx="387" cy="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28" name="Equation" r:id="rId4" imgW="152280" imgH="419040" progId="Equation.DSMT4">
                    <p:embed/>
                  </p:oleObj>
                </mc:Choice>
                <mc:Fallback>
                  <p:oleObj name="Equation" r:id="rId4" imgW="152280" imgH="419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40"/>
                          <a:ext cx="387" cy="1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832100"/>
            <a:ext cx="3321050" cy="1587500"/>
            <a:chOff x="726" y="2002"/>
            <a:chExt cx="2092" cy="1000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726" y="2147"/>
              <a:ext cx="209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0033CC"/>
                  </a:solidFill>
                  <a:latin typeface="Comic Sans MS" pitchFamily="66" charset="0"/>
                  <a:sym typeface="Symbol" pitchFamily="18" charset="2"/>
                </a:rPr>
                <a:t>     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= 0</a:t>
              </a:r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1652" y="2002"/>
            <a:ext cx="343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29" name="Equation" r:id="rId6" imgW="152280" imgH="444240" progId="Equation.DSMT4">
                    <p:embed/>
                  </p:oleObj>
                </mc:Choice>
                <mc:Fallback>
                  <p:oleObj name="Equation" r:id="rId6" imgW="152280" imgH="44424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002"/>
                          <a:ext cx="343" cy="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5902325" cy="7318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Equivalent definition:</a:t>
            </a:r>
            <a:endParaRPr lang="en-US" sz="2800" smtClean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460500" y="1957388"/>
            <a:ext cx="591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latin typeface="Comic Sans MS" pitchFamily="66" charset="0"/>
              </a:rPr>
              <a:t>=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055107" y="3135627"/>
            <a:ext cx="704174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∃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∀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.</a:t>
            </a:r>
          </a:p>
          <a:p>
            <a:r>
              <a:rPr lang="en-US" sz="66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(n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≤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 err="1">
                <a:latin typeface="Comic Sans MS" pitchFamily="66" charset="0"/>
                <a:sym typeface="Symbol" pitchFamily="18" charset="2"/>
              </a:rPr>
              <a:t>·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5632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Big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3675" y="2351088"/>
            <a:ext cx="1262063" cy="3440112"/>
            <a:chOff x="193675" y="2351088"/>
            <a:chExt cx="1262063" cy="3440112"/>
          </a:xfrm>
        </p:grpSpPr>
        <p:sp>
          <p:nvSpPr>
            <p:cNvPr id="57371" name="Line 6"/>
            <p:cNvSpPr>
              <a:spLocks noChangeShapeType="1"/>
            </p:cNvSpPr>
            <p:nvPr/>
          </p:nvSpPr>
          <p:spPr bwMode="auto">
            <a:xfrm>
              <a:off x="800100" y="4803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3675" y="2351088"/>
              <a:ext cx="1262063" cy="3440112"/>
              <a:chOff x="193675" y="2351088"/>
              <a:chExt cx="1262063" cy="3440112"/>
            </a:xfrm>
          </p:grpSpPr>
          <p:sp>
            <p:nvSpPr>
              <p:cNvPr id="57366" name="AutoShape 9"/>
              <p:cNvSpPr>
                <a:spLocks/>
              </p:cNvSpPr>
              <p:nvPr/>
            </p:nvSpPr>
            <p:spPr bwMode="auto">
              <a:xfrm>
                <a:off x="646113" y="4826000"/>
                <a:ext cx="115887" cy="965200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1750">
                <a:solidFill>
                  <a:srgbClr val="7030A0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7"/>
              <p:cNvSpPr>
                <a:spLocks noChangeShapeType="1"/>
              </p:cNvSpPr>
              <p:nvPr/>
            </p:nvSpPr>
            <p:spPr bwMode="auto">
              <a:xfrm>
                <a:off x="800100" y="5791200"/>
                <a:ext cx="647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Rectangle 24"/>
              <p:cNvSpPr>
                <a:spLocks noChangeArrowheads="1"/>
              </p:cNvSpPr>
              <p:nvPr/>
            </p:nvSpPr>
            <p:spPr bwMode="auto">
              <a:xfrm>
                <a:off x="615950" y="4983163"/>
                <a:ext cx="83978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omic Sans MS" pitchFamily="66" charset="0"/>
                  </a:rPr>
                  <a:t>ln</a:t>
                </a:r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193675" y="2351088"/>
                <a:ext cx="1250950" cy="228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↑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log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scale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↓</a:t>
                </a:r>
                <a:endParaRPr lang="en-US" sz="3600" dirty="0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</p:grp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724025" y="1058863"/>
            <a:ext cx="418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A249"/>
                </a:solidFill>
                <a:latin typeface="Comic Sans MS" pitchFamily="66" charset="0"/>
              </a:rPr>
              <a:t>f(x)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g(x)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65263" y="1965325"/>
            <a:ext cx="6924675" cy="3825875"/>
            <a:chOff x="1465263" y="1965325"/>
            <a:chExt cx="6924675" cy="3825875"/>
          </a:xfrm>
        </p:grpSpPr>
        <p:sp>
          <p:nvSpPr>
            <p:cNvPr id="57373" name="Freeform 14"/>
            <p:cNvSpPr>
              <a:spLocks/>
            </p:cNvSpPr>
            <p:nvPr/>
          </p:nvSpPr>
          <p:spPr bwMode="auto">
            <a:xfrm>
              <a:off x="1465263" y="40132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" name="Rectangle 18"/>
            <p:cNvSpPr>
              <a:spLocks noChangeArrowheads="1"/>
            </p:cNvSpPr>
            <p:nvPr/>
          </p:nvSpPr>
          <p:spPr bwMode="auto">
            <a:xfrm>
              <a:off x="5884862" y="1965325"/>
              <a:ext cx="1277914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g(x)</a:t>
              </a:r>
            </a:p>
          </p:txBody>
        </p:sp>
        <p:sp>
          <p:nvSpPr>
            <p:cNvPr id="57351" name="Line 20"/>
            <p:cNvSpPr>
              <a:spLocks noChangeShapeType="1"/>
            </p:cNvSpPr>
            <p:nvPr/>
          </p:nvSpPr>
          <p:spPr bwMode="auto">
            <a:xfrm>
              <a:off x="6553200" y="2667000"/>
              <a:ext cx="1371600" cy="1447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21"/>
          <p:cNvSpPr>
            <a:spLocks noChangeShapeType="1"/>
          </p:cNvSpPr>
          <p:nvPr/>
        </p:nvSpPr>
        <p:spPr bwMode="auto">
          <a:xfrm>
            <a:off x="531813" y="5911850"/>
            <a:ext cx="793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2"/>
          <p:cNvSpPr>
            <a:spLocks noChangeShapeType="1"/>
          </p:cNvSpPr>
          <p:nvPr/>
        </p:nvSpPr>
        <p:spPr bwMode="auto">
          <a:xfrm flipV="1">
            <a:off x="1457325" y="1120775"/>
            <a:ext cx="0" cy="555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505075" y="1828800"/>
            <a:ext cx="2392363" cy="4843463"/>
            <a:chOff x="2505075" y="1828800"/>
            <a:chExt cx="2392363" cy="4843463"/>
          </a:xfrm>
        </p:grpSpPr>
        <p:sp>
          <p:nvSpPr>
            <p:cNvPr id="57358" name="Line 27"/>
            <p:cNvSpPr>
              <a:spLocks noChangeShapeType="1"/>
            </p:cNvSpPr>
            <p:nvPr/>
          </p:nvSpPr>
          <p:spPr bwMode="auto">
            <a:xfrm>
              <a:off x="3708400" y="3567113"/>
              <a:ext cx="19050" cy="22828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2505075" y="1828800"/>
              <a:ext cx="2392363" cy="1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solidFill>
                    <a:srgbClr val="00A249"/>
                  </a:solidFill>
                  <a:latin typeface="Comic Sans MS" pitchFamily="66" charset="0"/>
                </a:rPr>
                <a:t>green</a:t>
              </a:r>
              <a:r>
                <a:rPr lang="en-US" sz="2800" dirty="0" smtClean="0"/>
                <a:t> </a:t>
              </a:r>
              <a:r>
                <a:rPr lang="en-US" sz="2800" dirty="0">
                  <a:latin typeface="Comic Sans MS" pitchFamily="66" charset="0"/>
                </a:rPr>
                <a:t>stays below </a:t>
              </a:r>
              <a:r>
                <a:rPr lang="en-US" sz="2800" dirty="0" smtClean="0">
                  <a:solidFill>
                    <a:srgbClr val="7030A0"/>
                  </a:solidFill>
                  <a:latin typeface="Comic Sans MS" pitchFamily="66" charset="0"/>
                </a:rPr>
                <a:t>purple</a:t>
              </a:r>
              <a:endParaRPr lang="en-US" sz="2800" dirty="0">
                <a:solidFill>
                  <a:srgbClr val="7030A0"/>
                </a:solidFill>
                <a:latin typeface="Comic Sans MS" pitchFamily="66" charset="0"/>
              </a:endParaRPr>
            </a:p>
            <a:p>
              <a:r>
                <a:rPr lang="en-US" sz="2800" dirty="0">
                  <a:latin typeface="Comic Sans MS" pitchFamily="66" charset="0"/>
                </a:rPr>
                <a:t>from here on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57360" name="Text Box 29"/>
            <p:cNvSpPr txBox="1">
              <a:spLocks noChangeArrowheads="1"/>
            </p:cNvSpPr>
            <p:nvPr/>
          </p:nvSpPr>
          <p:spPr bwMode="auto">
            <a:xfrm>
              <a:off x="3438525" y="5872163"/>
              <a:ext cx="700088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n</a:t>
              </a:r>
              <a:r>
                <a:rPr lang="en-US" baseline="-25000" dirty="0">
                  <a:solidFill>
                    <a:srgbClr val="7030A0"/>
                  </a:solidFill>
                  <a:latin typeface="Comic Sans MS" pitchFamily="66" charset="0"/>
                </a:rPr>
                <a:t>o</a:t>
              </a:r>
            </a:p>
          </p:txBody>
        </p:sp>
      </p:grpSp>
      <p:sp>
        <p:nvSpPr>
          <p:cNvPr id="5735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Big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447800" y="1981200"/>
            <a:ext cx="6924675" cy="2844800"/>
            <a:chOff x="1447800" y="1981200"/>
            <a:chExt cx="6924675" cy="2844800"/>
          </a:xfrm>
        </p:grpSpPr>
        <p:sp>
          <p:nvSpPr>
            <p:cNvPr id="57368" name="Rectangle 7"/>
            <p:cNvSpPr>
              <a:spLocks noChangeArrowheads="1"/>
            </p:cNvSpPr>
            <p:nvPr/>
          </p:nvSpPr>
          <p:spPr bwMode="auto">
            <a:xfrm>
              <a:off x="5410200" y="1981200"/>
              <a:ext cx="6350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c</a:t>
              </a: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·</a:t>
              </a:r>
            </a:p>
          </p:txBody>
        </p:sp>
        <p:sp>
          <p:nvSpPr>
            <p:cNvPr id="57369" name="Line 8"/>
            <p:cNvSpPr>
              <a:spLocks noChangeShapeType="1"/>
            </p:cNvSpPr>
            <p:nvPr/>
          </p:nvSpPr>
          <p:spPr bwMode="auto">
            <a:xfrm>
              <a:off x="5680075" y="2692400"/>
              <a:ext cx="720725" cy="8794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447800" y="30480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70660" y="3050540"/>
            <a:ext cx="6993890" cy="2775704"/>
            <a:chOff x="1470660" y="3050540"/>
            <a:chExt cx="6993890" cy="2775704"/>
          </a:xfrm>
        </p:grpSpPr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6667501" y="5026025"/>
              <a:ext cx="126509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249"/>
                  </a:solidFill>
                  <a:latin typeface="Comic Sans MS" pitchFamily="66" charset="0"/>
                </a:rPr>
                <a:t>f(x)</a:t>
              </a:r>
            </a:p>
          </p:txBody>
        </p:sp>
        <p:sp>
          <p:nvSpPr>
            <p:cNvPr id="57374" name="Line 15"/>
            <p:cNvSpPr>
              <a:spLocks noChangeShapeType="1"/>
            </p:cNvSpPr>
            <p:nvPr/>
          </p:nvSpPr>
          <p:spPr bwMode="auto">
            <a:xfrm flipH="1" flipV="1">
              <a:off x="7010400" y="3962400"/>
              <a:ext cx="117476" cy="1076325"/>
            </a:xfrm>
            <a:prstGeom prst="line">
              <a:avLst/>
            </a:prstGeom>
            <a:noFill/>
            <a:ln w="28575">
              <a:solidFill>
                <a:srgbClr val="00A249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470660" y="3050540"/>
              <a:ext cx="6993890" cy="2018030"/>
            </a:xfrm>
            <a:custGeom>
              <a:avLst/>
              <a:gdLst>
                <a:gd name="connsiteX0" fmla="*/ 0 w 6993890"/>
                <a:gd name="connsiteY0" fmla="*/ 645160 h 2018030"/>
                <a:gd name="connsiteX1" fmla="*/ 175260 w 6993890"/>
                <a:gd name="connsiteY1" fmla="*/ 500380 h 2018030"/>
                <a:gd name="connsiteX2" fmla="*/ 487680 w 6993890"/>
                <a:gd name="connsiteY2" fmla="*/ 1750060 h 2018030"/>
                <a:gd name="connsiteX3" fmla="*/ 701040 w 6993890"/>
                <a:gd name="connsiteY3" fmla="*/ 1772920 h 2018030"/>
                <a:gd name="connsiteX4" fmla="*/ 1402080 w 6993890"/>
                <a:gd name="connsiteY4" fmla="*/ 279400 h 2018030"/>
                <a:gd name="connsiteX5" fmla="*/ 2011680 w 6993890"/>
                <a:gd name="connsiteY5" fmla="*/ 96520 h 2018030"/>
                <a:gd name="connsiteX6" fmla="*/ 2247900 w 6993890"/>
                <a:gd name="connsiteY6" fmla="*/ 561340 h 2018030"/>
                <a:gd name="connsiteX7" fmla="*/ 2567940 w 6993890"/>
                <a:gd name="connsiteY7" fmla="*/ 1178560 h 2018030"/>
                <a:gd name="connsiteX8" fmla="*/ 3749040 w 6993890"/>
                <a:gd name="connsiteY8" fmla="*/ 1430020 h 2018030"/>
                <a:gd name="connsiteX9" fmla="*/ 5684520 w 6993890"/>
                <a:gd name="connsiteY9" fmla="*/ 835660 h 2018030"/>
                <a:gd name="connsiteX10" fmla="*/ 6309360 w 6993890"/>
                <a:gd name="connsiteY10" fmla="*/ 325120 h 2018030"/>
                <a:gd name="connsiteX11" fmla="*/ 6896100 w 6993890"/>
                <a:gd name="connsiteY11" fmla="*/ 127000 h 2018030"/>
                <a:gd name="connsiteX12" fmla="*/ 6896100 w 6993890"/>
                <a:gd name="connsiteY12" fmla="*/ 134620 h 2018030"/>
                <a:gd name="connsiteX13" fmla="*/ 6896100 w 6993890"/>
                <a:gd name="connsiteY13" fmla="*/ 134620 h 2018030"/>
                <a:gd name="connsiteX14" fmla="*/ 6896100 w 6993890"/>
                <a:gd name="connsiteY14" fmla="*/ 134620 h 2018030"/>
                <a:gd name="connsiteX15" fmla="*/ 6896100 w 6993890"/>
                <a:gd name="connsiteY15" fmla="*/ 134620 h 20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3890" h="2018030">
                  <a:moveTo>
                    <a:pt x="0" y="645160"/>
                  </a:moveTo>
                  <a:cubicBezTo>
                    <a:pt x="46990" y="480695"/>
                    <a:pt x="93980" y="316230"/>
                    <a:pt x="175260" y="500380"/>
                  </a:cubicBezTo>
                  <a:cubicBezTo>
                    <a:pt x="256540" y="684530"/>
                    <a:pt x="400050" y="1537970"/>
                    <a:pt x="487680" y="1750060"/>
                  </a:cubicBezTo>
                  <a:cubicBezTo>
                    <a:pt x="575310" y="1962150"/>
                    <a:pt x="548640" y="2018030"/>
                    <a:pt x="701040" y="1772920"/>
                  </a:cubicBezTo>
                  <a:cubicBezTo>
                    <a:pt x="853440" y="1527810"/>
                    <a:pt x="1183640" y="558800"/>
                    <a:pt x="1402080" y="279400"/>
                  </a:cubicBezTo>
                  <a:cubicBezTo>
                    <a:pt x="1620520" y="0"/>
                    <a:pt x="1870710" y="49530"/>
                    <a:pt x="2011680" y="96520"/>
                  </a:cubicBezTo>
                  <a:cubicBezTo>
                    <a:pt x="2152650" y="143510"/>
                    <a:pt x="2155190" y="381000"/>
                    <a:pt x="2247900" y="561340"/>
                  </a:cubicBezTo>
                  <a:cubicBezTo>
                    <a:pt x="2340610" y="741680"/>
                    <a:pt x="2317750" y="1033780"/>
                    <a:pt x="2567940" y="1178560"/>
                  </a:cubicBezTo>
                  <a:cubicBezTo>
                    <a:pt x="2818130" y="1323340"/>
                    <a:pt x="3229610" y="1487170"/>
                    <a:pt x="3749040" y="1430020"/>
                  </a:cubicBezTo>
                  <a:cubicBezTo>
                    <a:pt x="4268470" y="1372870"/>
                    <a:pt x="5257800" y="1019810"/>
                    <a:pt x="5684520" y="835660"/>
                  </a:cubicBezTo>
                  <a:cubicBezTo>
                    <a:pt x="6111240" y="651510"/>
                    <a:pt x="6107430" y="443230"/>
                    <a:pt x="6309360" y="325120"/>
                  </a:cubicBezTo>
                  <a:cubicBezTo>
                    <a:pt x="6511290" y="207010"/>
                    <a:pt x="6798310" y="158750"/>
                    <a:pt x="6896100" y="127000"/>
                  </a:cubicBezTo>
                  <a:cubicBezTo>
                    <a:pt x="6993890" y="95250"/>
                    <a:pt x="6896100" y="134620"/>
                    <a:pt x="6896100" y="134620"/>
                  </a:cubicBezTo>
                  <a:lnTo>
                    <a:pt x="6896100" y="134620"/>
                  </a:lnTo>
                  <a:lnTo>
                    <a:pt x="6896100" y="134620"/>
                  </a:lnTo>
                  <a:lnTo>
                    <a:pt x="6896100" y="134620"/>
                  </a:lnTo>
                </a:path>
              </a:pathLst>
            </a:custGeom>
            <a:noFill/>
            <a:ln w="31750" cap="flat" cmpd="sng" algn="ctr">
              <a:solidFill>
                <a:srgbClr val="00A2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91381"/>
            <a:ext cx="7907286" cy="99935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Lemma:</a:t>
            </a:r>
            <a:r>
              <a:rPr lang="en-US" i="1" dirty="0" smtClean="0"/>
              <a:t>  </a:t>
            </a:r>
            <a:r>
              <a:rPr lang="en-US" sz="4400" i="1" dirty="0" smtClean="0"/>
              <a:t> 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a</a:t>
            </a:r>
            <a:r>
              <a:rPr lang="en-US" sz="4800" dirty="0" smtClean="0"/>
              <a:t>  = o(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b</a:t>
            </a:r>
            <a:r>
              <a:rPr lang="en-US" sz="4800" dirty="0" smtClean="0"/>
              <a:t>) for </a:t>
            </a:r>
            <a:r>
              <a:rPr lang="en-US" sz="4800" dirty="0" smtClean="0">
                <a:solidFill>
                  <a:srgbClr val="2525FF"/>
                </a:solidFill>
              </a:rPr>
              <a:t>a </a:t>
            </a:r>
            <a:r>
              <a:rPr lang="en-US" sz="4800" b="1" dirty="0" smtClean="0">
                <a:latin typeface="Euclid Symbol" pitchFamily="18" charset="2"/>
              </a:rPr>
              <a:t>&lt;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2525FF"/>
                </a:solidFill>
              </a:rPr>
              <a:t>b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501650" y="2070100"/>
            <a:ext cx="1535998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330325" y="312896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92559" name="Object 15"/>
          <p:cNvGraphicFramePr>
            <a:graphicFrameLocks noChangeAspect="1"/>
          </p:cNvGraphicFramePr>
          <p:nvPr/>
        </p:nvGraphicFramePr>
        <p:xfrm>
          <a:off x="2087563" y="2173288"/>
          <a:ext cx="2681287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2" name="Equation" r:id="rId4" imgW="672840" imgH="419040" progId="Equation.DSMT4">
                  <p:embed/>
                </p:oleObj>
              </mc:Choice>
              <mc:Fallback>
                <p:oleObj name="Equation" r:id="rId4" imgW="67284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173288"/>
                        <a:ext cx="2681287" cy="166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60" name="Text Box 16"/>
          <p:cNvSpPr txBox="1">
            <a:spLocks noChangeArrowheads="1"/>
          </p:cNvSpPr>
          <p:nvPr/>
        </p:nvSpPr>
        <p:spPr bwMode="auto">
          <a:xfrm>
            <a:off x="4902200" y="2574925"/>
            <a:ext cx="381867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and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b - a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pitchFamily="18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0</a:t>
            </a:r>
          </a:p>
        </p:txBody>
      </p:sp>
      <p:sp>
        <p:nvSpPr>
          <p:cNvPr id="492561" name="Text Box 17"/>
          <p:cNvSpPr txBox="1">
            <a:spLocks noChangeArrowheads="1"/>
          </p:cNvSpPr>
          <p:nvPr/>
        </p:nvSpPr>
        <p:spPr bwMode="auto">
          <a:xfrm>
            <a:off x="1198563" y="4498975"/>
            <a:ext cx="38354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as</a:t>
            </a:r>
            <a:r>
              <a:rPr lang="en-US" sz="4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</a:rPr>
              <a:t>x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i="1" baseline="30000" dirty="0" smtClean="0">
                <a:latin typeface="Comic Sans MS" pitchFamily="66" charset="0"/>
                <a:sym typeface="Symbol" pitchFamily="18" charset="2"/>
              </a:rPr>
              <a:t>                     </a:t>
            </a:r>
            <a:endParaRPr lang="en-US" i="1" baseline="300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492562" name="Object 18"/>
          <p:cNvGraphicFramePr>
            <a:graphicFrameLocks noChangeAspect="1"/>
          </p:cNvGraphicFramePr>
          <p:nvPr/>
        </p:nvGraphicFramePr>
        <p:xfrm>
          <a:off x="5029200" y="4114800"/>
          <a:ext cx="2725737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3" name="Equation" r:id="rId6" imgW="685800" imgH="431800" progId="Equation.DSMT4">
                  <p:embed/>
                </p:oleObj>
              </mc:Choice>
              <mc:Fallback>
                <p:oleObj name="Equation" r:id="rId6" imgW="6858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14800"/>
                        <a:ext cx="2725737" cy="171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2567" name="Rectangle 23"/>
          <p:cNvSpPr>
            <a:spLocks noChangeArrowheads="1"/>
          </p:cNvSpPr>
          <p:nvPr/>
        </p:nvSpPr>
        <p:spPr bwMode="auto">
          <a:xfrm>
            <a:off x="2247900" y="959467"/>
            <a:ext cx="6379906" cy="106106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7" grpId="0"/>
      <p:bldP spid="492560" grpId="0"/>
      <p:bldP spid="492561" grpId="0"/>
      <p:bldP spid="4925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Lemma:</a:t>
            </a:r>
            <a:endParaRPr lang="en-US" sz="4400" dirty="0" smtClean="0"/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ln</a:t>
            </a:r>
            <a:r>
              <a:rPr lang="en-US" sz="6600" dirty="0" smtClean="0">
                <a:solidFill>
                  <a:srgbClr val="2525FF"/>
                </a:solidFill>
              </a:rPr>
              <a:t> x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2525FF"/>
                </a:solidFill>
              </a:rPr>
              <a:t>o(x</a:t>
            </a:r>
            <a:r>
              <a:rPr lang="en-US" sz="6600" baseline="300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0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5837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286000"/>
            <a:ext cx="4775200" cy="1398588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379788" y="1897063"/>
          <a:ext cx="16605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8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897063"/>
                        <a:ext cx="1660525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2139950" y="3175000"/>
          <a:ext cx="4325938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9" name="Equation" r:id="rId6" imgW="1066680" imgH="431640" progId="Equation.DSMT4">
                  <p:embed/>
                </p:oleObj>
              </mc:Choice>
              <mc:Fallback>
                <p:oleObj name="Equation" r:id="rId6" imgW="10666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3175000"/>
                        <a:ext cx="4325938" cy="174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3082925" y="4559300"/>
          <a:ext cx="31369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0" name="Equation" r:id="rId8" imgW="749160" imgH="419040" progId="Equation.DSMT4">
                  <p:embed/>
                </p:oleObj>
              </mc:Choice>
              <mc:Fallback>
                <p:oleObj name="Equation" r:id="rId8" imgW="7491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4559300"/>
                        <a:ext cx="3136900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737225" y="2298700"/>
            <a:ext cx="27892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latin typeface="Comic Sans MS" pitchFamily="66" charset="0"/>
              </a:rPr>
              <a:t>y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sp>
        <p:nvSpPr>
          <p:cNvPr id="1741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FF"/>
                </a:solidFill>
              </a:rPr>
              <a:t>Asymptotic Equivalence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5400" dirty="0">
                <a:solidFill>
                  <a:srgbClr val="B702A0"/>
                </a:solidFill>
                <a:latin typeface="Comic Sans MS" pitchFamily="66" charset="0"/>
              </a:rPr>
              <a:t>Def: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033623"/>
              </p:ext>
            </p:extLst>
          </p:nvPr>
        </p:nvGraphicFramePr>
        <p:xfrm>
          <a:off x="2413000" y="2981325"/>
          <a:ext cx="4332288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6" name="Equation" r:id="rId4" imgW="825500" imgH="457200" progId="Equation.DSMT4">
                  <p:embed/>
                </p:oleObj>
              </mc:Choice>
              <mc:Fallback>
                <p:oleObj name="Equation" r:id="rId4" imgW="825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981325"/>
                        <a:ext cx="4332288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4400550" y="2373313"/>
            <a:ext cx="20447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b="1"/>
              <a:t>,</a:t>
            </a:r>
            <a:r>
              <a:rPr lang="en-US"/>
              <a:t> </a:t>
            </a:r>
            <a:r>
              <a:rPr lang="en-US">
                <a:latin typeface="Comic Sans MS" pitchFamily="66" charset="0"/>
              </a:rPr>
              <a:t>so let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6345238" y="2068513"/>
          <a:ext cx="25495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6" name="Equation" r:id="rId4" imgW="609480" imgH="253800" progId="Equation.DSMT4">
                  <p:embed/>
                </p:oleObj>
              </mc:Choice>
              <mc:Fallback>
                <p:oleObj name="Equation" r:id="rId4" imgW="6094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2068513"/>
                        <a:ext cx="2549525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7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6" name="Object 6"/>
          <p:cNvGraphicFramePr>
            <a:graphicFrameLocks noChangeAspect="1"/>
          </p:cNvGraphicFramePr>
          <p:nvPr/>
        </p:nvGraphicFramePr>
        <p:xfrm>
          <a:off x="1781175" y="3378200"/>
          <a:ext cx="26908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8" name="Equation" r:id="rId8" imgW="698400" imgH="419040" progId="Equation.DSMT4">
                  <p:embed/>
                </p:oleObj>
              </mc:Choice>
              <mc:Fallback>
                <p:oleObj name="Equation" r:id="rId8" imgW="69840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378200"/>
                        <a:ext cx="26908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7" name="Object 7"/>
          <p:cNvGraphicFramePr>
            <a:graphicFrameLocks noChangeAspect="1"/>
          </p:cNvGraphicFramePr>
          <p:nvPr/>
        </p:nvGraphicFramePr>
        <p:xfrm>
          <a:off x="1657350" y="4865688"/>
          <a:ext cx="410527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9" name="Equation" r:id="rId10" imgW="1066680" imgH="419040" progId="Equation.DSMT4">
                  <p:embed/>
                </p:oleObj>
              </mc:Choice>
              <mc:Fallback>
                <p:oleObj name="Equation" r:id="rId10" imgW="10666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865688"/>
                        <a:ext cx="410527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03925" y="5389563"/>
            <a:ext cx="2820273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Euclid Symbol" charset="2"/>
                <a:cs typeface="Euclid Symbol" charset="2"/>
                <a:sym typeface="Symbol" pitchFamily="18" charset="2"/>
              </a:rPr>
              <a:t>δ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ε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8438" name="Object 10"/>
          <p:cNvGraphicFramePr>
            <a:graphicFrameLocks noChangeAspect="1"/>
          </p:cNvGraphicFramePr>
          <p:nvPr/>
        </p:nvGraphicFramePr>
        <p:xfrm>
          <a:off x="2205038" y="1841500"/>
          <a:ext cx="220345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0" name="Equation" r:id="rId12" imgW="558720" imgH="419040" progId="Equation.DSMT4">
                  <p:embed/>
                </p:oleObj>
              </mc:Choice>
              <mc:Fallback>
                <p:oleObj name="Equation" r:id="rId12" imgW="55872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841500"/>
                        <a:ext cx="2203450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Lemma:</a:t>
            </a:r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x</a:t>
            </a:r>
            <a:r>
              <a:rPr lang="en-US" sz="6600" baseline="30000" dirty="0" err="1" smtClean="0">
                <a:solidFill>
                  <a:srgbClr val="2525FF"/>
                </a:solidFill>
              </a:rPr>
              <a:t>n</a:t>
            </a:r>
            <a:r>
              <a:rPr lang="en-US" sz="6600" dirty="0" smtClean="0">
                <a:solidFill>
                  <a:srgbClr val="2525FF"/>
                </a:solidFill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2525FF"/>
                </a:solidFill>
              </a:rPr>
              <a:t>o(a</a:t>
            </a:r>
            <a:r>
              <a:rPr lang="en-US" sz="6600" baseline="30000" dirty="0" smtClean="0">
                <a:solidFill>
                  <a:srgbClr val="2525FF"/>
                </a:solidFill>
              </a:rPr>
              <a:t>x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a </a:t>
            </a:r>
            <a:r>
              <a:rPr lang="en-US" sz="6600" b="1" dirty="0" smtClean="0">
                <a:solidFill>
                  <a:srgbClr val="2525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 1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60420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433480"/>
            <a:ext cx="4775200" cy="1398588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proofs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r>
              <a:rPr lang="en-US" sz="5400" dirty="0" err="1">
                <a:latin typeface="Comic Sans MS" pitchFamily="66" charset="0"/>
              </a:rPr>
              <a:t>L’Hopital’s</a:t>
            </a:r>
            <a:r>
              <a:rPr lang="en-US" sz="5400" dirty="0">
                <a:latin typeface="Comic Sans MS" pitchFamily="66" charset="0"/>
              </a:rPr>
              <a:t> Rule,</a:t>
            </a:r>
          </a:p>
          <a:p>
            <a:r>
              <a:rPr lang="en-US" sz="5400" dirty="0" err="1">
                <a:latin typeface="Comic Sans MS" pitchFamily="66" charset="0"/>
              </a:rPr>
              <a:t>McLaurin</a:t>
            </a:r>
            <a:r>
              <a:rPr lang="en-US" sz="5400" dirty="0">
                <a:latin typeface="Comic Sans MS" pitchFamily="66" charset="0"/>
              </a:rPr>
              <a:t> Series</a:t>
            </a:r>
          </a:p>
          <a:p>
            <a:r>
              <a:rPr lang="en-US" sz="5400" dirty="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9" name="Text Box 15"/>
          <p:cNvSpPr txBox="1">
            <a:spLocks noChangeArrowheads="1"/>
          </p:cNvSpPr>
          <p:nvPr/>
        </p:nvSpPr>
        <p:spPr bwMode="auto">
          <a:xfrm>
            <a:off x="152400" y="1035308"/>
            <a:ext cx="8839200" cy="504753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“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=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” defines a relation 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Don’t write 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O(g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Otherwise: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x = O(x)</a:t>
            </a:r>
            <a:r>
              <a:rPr lang="en-US" sz="4400" dirty="0">
                <a:latin typeface="Comic Sans MS" pitchFamily="66" charset="0"/>
              </a:rPr>
              <a:t>, so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But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 O(x)</a:t>
            </a:r>
            <a:r>
              <a:rPr lang="en-US" sz="4400" dirty="0">
                <a:latin typeface="Comic Sans MS" pitchFamily="66" charset="0"/>
              </a:rPr>
              <a:t>, so</a:t>
            </a:r>
          </a:p>
          <a:p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            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O(x)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r>
              <a:rPr lang="en-US" sz="4400" dirty="0">
                <a:latin typeface="Comic Sans MS" pitchFamily="66" charset="0"/>
              </a:rPr>
              <a:t>therefore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2x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               </a:t>
            </a:r>
            <a:r>
              <a:rPr lang="en-US" sz="4400" dirty="0">
                <a:solidFill>
                  <a:srgbClr val="B702A0"/>
                </a:solidFill>
                <a:latin typeface="Comic Sans MS" pitchFamily="66" charset="0"/>
              </a:rPr>
              <a:t>    Nonsense!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 </a:t>
            </a:r>
            <a:r>
              <a:rPr lang="en-US" dirty="0" smtClean="0">
                <a:solidFill>
                  <a:srgbClr val="FF0000"/>
                </a:solidFill>
              </a:rPr>
              <a:t>Mistakes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570912" y="1074509"/>
            <a:ext cx="7849775" cy="47089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Lower bound blunder:</a:t>
            </a:r>
          </a:p>
          <a:p>
            <a:pPr>
              <a:spcAft>
                <a:spcPts val="1800"/>
              </a:spcAft>
            </a:pPr>
            <a:r>
              <a:rPr lang="en-US" sz="6600" dirty="0">
                <a:latin typeface="Comic Sans MS" pitchFamily="66" charset="0"/>
              </a:rPr>
              <a:t>“f is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at least O(n</a:t>
            </a:r>
            <a:r>
              <a:rPr lang="en-US" sz="6600" baseline="30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 smtClean="0">
                <a:latin typeface="Comic Sans MS" pitchFamily="66" charset="0"/>
              </a:rPr>
              <a:t>”</a:t>
            </a:r>
          </a:p>
          <a:p>
            <a:pPr algn="ctr">
              <a:spcAft>
                <a:spcPts val="1800"/>
              </a:spcAft>
            </a:pPr>
            <a:r>
              <a:rPr lang="en-US" sz="7200" dirty="0" smtClean="0">
                <a:latin typeface="Comic Sans MS" pitchFamily="66" charset="0"/>
              </a:rPr>
              <a:t>should say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      n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 = 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O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3000"/>
            <a:ext cx="4064000" cy="11493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FE0000"/>
                </a:solidFill>
              </a:rPr>
              <a:t>False </a:t>
            </a:r>
            <a:r>
              <a:rPr lang="en-US" sz="4400" dirty="0" smtClean="0">
                <a:solidFill>
                  <a:srgbClr val="B702A0"/>
                </a:solidFill>
              </a:rPr>
              <a:t>Lemma: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C7030C"/>
                </a:solidFill>
              </a:rPr>
              <a:t>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2745"/>
              </p:ext>
            </p:extLst>
          </p:nvPr>
        </p:nvGraphicFramePr>
        <p:xfrm>
          <a:off x="4859338" y="533400"/>
          <a:ext cx="3222625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7" name="Equation" r:id="rId4" imgW="723900" imgH="482600" progId="Equation.DSMT4">
                  <p:embed/>
                </p:oleObj>
              </mc:Choice>
              <mc:Fallback>
                <p:oleObj name="Equation" r:id="rId4" imgW="7239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3400"/>
                        <a:ext cx="3222625" cy="215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8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30225" y="2590800"/>
            <a:ext cx="619283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Of course really:</a:t>
            </a:r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879377"/>
              </p:ext>
            </p:extLst>
          </p:nvPr>
        </p:nvGraphicFramePr>
        <p:xfrm>
          <a:off x="2786063" y="3308350"/>
          <a:ext cx="358298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9" name="Equation" r:id="rId8" imgW="762000" imgH="495300" progId="Equation.DSMT4">
                  <p:embed/>
                </p:oleObj>
              </mc:Choice>
              <mc:Fallback>
                <p:oleObj name="Equation" r:id="rId8" imgW="7620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308350"/>
                        <a:ext cx="3582987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23925" y="2033588"/>
            <a:ext cx="272449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50320"/>
                </a:solidFill>
                <a:latin typeface="Comic Sans MS" pitchFamily="66" charset="0"/>
              </a:rPr>
              <a:t>false</a:t>
            </a:r>
            <a:r>
              <a:rPr lang="en-US" sz="3600" dirty="0">
                <a:solidFill>
                  <a:srgbClr val="B702A0"/>
                </a:solidFill>
                <a:latin typeface="Comic Sans MS" pitchFamily="66" charset="0"/>
              </a:rPr>
              <a:t> proof: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504825" y="2576513"/>
            <a:ext cx="81407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 = O(1), 1 = O(1), 2 = O(1),…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127125" y="3535363"/>
            <a:ext cx="4659649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each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 = O(1)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5826125" y="3541713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43636"/>
              </p:ext>
            </p:extLst>
          </p:nvPr>
        </p:nvGraphicFramePr>
        <p:xfrm>
          <a:off x="608013" y="4037013"/>
          <a:ext cx="764857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7" name="Equation" r:id="rId4" imgW="1790700" imgH="444500" progId="Equation.DSMT4">
                  <p:embed/>
                </p:oleObj>
              </mc:Choice>
              <mc:Fallback>
                <p:oleObj name="Equation" r:id="rId4" imgW="17907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4037013"/>
                        <a:ext cx="7648575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8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1524000" y="5553670"/>
            <a:ext cx="642937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O(1)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O(n)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78151"/>
              </p:ext>
            </p:extLst>
          </p:nvPr>
        </p:nvGraphicFramePr>
        <p:xfrm>
          <a:off x="4859338" y="533400"/>
          <a:ext cx="3222625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9" name="Equation" r:id="rId8" imgW="723900" imgH="482600" progId="Equation.DSMT4">
                  <p:embed/>
                </p:oleObj>
              </mc:Choice>
              <mc:Fallback>
                <p:oleObj name="Equation" r:id="rId8" imgW="723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3400"/>
                        <a:ext cx="3222625" cy="215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76275" y="1066800"/>
            <a:ext cx="40640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/>
            <a:r>
              <a:rPr lang="en-US" sz="4400" smtClean="0">
                <a:solidFill>
                  <a:srgbClr val="FE0000"/>
                </a:solidFill>
              </a:rPr>
              <a:t>False </a:t>
            </a:r>
            <a:r>
              <a:rPr lang="en-US" sz="4400" smtClean="0">
                <a:solidFill>
                  <a:srgbClr val="B702A0"/>
                </a:solidFill>
              </a:rPr>
              <a:t>Lemma:</a:t>
            </a:r>
            <a:r>
              <a:rPr lang="en-US" sz="4400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C7030C"/>
                </a:solidFill>
              </a:rPr>
              <a:t> </a:t>
            </a:r>
            <a:endParaRPr lang="en-US" dirty="0" smtClean="0">
              <a:solidFill>
                <a:srgbClr val="C7030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4" grpId="0"/>
      <p:bldP spid="503815" grpId="0"/>
      <p:bldP spid="503816" grpId="0"/>
      <p:bldP spid="5038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962025" y="2279650"/>
            <a:ext cx="6415088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Say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>
                <a:latin typeface="Comic Sans MS" pitchFamily="66" charset="0"/>
              </a:rPr>
              <a:t>. 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Now</a:t>
            </a:r>
          </a:p>
        </p:txBody>
      </p:sp>
      <p:graphicFrame>
        <p:nvGraphicFramePr>
          <p:cNvPr id="526344" name="Object 8"/>
          <p:cNvGraphicFramePr>
            <a:graphicFrameLocks noChangeAspect="1"/>
          </p:cNvGraphicFramePr>
          <p:nvPr/>
        </p:nvGraphicFramePr>
        <p:xfrm>
          <a:off x="1062038" y="3419475"/>
          <a:ext cx="7018337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2" name="Equation" r:id="rId4" imgW="1803240" imgH="685800" progId="Equation.DSMT4">
                  <p:embed/>
                </p:oleObj>
              </mc:Choice>
              <mc:Fallback>
                <p:oleObj name="Equation" r:id="rId4" imgW="180324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419475"/>
                        <a:ext cx="7018337" cy="266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Equivalence </a:t>
            </a:r>
            <a:r>
              <a:rPr lang="en-US" smtClean="0">
                <a:solidFill>
                  <a:srgbClr val="CC0099"/>
                </a:solidFill>
              </a:rPr>
              <a:t>~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CC0099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025" y="2214563"/>
            <a:ext cx="5581977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6000" dirty="0">
                <a:latin typeface="Comic Sans MS" pitchFamily="66" charset="0"/>
              </a:rPr>
              <a:t>  so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 </a:t>
            </a:r>
            <a:r>
              <a:rPr lang="en-US" sz="60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>
                <a:latin typeface="Comic Sans MS" pitchFamily="66" charset="0"/>
              </a:rPr>
              <a:t>. </a:t>
            </a:r>
            <a:r>
              <a:rPr lang="en-US" sz="3600" dirty="0">
                <a:latin typeface="Comic Sans MS" pitchFamily="66" charset="0"/>
                <a:sym typeface="Euclid Math One" pitchFamily="18" charset="2"/>
              </a:rPr>
              <a:t>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graphicFrame>
        <p:nvGraphicFramePr>
          <p:cNvPr id="1229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424715" y="977185"/>
          <a:ext cx="6288702" cy="538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6" name="Equation" r:id="rId4" imgW="1777680" imgH="1523880" progId="Equation.DSMT4">
                  <p:embed/>
                </p:oleObj>
              </mc:Choice>
              <mc:Fallback>
                <p:oleObj name="Equation" r:id="rId4" imgW="1777680" imgH="1523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715" y="977185"/>
                        <a:ext cx="6288702" cy="53898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982663"/>
            <a:ext cx="7318375" cy="1035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Asymptotically smaller</a:t>
            </a:r>
            <a:r>
              <a:rPr lang="en-US" sz="4800" i="1" dirty="0" smtClean="0">
                <a:solidFill>
                  <a:srgbClr val="FF33CC"/>
                </a:solidFill>
              </a:rPr>
              <a:t> </a:t>
            </a:r>
            <a:r>
              <a:rPr lang="en-US" sz="4800" dirty="0" smtClean="0"/>
              <a:t>:</a:t>
            </a:r>
            <a:endParaRPr lang="en-US" sz="4000" dirty="0" smtClean="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123950" y="1855788"/>
            <a:ext cx="66167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Def:</a:t>
            </a:r>
            <a:r>
              <a:rPr lang="en-US" sz="5400" i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483334" name="Object 6"/>
          <p:cNvGraphicFramePr>
            <a:graphicFrameLocks noChangeAspect="1"/>
          </p:cNvGraphicFramePr>
          <p:nvPr/>
        </p:nvGraphicFramePr>
        <p:xfrm>
          <a:off x="1347788" y="2981325"/>
          <a:ext cx="646430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1" name="Equation" r:id="rId4" imgW="1231900" imgH="457200" progId="Equation.DSMT4">
                  <p:embed/>
                </p:oleObj>
              </mc:Choice>
              <mc:Fallback>
                <p:oleObj name="Equation" r:id="rId4" imgW="1231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2981325"/>
                        <a:ext cx="6464300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70163" y="830263"/>
          <a:ext cx="3987800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6" name="Equation" r:id="rId4" imgW="647700" imgH="241300" progId="Equation.DSMT4">
                  <p:embed/>
                </p:oleObj>
              </mc:Choice>
              <mc:Fallback>
                <p:oleObj name="Equation" r:id="rId4" imgW="6477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830263"/>
                        <a:ext cx="3987800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35050" y="2590800"/>
          <a:ext cx="703738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7" name="Equation" r:id="rId6" imgW="1130300" imgH="444500" progId="Equation.DSMT4">
                  <p:embed/>
                </p:oleObj>
              </mc:Choice>
              <mc:Fallback>
                <p:oleObj name="Equation" r:id="rId6" imgW="11303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590800"/>
                        <a:ext cx="7037388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147763"/>
            <a:ext cx="7989888" cy="17303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Asymptotic Order of Growth: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4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87429" name="Rectangle 1029"/>
          <p:cNvSpPr>
            <a:spLocks noChangeArrowheads="1"/>
          </p:cNvSpPr>
          <p:nvPr/>
        </p:nvSpPr>
        <p:spPr bwMode="auto">
          <a:xfrm>
            <a:off x="2095500" y="1957388"/>
            <a:ext cx="47244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graphicFrame>
        <p:nvGraphicFramePr>
          <p:cNvPr id="487430" name="Object 1030"/>
          <p:cNvGraphicFramePr>
            <a:graphicFrameLocks noChangeAspect="1"/>
          </p:cNvGraphicFramePr>
          <p:nvPr/>
        </p:nvGraphicFramePr>
        <p:xfrm>
          <a:off x="900113" y="3225800"/>
          <a:ext cx="73279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8" name="Equation" r:id="rId4" imgW="1689100" imgH="482600" progId="Equation.DSMT4">
                  <p:embed/>
                </p:oleObj>
              </mc:Choice>
              <mc:Fallback>
                <p:oleObj name="Equation" r:id="rId4" imgW="1689100" imgH="4826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25800"/>
                        <a:ext cx="7327900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Line 1031"/>
          <p:cNvSpPr>
            <a:spLocks noChangeShapeType="1"/>
          </p:cNvSpPr>
          <p:nvPr/>
        </p:nvSpPr>
        <p:spPr bwMode="auto">
          <a:xfrm>
            <a:off x="2748117" y="4243110"/>
            <a:ext cx="1061883" cy="4571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7432" name="Text Box 1032"/>
          <p:cNvSpPr txBox="1">
            <a:spLocks noChangeArrowheads="1"/>
          </p:cNvSpPr>
          <p:nvPr/>
        </p:nvSpPr>
        <p:spPr bwMode="auto">
          <a:xfrm>
            <a:off x="962025" y="5338763"/>
            <a:ext cx="6615113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Comic Sans MS" pitchFamily="66" charset="0"/>
              </a:rPr>
              <a:t>a technicality -- ignore now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/>
      <p:bldP spid="4874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41538" y="869950"/>
          <a:ext cx="4846637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4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869950"/>
                        <a:ext cx="4846637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0963" y="2590800"/>
          <a:ext cx="640556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5" name="Equation" r:id="rId6" imgW="1028700" imgH="444500" progId="Equation.DSMT4">
                  <p:embed/>
                </p:oleObj>
              </mc:Choice>
              <mc:Fallback>
                <p:oleObj name="Equation" r:id="rId6" imgW="10287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590800"/>
                        <a:ext cx="6405562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709</Words>
  <Application>Microsoft Macintosh PowerPoint</Application>
  <PresentationFormat>On-screen Show (4:3)</PresentationFormat>
  <Paragraphs>147</Paragraphs>
  <Slides>26</Slides>
  <Notes>26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Default Design</vt:lpstr>
      <vt:lpstr>Equation</vt:lpstr>
      <vt:lpstr>MathType 6.0 Equation</vt:lpstr>
      <vt:lpstr>PowerPoint Presentation</vt:lpstr>
      <vt:lpstr>Asymptotic Equivalence</vt:lpstr>
      <vt:lpstr>Asymptotic Equivalence ~</vt:lpstr>
      <vt:lpstr>Asymptotic Equivalence ~</vt:lpstr>
      <vt:lpstr>transitivity of ~</vt:lpstr>
      <vt:lpstr>Little Oh:   o(∙)</vt:lpstr>
      <vt:lpstr>Little Oh:   o(∙)</vt:lpstr>
      <vt:lpstr>Big Oh: O(∙)</vt:lpstr>
      <vt:lpstr>Big Oh: O(∙)</vt:lpstr>
      <vt:lpstr>Theta:  Θ(∙)</vt:lpstr>
      <vt:lpstr>Asymptotics: Intuitive Summary</vt:lpstr>
      <vt:lpstr>The Oh’s</vt:lpstr>
      <vt:lpstr>The Oh’s</vt:lpstr>
      <vt:lpstr>The Oh’s</vt:lpstr>
      <vt:lpstr>Big Oh:   O(∙)</vt:lpstr>
      <vt:lpstr>Big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Big Oh Mistakes</vt:lpstr>
      <vt:lpstr>Big Oh Mistakes</vt:lpstr>
      <vt:lpstr>Big Oh Mistakes</vt:lpstr>
      <vt:lpstr>Big Oh Mistakes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402</cp:revision>
  <cp:lastPrinted>2012-03-19T05:56:43Z</cp:lastPrinted>
  <dcterms:created xsi:type="dcterms:W3CDTF">2011-04-06T17:41:41Z</dcterms:created>
  <dcterms:modified xsi:type="dcterms:W3CDTF">2012-04-05T04:26:09Z</dcterms:modified>
</cp:coreProperties>
</file>