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embeddings/oleObject5.bin" ContentType="application/vnd.openxmlformats-officedocument.oleObject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oleObject28.bin" ContentType="application/vnd.openxmlformats-officedocument.oleObject"/>
  <Default Extension="wmf" ContentType="image/x-wmf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embeddings/oleObject33.bin" ContentType="application/vnd.openxmlformats-officedocument.oleObject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embeddings/oleObject16.bin" ContentType="application/vnd.openxmlformats-officedocument.oleObject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embeddings/oleObject37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slideLayouts/slideLayout14.xml" ContentType="application/vnd.openxmlformats-officedocument.presentationml.slideLayout+xml"/>
  <Override PartName="/ppt/embeddings/oleObject25.bin" ContentType="application/vnd.openxmlformats-officedocument.oleObject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embeddings/oleObject11.bin" ContentType="application/vnd.openxmlformats-officedocument.oleObject"/>
  <Override PartName="/ppt/embeddings/oleObject30.bin" ContentType="application/vnd.openxmlformats-officedocument.oleObject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embeddings/oleObject34.bin" ContentType="application/vnd.openxmlformats-officedocument.oleObject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22.bin" ContentType="application/vnd.openxmlformats-officedocument.oleObject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slideLayouts/slideLayout15.xml" ContentType="application/vnd.openxmlformats-officedocument.presentationml.slideLayout+xml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embeddings/oleObject12.bin" ContentType="application/vnd.openxmlformats-officedocument.oleObject"/>
  <Override PartName="/ppt/embeddings/oleObject31.bin" ContentType="application/vnd.openxmlformats-officedocument.oleObject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35.bin" ContentType="application/vnd.openxmlformats-officedocument.oleObject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32.bin" ContentType="application/vnd.openxmlformats-officedocument.oleObject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Layouts/slideLayout23.xml" ContentType="application/vnd.openxmlformats-officedocument.presentationml.slideLayout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Override PartName="/ppt/embeddings/oleObject36.bin" ContentType="application/vnd.openxmlformats-officedocument.oleObject"/>
  <Default Extension="pict" ContentType="image/pict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theme/theme4.xml" ContentType="application/vnd.openxmlformats-officedocument.theme+xml"/>
  <Override PartName="/ppt/slides/slide10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slideLayouts/slideLayout13.xml" ContentType="application/vnd.openxmlformats-officedocument.presentationml.slideLayout+xml"/>
  <Override PartName="/ppt/embeddings/oleObject24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404" r:id="rId3"/>
    <p:sldId id="459" r:id="rId4"/>
    <p:sldId id="462" r:id="rId5"/>
    <p:sldId id="411" r:id="rId6"/>
    <p:sldId id="413" r:id="rId7"/>
    <p:sldId id="414" r:id="rId8"/>
    <p:sldId id="415" r:id="rId9"/>
    <p:sldId id="464" r:id="rId10"/>
    <p:sldId id="463" r:id="rId11"/>
    <p:sldId id="465" r:id="rId12"/>
    <p:sldId id="466" r:id="rId13"/>
    <p:sldId id="467" r:id="rId14"/>
    <p:sldId id="468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69" r:id="rId30"/>
    <p:sldId id="456" r:id="rId31"/>
    <p:sldId id="470" r:id="rId32"/>
    <p:sldId id="471" r:id="rId33"/>
  </p:sldIdLst>
  <p:sldSz cx="9144000" cy="6858000" type="screen4x3"/>
  <p:notesSz cx="7315200" cy="9601200"/>
  <p:embeddedFontLst>
    <p:embeddedFont>
      <p:font typeface="Comic Sans MS"/>
      <p:regular r:id="rId36"/>
      <p:bold r:id="rId37"/>
    </p:embeddedFont>
    <p:embeddedFont>
      <p:font typeface="Arial Unicode MS"/>
      <p:regular r:id="rId38"/>
    </p:embeddedFont>
    <p:embeddedFont>
      <p:font typeface="Euclid Symbol" charset="2"/>
      <p:regular r:id="rId39"/>
      <p:bold r:id="rId40"/>
      <p:italic r:id="rId41"/>
      <p:boldItalic r:id="rId42"/>
    </p:embeddedFont>
    <p:embeddedFont>
      <p:font typeface="Euclid Extra" charset="2"/>
      <p:regular r:id="rId43"/>
      <p:bold r:id="rId44"/>
    </p:embeddedFont>
  </p:embeddedFontLst>
  <p:custDataLst>
    <p:tags r:id="rId4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6600"/>
    <a:srgbClr val="BB0FAB"/>
    <a:srgbClr val="000099"/>
    <a:srgbClr val="C40025"/>
    <a:srgbClr val="F90B1C"/>
    <a:srgbClr val="EC0213"/>
    <a:srgbClr val="F80214"/>
    <a:srgbClr val="FF0000"/>
    <a:srgbClr val="F27122"/>
    <a:srgbClr val="E38A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83" autoAdjust="0"/>
    <p:restoredTop sz="94630" autoAdjust="0"/>
  </p:normalViewPr>
  <p:slideViewPr>
    <p:cSldViewPr snapToGrid="0" showGuides="1">
      <p:cViewPr varScale="1">
        <p:scale>
          <a:sx n="139" d="100"/>
          <a:sy n="139" d="100"/>
        </p:scale>
        <p:origin x="-760" y="-104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font" Target="fonts/font2.fntdata"/><Relationship Id="rId38" Type="http://schemas.openxmlformats.org/officeDocument/2006/relationships/font" Target="fonts/font3.fntdata"/><Relationship Id="rId39" Type="http://schemas.openxmlformats.org/officeDocument/2006/relationships/font" Target="fonts/font4.fntdata"/><Relationship Id="rId40" Type="http://schemas.openxmlformats.org/officeDocument/2006/relationships/font" Target="fonts/font5.fntdata"/><Relationship Id="rId41" Type="http://schemas.openxmlformats.org/officeDocument/2006/relationships/font" Target="fonts/font6.fntdata"/><Relationship Id="rId42" Type="http://schemas.openxmlformats.org/officeDocument/2006/relationships/font" Target="fonts/font7.fntdata"/><Relationship Id="rId43" Type="http://schemas.openxmlformats.org/officeDocument/2006/relationships/font" Target="fonts/font8.fntdata"/><Relationship Id="rId44" Type="http://schemas.openxmlformats.org/officeDocument/2006/relationships/font" Target="fonts/font9.fntdata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pict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ict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1" Type="http://schemas.openxmlformats.org/officeDocument/2006/relationships/image" Target="../media/image7.pict"/><Relationship Id="rId2" Type="http://schemas.openxmlformats.org/officeDocument/2006/relationships/image" Target="../media/image8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8" Type="http://schemas.openxmlformats.org/officeDocument/2006/relationships/image" Target="../media/image23.wmf"/><Relationship Id="rId9" Type="http://schemas.openxmlformats.org/officeDocument/2006/relationships/image" Target="../media/image24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ict"/><Relationship Id="rId2" Type="http://schemas.openxmlformats.org/officeDocument/2006/relationships/image" Target="../media/image26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Relationship Id="rId2" Type="http://schemas.openxmlformats.org/officeDocument/2006/relationships/image" Target="../media/image25.pict"/><Relationship Id="rId3" Type="http://schemas.openxmlformats.org/officeDocument/2006/relationships/image" Target="../media/image26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ict"/><Relationship Id="rId2" Type="http://schemas.openxmlformats.org/officeDocument/2006/relationships/image" Target="../media/image26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6EADE-DE08-47FC-90C7-1DECEFDF122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0BF3BB-3998-4F04-9619-98E1E2050953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B8690-C5E1-4367-BA74-C20C99F92A1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6BFB1-9DBA-40E7-AE0C-F2593452E5C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A0B08-84C6-48FB-A2D4-283D63C67D9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6EB57-DC84-4207-BF7C-4153C1AC12D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23481-A5DC-4FE7-A9E6-B5693D882AA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A66B1-EA0A-4178-B5A2-7963F1B71DA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E22A1F-E797-4F95-AB28-5635703375A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4C7125D-912B-4B97-B90D-F059F2EE60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F2C38426-785D-4133-8588-ACA8A80745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DB0B2F-B44C-435B-8A86-B1E0D7D269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1950"/>
            <a:ext cx="6629400" cy="105568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CDB55112-7E27-44BC-9CD7-7972D2EC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4090" y="6594296"/>
            <a:ext cx="849913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1185539F-4884-43D4-B838-19AA9A80C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8135" y="6594296"/>
            <a:ext cx="8258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20757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</a:t>
            </a:r>
            <a:r>
              <a:rPr lang="en-US" sz="1000" baseline="0" dirty="0" smtClean="0">
                <a:latin typeface="Comic Sans MS" pitchFamily="66" charset="0"/>
              </a:rPr>
              <a:t> 4</a:t>
            </a:r>
            <a:r>
              <a:rPr lang="en-US" sz="10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2011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8515" y="6553200"/>
            <a:ext cx="835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2M.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6.bin"/><Relationship Id="rId6" Type="http://schemas.openxmlformats.org/officeDocument/2006/relationships/oleObject" Target="../embeddings/oleObject27.bin"/><Relationship Id="rId7" Type="http://schemas.openxmlformats.org/officeDocument/2006/relationships/oleObject" Target="../embeddings/oleObject2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6" Type="http://schemas.openxmlformats.org/officeDocument/2006/relationships/oleObject" Target="../embeddings/oleObject31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3.bin"/><Relationship Id="rId5" Type="http://schemas.openxmlformats.org/officeDocument/2006/relationships/oleObject" Target="../embeddings/oleObject34.bin"/><Relationship Id="rId6" Type="http://schemas.openxmlformats.org/officeDocument/2006/relationships/oleObject" Target="../embeddings/oleObject35.bin"/><Relationship Id="rId7" Type="http://schemas.openxmlformats.org/officeDocument/2006/relationships/oleObject" Target="../embeddings/oleObject36.bin"/><Relationship Id="rId8" Type="http://schemas.openxmlformats.org/officeDocument/2006/relationships/oleObject" Target="../embeddings/oleObject37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8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8" Type="http://schemas.openxmlformats.org/officeDocument/2006/relationships/oleObject" Target="../embeddings/oleObject18.bin"/><Relationship Id="rId9" Type="http://schemas.openxmlformats.org/officeDocument/2006/relationships/oleObject" Target="../embeddings/oleObject19.bin"/><Relationship Id="rId10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303354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02181" y="1978960"/>
            <a:ext cx="8516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Proof 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</a:rPr>
              <a:t>by 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Contradiction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78437" y="6594296"/>
            <a:ext cx="66556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91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1: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&gt; 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14317" y="6594296"/>
            <a:ext cx="729687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2024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8960" y="3425825"/>
            <a:ext cx="1173480" cy="838200"/>
            <a:chOff x="1920240" y="975360"/>
            <a:chExt cx="1173480" cy="838200"/>
          </a:xfrm>
          <a:solidFill>
            <a:schemeClr val="accent1">
              <a:alpha val="65000"/>
            </a:schemeClr>
          </a:solidFill>
        </p:grpSpPr>
        <p:sp>
          <p:nvSpPr>
            <p:cNvPr id="19" name="Right Brace 18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grp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62815" y="5257800"/>
            <a:ext cx="6218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are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352258" name="Equation" r:id="rId4" imgW="139700" imgH="228600" progId="Equation.DSMT4">
              <p:embed/>
            </p:oleObj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7" name="TextBox 6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2261" name="Equation" r:id="rId5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27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2262" name="Equation" r:id="rId6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p:oleObj spid="_x0000_s352263" name="Equation" r:id="rId7" imgW="279400" imgH="457200" progId="Equation.DSMT4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08960" y="3425825"/>
            <a:ext cx="1258678" cy="838200"/>
            <a:chOff x="3108960" y="3425825"/>
            <a:chExt cx="1258678" cy="838200"/>
          </a:xfrm>
        </p:grpSpPr>
        <p:sp>
          <p:nvSpPr>
            <p:cNvPr id="19" name="Right Brace 18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74520" y="1025525"/>
            <a:ext cx="1258678" cy="838200"/>
            <a:chOff x="3108960" y="3425825"/>
            <a:chExt cx="1258678" cy="838200"/>
          </a:xfrm>
        </p:grpSpPr>
        <p:sp>
          <p:nvSpPr>
            <p:cNvPr id="21" name="Right Brace 20"/>
            <p:cNvSpPr/>
            <p:nvPr/>
          </p:nvSpPr>
          <p:spPr bwMode="auto">
            <a:xfrm rot="16200000">
              <a:off x="3550920" y="3532505"/>
              <a:ext cx="335280" cy="1127760"/>
            </a:xfrm>
            <a:prstGeom prst="rightBrace">
              <a:avLst/>
            </a:prstGeom>
            <a:solidFill>
              <a:schemeClr val="accent1">
                <a:alpha val="65000"/>
              </a:scheme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08960" y="3425825"/>
              <a:ext cx="1258678" cy="646331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4111" y="1665932"/>
            <a:ext cx="7772400" cy="3838582"/>
            <a:chOff x="554111" y="1665932"/>
            <a:chExt cx="7772400" cy="3838582"/>
          </a:xfrm>
        </p:grpSpPr>
        <p:sp>
          <p:nvSpPr>
            <p:cNvPr id="23" name="TextBox 22"/>
            <p:cNvSpPr txBox="1"/>
            <p:nvPr/>
          </p:nvSpPr>
          <p:spPr>
            <a:xfrm>
              <a:off x="1192525" y="1665932"/>
              <a:ext cx="68162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(x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Euclid Symbol"/>
                </a:rPr>
                <a:t>&lt;= </a:t>
              </a:r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 &amp;&amp; y&gt;100))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6965" y="4119572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if ((x&gt;0) || y&gt;100)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54111" y="3014345"/>
              <a:ext cx="7772400" cy="1588"/>
            </a:xfrm>
            <a:prstGeom prst="line">
              <a:avLst/>
            </a:prstGeom>
            <a:ln w="38100" cmpd="sng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2"/>
            <p:cNvGrpSpPr/>
            <p:nvPr/>
          </p:nvGrpSpPr>
          <p:grpSpPr>
            <a:xfrm>
              <a:off x="2933122" y="1721588"/>
              <a:ext cx="843500" cy="1305443"/>
              <a:chOff x="2933122" y="1721588"/>
              <a:chExt cx="843500" cy="130544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4306" name="Equation" r:id="rId4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29" name="Group 26"/>
            <p:cNvGrpSpPr/>
            <p:nvPr/>
          </p:nvGrpSpPr>
          <p:grpSpPr>
            <a:xfrm>
              <a:off x="4120943" y="4199071"/>
              <a:ext cx="843500" cy="1305443"/>
              <a:chOff x="2933122" y="1721588"/>
              <a:chExt cx="843500" cy="130544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33122" y="2380700"/>
                <a:ext cx="8435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OR</a:t>
                </a:r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3098192" y="1721588"/>
              <a:ext cx="545733" cy="1093760"/>
            </p:xfrm>
            <a:graphic>
              <a:graphicData uri="http://schemas.openxmlformats.org/presentationml/2006/ole">
                <p:oleObj spid="_x0000_s354307" name="Equation" r:id="rId5" imgW="228600" imgH="457200" progId="Equation.DSMT4">
                  <p:embed/>
                </p:oleObj>
              </a:graphicData>
            </a:graphic>
          </p:graphicFrame>
        </p:grpSp>
        <p:grpSp>
          <p:nvGrpSpPr>
            <p:cNvPr id="30" name="Group 29"/>
            <p:cNvGrpSpPr/>
            <p:nvPr/>
          </p:nvGrpSpPr>
          <p:grpSpPr>
            <a:xfrm>
              <a:off x="5044796" y="1688980"/>
              <a:ext cx="1223412" cy="1304843"/>
              <a:chOff x="2743166" y="1722188"/>
              <a:chExt cx="1223412" cy="1304843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43166" y="2380700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accent5">
                        <a:lumMod val="50000"/>
                      </a:schemeClr>
                    </a:solidFill>
                    <a:latin typeface="Comic Sans MS" pitchFamily="66" charset="0"/>
                  </a:rPr>
                  <a:t>AND</a:t>
                </a:r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3017595" y="1722188"/>
              <a:ext cx="666750" cy="1093787"/>
            </p:xfrm>
            <a:graphic>
              <a:graphicData uri="http://schemas.openxmlformats.org/presentationml/2006/ole">
                <p:oleObj spid="_x0000_s354308" name="Equation" r:id="rId6" imgW="279400" imgH="457200" progId="Equation.DSMT4">
                  <p:embed/>
                </p:oleObj>
              </a:graphicData>
            </a:graphic>
          </p:graphicFrame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34536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810000" y="975360"/>
            <a:ext cx="1173480" cy="838200"/>
            <a:chOff x="1920240" y="975360"/>
            <a:chExt cx="1173480" cy="838200"/>
          </a:xfrm>
        </p:grpSpPr>
        <p:sp>
          <p:nvSpPr>
            <p:cNvPr id="14" name="Right Brace 13"/>
            <p:cNvSpPr/>
            <p:nvPr/>
          </p:nvSpPr>
          <p:spPr bwMode="auto">
            <a:xfrm rot="16200000">
              <a:off x="2362200" y="1082040"/>
              <a:ext cx="335280" cy="1127760"/>
            </a:xfrm>
            <a:prstGeom prst="rightBrace">
              <a:avLst/>
            </a:prstGeom>
            <a:solidFill>
              <a:schemeClr val="accent1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20240" y="975360"/>
              <a:ext cx="1117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00B050"/>
                  </a:solidFill>
                  <a:latin typeface="Comic Sans MS" pitchFamily="66" charset="0"/>
                </a:rPr>
                <a:t>true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33" name="TextBox 32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p:oleObj spid="_x0000_s356357" name="Equation" r:id="rId4" imgW="279400" imgH="457200" progId="Equation.DSMT4">
                <p:embed/>
              </p:oleObj>
            </a:graphicData>
          </a:graphic>
        </p:graphicFrame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9931" y="1696412"/>
            <a:ext cx="6790642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            (                 y&gt;100) 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01434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919" y="5257800"/>
            <a:ext cx="7938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so both still the same</a:t>
            </a:r>
            <a:endParaRPr lang="en-US" sz="60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67214" y="4104332"/>
            <a:ext cx="4051110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            y&gt;100)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660066"/>
                </a:solidFill>
              </a:rPr>
              <a:t>Case 2: </a:t>
            </a:r>
            <a:r>
              <a:rPr lang="en-US" sz="4400" dirty="0" err="1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x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</a:t>
            </a:r>
            <a:r>
              <a:rPr lang="en-US" sz="4400" dirty="0" smtClean="0">
                <a:solidFill>
                  <a:srgbClr val="660066"/>
                </a:solidFill>
                <a:latin typeface="Euclid Symbol" charset="2"/>
                <a:ea typeface="Arial Unicode MS" pitchFamily="34" charset="-128"/>
                <a:cs typeface="Euclid Symbol" charset="2"/>
              </a:rPr>
              <a:t>≤</a:t>
            </a:r>
            <a:r>
              <a:rPr lang="en-US" sz="4400" dirty="0" smtClean="0">
                <a:solidFill>
                  <a:srgbClr val="660066"/>
                </a:solidFill>
                <a:latin typeface="Comic Sans MS"/>
                <a:ea typeface="Arial Unicode MS" pitchFamily="34" charset="-128"/>
                <a:cs typeface="Comic Sans MS"/>
              </a:rPr>
              <a:t> 0</a:t>
            </a:r>
            <a:endParaRPr lang="en-US" sz="44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612900"/>
            <a:ext cx="8039100" cy="44831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Six people.  </a:t>
            </a:r>
          </a:p>
          <a:p>
            <a:pPr>
              <a:buFontTx/>
              <a:buNone/>
            </a:pPr>
            <a:r>
              <a:rPr lang="en-US" sz="4000" dirty="0" smtClean="0"/>
              <a:t>Every two are either friends or</a:t>
            </a:r>
          </a:p>
          <a:p>
            <a:pPr>
              <a:buFontTx/>
              <a:buNone/>
            </a:pPr>
            <a:r>
              <a:rPr lang="en-US" sz="4000" dirty="0" smtClean="0"/>
              <a:t>strangers.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006600"/>
                </a:solidFill>
              </a:rPr>
              <a:t>Claim</a:t>
            </a:r>
            <a:r>
              <a:rPr lang="en-US" sz="40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3</a:t>
            </a:r>
            <a:r>
              <a:rPr lang="en-US" sz="4000" dirty="0" smtClean="0">
                <a:solidFill>
                  <a:srgbClr val="0066FF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mutual friends</a:t>
            </a:r>
            <a:r>
              <a:rPr lang="en-US" sz="4000" dirty="0" smtClean="0"/>
              <a:t> or</a:t>
            </a:r>
            <a:endParaRPr lang="en-US" sz="40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Reasoning by Cases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Friends</a:t>
            </a:r>
            <a:r>
              <a:rPr lang="en-US" smtClean="0"/>
              <a:t> &amp; </a:t>
            </a:r>
            <a:r>
              <a:rPr lang="en-US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0238" y="1697038"/>
            <a:ext cx="7827962" cy="34940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40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400" smtClean="0"/>
              <a:t>--or convince your neighbor that there isn’t any, that is, the </a:t>
            </a:r>
            <a:r>
              <a:rPr lang="en-US" sz="4400" smtClean="0">
                <a:solidFill>
                  <a:srgbClr val="006600"/>
                </a:solidFill>
              </a:rPr>
              <a:t>Claim</a:t>
            </a:r>
            <a:r>
              <a:rPr lang="en-US" sz="4400" smtClean="0"/>
              <a:t> is true.</a:t>
            </a:r>
            <a:r>
              <a:rPr lang="en-US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6130" name="AutoShape 18"/>
          <p:cNvCxnSpPr>
            <a:cxnSpLocks noChangeShapeType="1"/>
            <a:stCxn id="19461" idx="7"/>
            <a:endCxn id="19462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1" name="AutoShape 19"/>
          <p:cNvCxnSpPr>
            <a:cxnSpLocks noChangeShapeType="1"/>
            <a:stCxn id="19462" idx="6"/>
            <a:endCxn id="19463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2" name="AutoShape 20"/>
          <p:cNvCxnSpPr>
            <a:cxnSpLocks noChangeShapeType="1"/>
            <a:stCxn id="19466" idx="0"/>
            <a:endCxn id="19462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7" name="AutoShape 25"/>
          <p:cNvCxnSpPr>
            <a:cxnSpLocks noChangeShapeType="1"/>
            <a:stCxn id="19462" idx="3"/>
            <a:endCxn id="19464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46138" name="AutoShape 26"/>
          <p:cNvCxnSpPr>
            <a:cxnSpLocks noChangeShapeType="1"/>
            <a:stCxn id="19462" idx="5"/>
            <a:endCxn id="19465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3683000" y="4125911"/>
            <a:ext cx="1778000" cy="2151063"/>
            <a:chOff x="673100" y="4268788"/>
            <a:chExt cx="1778000" cy="2151063"/>
          </a:xfrm>
        </p:grpSpPr>
        <p:cxnSp>
          <p:nvCxnSpPr>
            <p:cNvPr id="19480" name="AutoShape 61"/>
            <p:cNvCxnSpPr>
              <a:cxnSpLocks noChangeShapeType="1"/>
            </p:cNvCxnSpPr>
            <p:nvPr/>
          </p:nvCxnSpPr>
          <p:spPr bwMode="auto">
            <a:xfrm>
              <a:off x="1679575" y="4268788"/>
              <a:ext cx="771525" cy="506413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1" name="AutoShape 62"/>
            <p:cNvCxnSpPr>
              <a:cxnSpLocks noChangeShapeType="1"/>
            </p:cNvCxnSpPr>
            <p:nvPr/>
          </p:nvCxnSpPr>
          <p:spPr bwMode="auto">
            <a:xfrm flipV="1">
              <a:off x="1555750" y="4391026"/>
              <a:ext cx="0" cy="2028825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2" name="AutoShape 63"/>
            <p:cNvCxnSpPr>
              <a:cxnSpLocks noChangeShapeType="1"/>
            </p:cNvCxnSpPr>
            <p:nvPr/>
          </p:nvCxnSpPr>
          <p:spPr bwMode="auto">
            <a:xfrm flipH="1">
              <a:off x="673100" y="4360863"/>
              <a:ext cx="808038" cy="1455738"/>
            </a:xfrm>
            <a:prstGeom prst="straightConnector1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9483" name="AutoShape 60"/>
            <p:cNvCxnSpPr>
              <a:cxnSpLocks noChangeShapeType="1"/>
            </p:cNvCxnSpPr>
            <p:nvPr/>
          </p:nvCxnSpPr>
          <p:spPr bwMode="auto">
            <a:xfrm flipV="1">
              <a:off x="673100" y="4268788"/>
              <a:ext cx="758825" cy="506413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9484" name="AutoShape 64"/>
            <p:cNvCxnSpPr>
              <a:cxnSpLocks noChangeShapeType="1"/>
            </p:cNvCxnSpPr>
            <p:nvPr/>
          </p:nvCxnSpPr>
          <p:spPr bwMode="auto">
            <a:xfrm>
              <a:off x="1628775" y="4360863"/>
              <a:ext cx="822325" cy="1455738"/>
            </a:xfrm>
            <a:prstGeom prst="straightConnector1">
              <a:avLst/>
            </a:prstGeom>
            <a:noFill/>
            <a:ln w="317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/>
          <p:nvPr/>
        </p:nvGrpSpPr>
        <p:grpSpPr>
          <a:xfrm>
            <a:off x="5869373" y="4823954"/>
            <a:ext cx="3046027" cy="1200329"/>
            <a:chOff x="6165208" y="4743271"/>
            <a:chExt cx="3046027" cy="1200329"/>
          </a:xfrm>
        </p:grpSpPr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165208" y="4743271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6272952" y="4979876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 5 other people.</a:t>
            </a:r>
            <a:endParaRPr lang="en-US" sz="4000" b="1" dirty="0" smtClean="0"/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1" name="AutoShape 18"/>
          <p:cNvCxnSpPr>
            <a:cxnSpLocks noChangeShapeType="1"/>
            <a:stCxn id="20485" idx="7"/>
            <a:endCxn id="20486" idx="2"/>
          </p:cNvCxnSpPr>
          <p:nvPr/>
        </p:nvCxnSpPr>
        <p:spPr bwMode="auto">
          <a:xfrm flipV="1">
            <a:off x="3670300" y="4121150"/>
            <a:ext cx="7588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2" name="AutoShape 19"/>
          <p:cNvCxnSpPr>
            <a:cxnSpLocks noChangeShapeType="1"/>
            <a:stCxn id="20486" idx="6"/>
            <a:endCxn id="20487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20"/>
          <p:cNvCxnSpPr>
            <a:cxnSpLocks noChangeShapeType="1"/>
            <a:stCxn id="20490" idx="0"/>
            <a:endCxn id="20486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25"/>
          <p:cNvCxnSpPr>
            <a:cxnSpLocks noChangeShapeType="1"/>
            <a:stCxn id="20486" idx="3"/>
            <a:endCxn id="20488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26"/>
          <p:cNvCxnSpPr>
            <a:cxnSpLocks noChangeShapeType="1"/>
            <a:stCxn id="20486" idx="5"/>
            <a:endCxn id="20489" idx="1"/>
          </p:cNvCxnSpPr>
          <p:nvPr/>
        </p:nvCxnSpPr>
        <p:spPr bwMode="auto">
          <a:xfrm>
            <a:off x="4625975" y="4213225"/>
            <a:ext cx="822325" cy="145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496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20529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0" name="AutoShape 61"/>
          <p:cNvCxnSpPr>
            <a:cxnSpLocks noChangeShapeType="1"/>
            <a:stCxn id="20497" idx="6"/>
            <a:endCxn id="20529" idx="1"/>
          </p:cNvCxnSpPr>
          <p:nvPr/>
        </p:nvCxnSpPr>
        <p:spPr bwMode="auto">
          <a:xfrm>
            <a:off x="4676775" y="4121150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1" name="AutoShape 62"/>
          <p:cNvCxnSpPr>
            <a:cxnSpLocks noChangeShapeType="1"/>
            <a:stCxn id="20531" idx="0"/>
            <a:endCxn id="20497" idx="4"/>
          </p:cNvCxnSpPr>
          <p:nvPr/>
        </p:nvCxnSpPr>
        <p:spPr bwMode="auto">
          <a:xfrm flipV="1">
            <a:off x="4552950" y="4243388"/>
            <a:ext cx="0" cy="2028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0502" name="AutoShape 63"/>
          <p:cNvCxnSpPr>
            <a:cxnSpLocks noChangeShapeType="1"/>
            <a:stCxn id="20497" idx="3"/>
            <a:endCxn id="20530" idx="7"/>
          </p:cNvCxnSpPr>
          <p:nvPr/>
        </p:nvCxnSpPr>
        <p:spPr bwMode="auto">
          <a:xfrm flipH="1">
            <a:off x="3670300" y="4213225"/>
            <a:ext cx="808038" cy="1455738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670300" y="4121150"/>
            <a:ext cx="1778000" cy="1547813"/>
            <a:chOff x="3670300" y="4121150"/>
            <a:chExt cx="1778000" cy="1547813"/>
          </a:xfrm>
        </p:grpSpPr>
        <p:cxnSp>
          <p:nvCxnSpPr>
            <p:cNvPr id="20527" name="AutoShape 60"/>
            <p:cNvCxnSpPr>
              <a:cxnSpLocks noChangeShapeType="1"/>
              <a:stCxn id="20496" idx="7"/>
              <a:endCxn id="20497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20528" name="AutoShape 64"/>
            <p:cNvCxnSpPr>
              <a:cxnSpLocks noChangeShapeType="1"/>
              <a:stCxn id="20497" idx="5"/>
              <a:endCxn id="20498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0507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3" name="AutoShape 19"/>
            <p:cNvCxnSpPr>
              <a:cxnSpLocks noChangeShapeType="1"/>
              <a:stCxn id="20508" idx="6"/>
              <a:endCxn id="2050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4" name="AutoShape 20"/>
            <p:cNvCxnSpPr>
              <a:cxnSpLocks noChangeShapeType="1"/>
              <a:stCxn id="20512" idx="0"/>
              <a:endCxn id="2050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515" name="AutoShape 25"/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0516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0524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5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6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20" name="AutoShape 61"/>
            <p:cNvCxnSpPr>
              <a:cxnSpLocks noChangeShapeType="1"/>
              <a:stCxn id="20517" idx="6"/>
              <a:endCxn id="2052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1" name="AutoShape 62"/>
            <p:cNvCxnSpPr>
              <a:cxnSpLocks noChangeShapeType="1"/>
              <a:stCxn id="20526" idx="0"/>
              <a:endCxn id="20517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0522" name="AutoShape 63"/>
            <p:cNvCxnSpPr>
              <a:cxnSpLocks noChangeShapeType="1"/>
              <a:stCxn id="20517" idx="3"/>
              <a:endCxn id="2052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6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7" name="Group 57"/>
          <p:cNvGrpSpPr/>
          <p:nvPr/>
        </p:nvGrpSpPr>
        <p:grpSpPr>
          <a:xfrm>
            <a:off x="5869373" y="4823954"/>
            <a:ext cx="3046027" cy="1200329"/>
            <a:chOff x="5869373" y="4823954"/>
            <a:chExt cx="3046027" cy="1200329"/>
          </a:xfrm>
        </p:grpSpPr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5869373" y="4823954"/>
              <a:ext cx="3046027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3600" dirty="0" smtClean="0">
                  <a:latin typeface="Comic Sans MS" pitchFamily="66" charset="0"/>
                </a:rPr>
                <a:t>   has exactly</a:t>
              </a:r>
            </a:p>
            <a:p>
              <a:pPr algn="l"/>
              <a:r>
                <a:rPr lang="en-US" sz="3600" dirty="0" smtClean="0">
                  <a:latin typeface="Comic Sans MS" pitchFamily="66" charset="0"/>
                </a:rPr>
                <a:t>3 </a:t>
              </a:r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1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2075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3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56200" y="3054350"/>
          <a:ext cx="496888" cy="863600"/>
        </p:xfrm>
        <a:graphic>
          <a:graphicData uri="http://schemas.openxmlformats.org/presentationml/2006/ole">
            <p:oleObj spid="_x0000_s334854" name="Equation" r:id="rId4" imgW="241200" imgH="419040" progId="Equation.DSMT4">
              <p:embed/>
            </p:oleObj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00271" y="2954972"/>
          <a:ext cx="6233454" cy="1098867"/>
        </p:xfrm>
        <a:graphic>
          <a:graphicData uri="http://schemas.openxmlformats.org/presentationml/2006/ole">
            <p:oleObj spid="_x0000_s334852" name="Equation" r:id="rId5" imgW="3035160" imgH="533160" progId="Equation.DSMT4">
              <p:embed/>
            </p:oleObj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45175" y="3063875"/>
          <a:ext cx="2058988" cy="814388"/>
        </p:xfrm>
        <a:graphic>
          <a:graphicData uri="http://schemas.openxmlformats.org/presentationml/2006/ole">
            <p:oleObj spid="_x0000_s334853" name="Equation" r:id="rId6" imgW="901440" imgH="35532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1700" y="1514475"/>
          <a:ext cx="7364413" cy="1344613"/>
        </p:xfrm>
        <a:graphic>
          <a:graphicData uri="http://schemas.openxmlformats.org/presentationml/2006/ole">
            <p:oleObj spid="_x0000_s334851" name="Equation" r:id="rId7" imgW="3695700" imgH="6731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484" y="4198663"/>
            <a:ext cx="8483424" cy="175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(</a:t>
            </a:r>
            <a:r>
              <a:rPr lang="en-US" sz="5400" dirty="0" err="1" smtClean="0">
                <a:latin typeface="Comic Sans MS" pitchFamily="66" charset="0"/>
              </a:rPr>
              <a:t>i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better not be true either 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228" y="4192905"/>
            <a:ext cx="50674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endParaRPr lang="en-US" sz="5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</a:t>
            </a:r>
            <a:r>
              <a:rPr lang="en-US" dirty="0" smtClean="0"/>
              <a:t>.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</p:spPr>
      </p:cxn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3635375" y="4127500"/>
            <a:ext cx="1835150" cy="1606550"/>
            <a:chOff x="3507153" y="2189957"/>
            <a:chExt cx="1834420" cy="1606978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39" name="AutoShape 109"/>
            <p:cNvCxnSpPr>
              <a:cxnSpLocks noChangeShapeType="1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7072313" y="1763712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869373" y="4823954"/>
            <a:ext cx="30460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   has exactly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3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friends</a:t>
            </a:r>
            <a:endParaRPr lang="en-US" sz="36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5977117" y="5060559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endParaRPr lang="en-US" dirty="0" smtClean="0">
              <a:solidFill>
                <a:srgbClr val="BB0FAB"/>
              </a:solidFill>
            </a:endParaRPr>
          </a:p>
          <a:p>
            <a:pPr>
              <a:buFontTx/>
              <a:buNone/>
              <a:defRPr/>
            </a:pPr>
            <a:r>
              <a:rPr lang="en-US" dirty="0" smtClean="0"/>
              <a:t>are 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8850" y="4006850"/>
            <a:ext cx="2146300" cy="2463800"/>
            <a:chOff x="3492500" y="4016375"/>
            <a:chExt cx="2146300" cy="2463801"/>
          </a:xfrm>
        </p:grpSpPr>
        <p:sp>
          <p:nvSpPr>
            <p:cNvPr id="23561" name="Oval 6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Oval 10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567" name="AutoShape 19"/>
            <p:cNvCxnSpPr>
              <a:cxnSpLocks noChangeShapeType="1"/>
              <a:stCxn id="23562" idx="6"/>
              <a:endCxn id="235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8" name="AutoShape 20"/>
            <p:cNvCxnSpPr>
              <a:cxnSpLocks noChangeShapeType="1"/>
              <a:stCxn id="23566" idx="0"/>
              <a:endCxn id="235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569" name="AutoShape 25"/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3570" name="Oval 54"/>
            <p:cNvSpPr>
              <a:spLocks noChangeArrowheads="1"/>
            </p:cNvSpPr>
            <p:nvPr/>
          </p:nvSpPr>
          <p:spPr bwMode="auto">
            <a:xfrm>
              <a:off x="3492500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Oval 58"/>
            <p:cNvSpPr>
              <a:spLocks noChangeArrowheads="1"/>
            </p:cNvSpPr>
            <p:nvPr/>
          </p:nvSpPr>
          <p:spPr bwMode="auto">
            <a:xfrm>
              <a:off x="5418138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357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74" name="AutoShape 61"/>
            <p:cNvCxnSpPr>
              <a:cxnSpLocks noChangeShapeType="1"/>
              <a:stCxn id="23571" idx="6"/>
              <a:endCxn id="2357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5" name="AutoShape 62"/>
            <p:cNvCxnSpPr>
              <a:cxnSpLocks noChangeShapeType="1"/>
              <a:stCxn id="23580" idx="0"/>
              <a:endCxn id="2357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3576" name="AutoShape 63"/>
            <p:cNvCxnSpPr>
              <a:cxnSpLocks noChangeShapeType="1"/>
              <a:stCxn id="23571" idx="3"/>
              <a:endCxn id="2357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3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cxnSp>
        <p:nvCxnSpPr>
          <p:cNvPr id="60" name="AutoShape 1072"/>
          <p:cNvCxnSpPr>
            <a:cxnSpLocks noChangeShapeType="1"/>
          </p:cNvCxnSpPr>
          <p:nvPr/>
        </p:nvCxnSpPr>
        <p:spPr bwMode="auto">
          <a:xfrm>
            <a:off x="3716338" y="5724525"/>
            <a:ext cx="777875" cy="558800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1" name="AutoShape 1073"/>
          <p:cNvCxnSpPr>
            <a:cxnSpLocks noChangeShapeType="1"/>
          </p:cNvCxnSpPr>
          <p:nvPr/>
        </p:nvCxnSpPr>
        <p:spPr bwMode="auto">
          <a:xfrm flipV="1">
            <a:off x="3716338" y="4756150"/>
            <a:ext cx="1747837" cy="9683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cxnSp>
        <p:nvCxnSpPr>
          <p:cNvPr id="62" name="AutoShape 1074"/>
          <p:cNvCxnSpPr>
            <a:cxnSpLocks noChangeShapeType="1"/>
          </p:cNvCxnSpPr>
          <p:nvPr/>
        </p:nvCxnSpPr>
        <p:spPr bwMode="auto">
          <a:xfrm flipV="1">
            <a:off x="4641850" y="4756150"/>
            <a:ext cx="822325" cy="1527175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none" w="lg" len="lg"/>
          </a:ln>
        </p:spPr>
      </p:cxnSp>
      <p:sp>
        <p:nvSpPr>
          <p:cNvPr id="32" name="Oval 55"/>
          <p:cNvSpPr>
            <a:spLocks noChangeArrowheads="1"/>
          </p:cNvSpPr>
          <p:nvPr/>
        </p:nvSpPr>
        <p:spPr bwMode="auto">
          <a:xfrm>
            <a:off x="7738681" y="1752583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friends, or</a:t>
            </a:r>
          </a:p>
          <a:p>
            <a:pPr>
              <a:defRPr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mutual strangers.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Let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R(3) = 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R(4) = 18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Proof by Cases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3840" y="1524000"/>
            <a:ext cx="8610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Reasoning </a:t>
            </a:r>
            <a:r>
              <a:rPr lang="en-US" sz="4400" dirty="0">
                <a:latin typeface="Comic Sans MS" pitchFamily="66" charset="0"/>
              </a:rPr>
              <a:t>by cases can </a:t>
            </a:r>
            <a:r>
              <a:rPr lang="en-US" sz="4400" dirty="0" smtClean="0">
                <a:latin typeface="Comic Sans MS" pitchFamily="66" charset="0"/>
              </a:rPr>
              <a:t>break a complicated </a:t>
            </a:r>
            <a:r>
              <a:rPr lang="en-US" sz="4400" dirty="0">
                <a:latin typeface="Comic Sans MS" pitchFamily="66" charset="0"/>
              </a:rPr>
              <a:t>problem </a:t>
            </a:r>
            <a:r>
              <a:rPr lang="en-US" sz="4400" dirty="0" smtClean="0">
                <a:latin typeface="Comic Sans MS" pitchFamily="66" charset="0"/>
              </a:rPr>
              <a:t>into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latin typeface="Comic Sans MS" pitchFamily="66" charset="0"/>
              </a:rPr>
              <a:t>easier </a:t>
            </a:r>
            <a:r>
              <a:rPr lang="en-US" sz="4400" dirty="0" err="1" smtClean="0">
                <a:latin typeface="Comic Sans MS" pitchFamily="66" charset="0"/>
              </a:rPr>
              <a:t>subproblems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Some philosophers* think </a:t>
            </a:r>
            <a:r>
              <a:rPr lang="en-US" sz="4400" dirty="0">
                <a:latin typeface="Comic Sans MS" pitchFamily="66" charset="0"/>
              </a:rPr>
              <a:t>reasoning this way is worrisome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6884" y="5044440"/>
            <a:ext cx="4660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*intuitionists</a:t>
            </a:r>
            <a:r>
              <a:rPr lang="en-US" sz="6000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876300" y="1412875"/>
            <a:ext cx="671671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Every even integer greater than 2</a:t>
            </a:r>
          </a:p>
          <a:p>
            <a:pPr algn="l"/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is the sum of two primes.</a:t>
            </a:r>
          </a:p>
        </p:txBody>
      </p:sp>
      <p:graphicFrame>
        <p:nvGraphicFramePr>
          <p:cNvPr id="125956" name="Object 2"/>
          <p:cNvGraphicFramePr>
            <a:graphicFrameLocks noChangeAspect="1"/>
          </p:cNvGraphicFramePr>
          <p:nvPr/>
        </p:nvGraphicFramePr>
        <p:xfrm>
          <a:off x="3810000" y="2384425"/>
          <a:ext cx="2344738" cy="803275"/>
        </p:xfrm>
        <a:graphic>
          <a:graphicData uri="http://schemas.openxmlformats.org/presentationml/2006/ole">
            <p:oleObj spid="_x0000_s332802" name="Equation" r:id="rId4" imgW="558720" imgH="190440" progId="Equation.DSMT4">
              <p:embed/>
            </p:oleObj>
          </a:graphicData>
        </a:graphic>
      </p:graphicFrame>
      <p:graphicFrame>
        <p:nvGraphicFramePr>
          <p:cNvPr id="125957" name="Object 3"/>
          <p:cNvGraphicFramePr>
            <a:graphicFrameLocks noChangeAspect="1"/>
          </p:cNvGraphicFramePr>
          <p:nvPr/>
        </p:nvGraphicFramePr>
        <p:xfrm>
          <a:off x="3810000" y="3200400"/>
          <a:ext cx="2371725" cy="773113"/>
        </p:xfrm>
        <a:graphic>
          <a:graphicData uri="http://schemas.openxmlformats.org/presentationml/2006/ole">
            <p:oleObj spid="_x0000_s332803" name="Equation" r:id="rId5" imgW="545760" imgH="177480" progId="Equation.DSMT4">
              <p:embed/>
            </p:oleObj>
          </a:graphicData>
        </a:graphic>
      </p:graphicFrame>
      <p:graphicFrame>
        <p:nvGraphicFramePr>
          <p:cNvPr id="125958" name="Object 4"/>
          <p:cNvGraphicFramePr>
            <a:graphicFrameLocks noChangeAspect="1"/>
          </p:cNvGraphicFramePr>
          <p:nvPr/>
        </p:nvGraphicFramePr>
        <p:xfrm>
          <a:off x="3859213" y="3962400"/>
          <a:ext cx="2320925" cy="755650"/>
        </p:xfrm>
        <a:graphic>
          <a:graphicData uri="http://schemas.openxmlformats.org/presentationml/2006/ole">
            <p:oleObj spid="_x0000_s332804" name="Equation" r:id="rId6" imgW="545760" imgH="177480" progId="Equation.DSMT4">
              <p:embed/>
            </p:oleObj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673100" y="2454275"/>
            <a:ext cx="2447925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Evidence:</a:t>
            </a:r>
          </a:p>
        </p:txBody>
      </p:sp>
      <p:graphicFrame>
        <p:nvGraphicFramePr>
          <p:cNvPr id="125960" name="Object 5"/>
          <p:cNvGraphicFramePr>
            <a:graphicFrameLocks noChangeAspect="1"/>
          </p:cNvGraphicFramePr>
          <p:nvPr/>
        </p:nvGraphicFramePr>
        <p:xfrm>
          <a:off x="3478213" y="4648200"/>
          <a:ext cx="1820862" cy="1581150"/>
        </p:xfrm>
        <a:graphic>
          <a:graphicData uri="http://schemas.openxmlformats.org/presentationml/2006/ole">
            <p:oleObj spid="_x0000_s332805" name="Equation" r:id="rId7" imgW="444240" imgH="368280" progId="Equation.DSMT4">
              <p:embed/>
            </p:oleObj>
          </a:graphicData>
        </a:graphic>
      </p:graphicFrame>
      <p:graphicFrame>
        <p:nvGraphicFramePr>
          <p:cNvPr id="125961" name="Object 6"/>
          <p:cNvGraphicFramePr>
            <a:graphicFrameLocks noChangeAspect="1"/>
          </p:cNvGraphicFramePr>
          <p:nvPr/>
        </p:nvGraphicFramePr>
        <p:xfrm>
          <a:off x="5461000" y="5410200"/>
          <a:ext cx="1652588" cy="722313"/>
        </p:xfrm>
        <a:graphic>
          <a:graphicData uri="http://schemas.openxmlformats.org/presentationml/2006/ole">
            <p:oleObj spid="_x0000_s332806" name="Equation" r:id="rId8" imgW="406080" imgH="177480" progId="Equation.DSMT4">
              <p:embed/>
            </p:oleObj>
          </a:graphicData>
        </a:graphic>
      </p:graphicFrame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676275" y="1571625"/>
            <a:ext cx="7265988" cy="37242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Known to be true for all even numbers with up to 13 digits!</a:t>
            </a:r>
          </a:p>
          <a:p>
            <a:pPr>
              <a:defRPr/>
            </a:pPr>
            <a:endParaRPr lang="en-US" sz="4000" dirty="0"/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no counterexample known,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but no proof either</a:t>
            </a:r>
          </a:p>
          <a:p>
            <a:pPr>
              <a:defRPr/>
            </a:pPr>
            <a:r>
              <a:rPr lang="en-US" sz="4400" b="1" dirty="0">
                <a:solidFill>
                  <a:srgbClr val="006600"/>
                </a:solidFill>
                <a:latin typeface="Comic Sans MS" pitchFamily="66" charset="0"/>
              </a:rPr>
              <a:t>…UNTIL NOW!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086600" y="27940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400"/>
              <a:t>(Rosen, p.182)</a:t>
            </a:r>
            <a:endParaRPr lang="en-US" sz="360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873" y="2382510"/>
            <a:ext cx="62744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Comic Sans MS" pitchFamily="66" charset="0"/>
              </a:rPr>
              <a:t>Is  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 = NP </a:t>
            </a:r>
            <a:r>
              <a:rPr lang="en-US" sz="8800" dirty="0" smtClean="0"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Goldbach Conjecture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833438" y="2850174"/>
          <a:ext cx="6127750" cy="1230313"/>
        </p:xfrm>
        <a:graphic>
          <a:graphicData uri="http://schemas.openxmlformats.org/presentationml/2006/ole">
            <p:oleObj spid="_x0000_s337923" name="Equation" r:id="rId4" imgW="2984500" imgH="596900" progId="Equation.DSMT4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904631" y="1514475"/>
          <a:ext cx="7491413" cy="1344613"/>
        </p:xfrm>
        <a:graphic>
          <a:graphicData uri="http://schemas.openxmlformats.org/presentationml/2006/ole">
            <p:oleObj spid="_x0000_s337922" name="Equation" r:id="rId5" imgW="3759200" imgH="6731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715" y="4188894"/>
            <a:ext cx="848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That’s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not true</a:t>
            </a:r>
            <a:r>
              <a:rPr lang="en-US" sz="5400" dirty="0" smtClean="0">
                <a:latin typeface="Comic Sans MS" pitchFamily="66" charset="0"/>
              </a:rPr>
              <a:t>, so  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5144135" y="3159760"/>
          <a:ext cx="522288" cy="654050"/>
        </p:xfrm>
        <a:graphic>
          <a:graphicData uri="http://schemas.openxmlformats.org/presentationml/2006/ole">
            <p:oleObj spid="_x0000_s337925" name="Equation" r:id="rId6" imgW="253800" imgH="317160" progId="Equation.DSMT4">
              <p:embed/>
            </p:oleObj>
          </a:graphicData>
        </a:graphic>
      </p:graphicFrame>
      <p:graphicFrame>
        <p:nvGraphicFramePr>
          <p:cNvPr id="337926" name="Object 3"/>
          <p:cNvGraphicFramePr>
            <a:graphicFrameLocks noChangeAspect="1"/>
          </p:cNvGraphicFramePr>
          <p:nvPr/>
        </p:nvGraphicFramePr>
        <p:xfrm>
          <a:off x="2289175" y="5083175"/>
          <a:ext cx="4100513" cy="1065213"/>
        </p:xfrm>
        <a:graphic>
          <a:graphicData uri="http://schemas.openxmlformats.org/presentationml/2006/ole">
            <p:oleObj spid="_x0000_s337926" name="Equation" r:id="rId7" imgW="2057400" imgH="533160" progId="Equation.DSMT4">
              <p:embed/>
            </p:oleObj>
          </a:graphicData>
        </a:graphic>
      </p:graphicFrame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5863981" y="3049588"/>
          <a:ext cx="2001838" cy="842962"/>
        </p:xfrm>
        <a:graphic>
          <a:graphicData uri="http://schemas.openxmlformats.org/presentationml/2006/ole">
            <p:oleObj spid="_x0000_s337924" name="Equation" r:id="rId8" imgW="876300" imgH="3683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28625" y="2095500"/>
            <a:ext cx="8181975" cy="2586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>
                <a:solidFill>
                  <a:srgbClr val="0000FF"/>
                </a:solidFill>
                <a:latin typeface="Comic Sans MS" pitchFamily="66" charset="0"/>
              </a:rPr>
              <a:t>The answer is on my desk!</a:t>
            </a:r>
          </a:p>
          <a:p>
            <a:r>
              <a:rPr lang="en-US" sz="5400">
                <a:latin typeface="Comic Sans MS" pitchFamily="66" charset="0"/>
              </a:rPr>
              <a:t>(Proof by Cases)</a:t>
            </a:r>
            <a:endParaRPr lang="en-US" sz="14200" b="1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800" dirty="0" smtClean="0"/>
              <a:t>$1,000,000 Question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1―4</a:t>
            </a:r>
            <a:endParaRPr lang="en-US" sz="12700" dirty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9432" y="6594296"/>
            <a:ext cx="774571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1480" y="1564708"/>
            <a:ext cx="827532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If an assertion implies something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, then the assertion itself must be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false</a:t>
            </a:r>
            <a:r>
              <a:rPr lang="en-US" sz="6000" dirty="0" smtClean="0">
                <a:latin typeface="Comic Sans MS" pitchFamily="66" charset="0"/>
              </a:rPr>
              <a:t>!</a:t>
            </a:r>
            <a:endParaRPr lang="en-US" sz="6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76600" y="2006600"/>
          <a:ext cx="914400" cy="406400"/>
        </p:xfrm>
        <a:graphic>
          <a:graphicData uri="http://schemas.openxmlformats.org/presentationml/2006/ole">
            <p:oleObj spid="_x0000_s327681" name="Equation" r:id="rId4" imgW="914400" imgH="406080" progId="Equation.DSMT4">
              <p:embed/>
            </p:oleObj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z="4400" dirty="0" smtClean="0"/>
              <a:t>Proof by Contradiction</a:t>
            </a:r>
            <a:endParaRPr lang="en-US" sz="4400" dirty="0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1925" y="2438400"/>
            <a:ext cx="8562975" cy="4032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Suppose       was</a:t>
            </a:r>
            <a:r>
              <a:rPr lang="en-US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rational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So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integers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without common</a:t>
            </a:r>
          </a:p>
          <a:p>
            <a:pPr algn="l"/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  prime factors</a:t>
            </a:r>
            <a:r>
              <a:rPr lang="en-US" dirty="0">
                <a:latin typeface="Comic Sans MS" pitchFamily="66" charset="0"/>
              </a:rPr>
              <a:t> such that</a:t>
            </a:r>
          </a:p>
          <a:p>
            <a:pPr algn="l"/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buFontTx/>
              <a:buChar char="•"/>
            </a:pP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We will show that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&amp;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dirty="0" smtClean="0">
                <a:latin typeface="Comic Sans MS" pitchFamily="66" charset="0"/>
              </a:rPr>
              <a:t> are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both even</a:t>
            </a:r>
            <a:r>
              <a:rPr lang="en-US" dirty="0" smtClean="0">
                <a:latin typeface="Comic Sans MS" pitchFamily="66" charset="0"/>
              </a:rPr>
              <a:t>. </a:t>
            </a:r>
            <a:endParaRPr lang="en-US" dirty="0">
              <a:latin typeface="Comic Sans MS" pitchFamily="66" charset="0"/>
            </a:endParaRPr>
          </a:p>
          <a:p>
            <a:pPr algn="l"/>
            <a:r>
              <a:rPr lang="en-US" dirty="0">
                <a:latin typeface="Comic Sans MS" pitchFamily="66" charset="0"/>
              </a:rPr>
              <a:t> 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contradicts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no common factor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1257300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48834" name="Object 2"/>
          <p:cNvGraphicFramePr>
            <a:graphicFrameLocks noChangeAspect="1"/>
          </p:cNvGraphicFramePr>
          <p:nvPr/>
        </p:nvGraphicFramePr>
        <p:xfrm>
          <a:off x="3811588" y="1370013"/>
          <a:ext cx="873125" cy="781050"/>
        </p:xfrm>
        <a:graphic>
          <a:graphicData uri="http://schemas.openxmlformats.org/presentationml/2006/ole">
            <p:oleObj spid="_x0000_s248834" name="Equation" r:id="rId4" imgW="241200" imgH="215640" progId="Equation.DSMT4">
              <p:embed/>
            </p:oleObj>
          </a:graphicData>
        </a:graphic>
      </p:graphicFrame>
      <p:graphicFrame>
        <p:nvGraphicFramePr>
          <p:cNvPr id="248835" name="Object 3"/>
          <p:cNvGraphicFramePr>
            <a:graphicFrameLocks noChangeAspect="1"/>
          </p:cNvGraphicFramePr>
          <p:nvPr/>
        </p:nvGraphicFramePr>
        <p:xfrm>
          <a:off x="2117241" y="2555683"/>
          <a:ext cx="731302" cy="654183"/>
        </p:xfrm>
        <a:graphic>
          <a:graphicData uri="http://schemas.openxmlformats.org/presentationml/2006/ole">
            <p:oleObj spid="_x0000_s248835" name="Equation" r:id="rId5" imgW="241200" imgH="21564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02063" y="4222750"/>
          <a:ext cx="1539875" cy="1271588"/>
        </p:xfrm>
        <a:graphic>
          <a:graphicData uri="http://schemas.openxmlformats.org/presentationml/2006/ole">
            <p:oleObj spid="_x0000_s248836" name="Equation" r:id="rId6" imgW="507960" imgH="419040" progId="Equation.DSMT4">
              <p:embed/>
            </p:oleObj>
          </a:graphicData>
        </a:graphic>
      </p:graphicFrame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by Contradiction</a:t>
            </a:r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5868988" y="2931412"/>
          <a:ext cx="1294694" cy="574991"/>
        </p:xfrm>
        <a:graphic>
          <a:graphicData uri="http://schemas.openxmlformats.org/presentationml/2006/ole">
            <p:oleObj spid="_x0000_s237571" name="Equation" r:id="rId4" imgW="431640" imgH="190440" progId="Equation.DSMT4">
              <p:embed/>
            </p:oleObj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133975" y="2343150"/>
            <a:ext cx="2516188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so can assume</a:t>
            </a:r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5708479" y="3460402"/>
          <a:ext cx="1700306" cy="604993"/>
        </p:xfrm>
        <a:graphic>
          <a:graphicData uri="http://schemas.openxmlformats.org/presentationml/2006/ole">
            <p:oleObj spid="_x0000_s237572" name="Equation" r:id="rId5" imgW="571320" imgH="203040" progId="Equation.DSMT4">
              <p:embed/>
            </p:oleObj>
          </a:graphicData>
        </a:graphic>
      </p:graphicFrame>
      <p:graphicFrame>
        <p:nvGraphicFramePr>
          <p:cNvPr id="72710" name="Object 4"/>
          <p:cNvGraphicFramePr>
            <a:graphicFrameLocks noChangeAspect="1"/>
          </p:cNvGraphicFramePr>
          <p:nvPr/>
        </p:nvGraphicFramePr>
        <p:xfrm>
          <a:off x="5684552" y="4623057"/>
          <a:ext cx="1739339" cy="647196"/>
        </p:xfrm>
        <a:graphic>
          <a:graphicData uri="http://schemas.openxmlformats.org/presentationml/2006/ole">
            <p:oleObj spid="_x0000_s237573" name="Equation" r:id="rId6" imgW="583920" imgH="215640" progId="Equation.DSMT4">
              <p:embed/>
            </p:oleObj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334000" y="5410200"/>
            <a:ext cx="247696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 </a:t>
            </a:r>
            <a:r>
              <a:rPr lang="en-US" dirty="0">
                <a:solidFill>
                  <a:srgbClr val="0D05A7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9530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1" name="Object 8"/>
          <p:cNvGraphicFramePr>
            <a:graphicFrameLocks noChangeAspect="1"/>
          </p:cNvGraphicFramePr>
          <p:nvPr/>
        </p:nvGraphicFramePr>
        <p:xfrm>
          <a:off x="1403770" y="2790621"/>
          <a:ext cx="1660013" cy="1367179"/>
        </p:xfrm>
        <a:graphic>
          <a:graphicData uri="http://schemas.openxmlformats.org/presentationml/2006/ole">
            <p:oleObj spid="_x0000_s237575" name="Equation" r:id="rId7" imgW="507960" imgH="419040" progId="Equation.DSMT4">
              <p:embed/>
            </p:oleObj>
          </a:graphicData>
        </a:graphic>
      </p:graphicFrame>
      <p:graphicFrame>
        <p:nvGraphicFramePr>
          <p:cNvPr id="1032" name="Object 9"/>
          <p:cNvGraphicFramePr>
            <a:graphicFrameLocks noChangeAspect="1"/>
          </p:cNvGraphicFramePr>
          <p:nvPr/>
        </p:nvGraphicFramePr>
        <p:xfrm>
          <a:off x="1314642" y="3954665"/>
          <a:ext cx="1693436" cy="704143"/>
        </p:xfrm>
        <a:graphic>
          <a:graphicData uri="http://schemas.openxmlformats.org/presentationml/2006/ole">
            <p:oleObj spid="_x0000_s237576" name="Equation" r:id="rId8" imgW="533160" imgH="215640" progId="Equation.DSMT4">
              <p:embed/>
            </p:oleObj>
          </a:graphicData>
        </a:graphic>
      </p:graphicFrame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1327447" y="4734458"/>
          <a:ext cx="1832981" cy="666218"/>
        </p:xfrm>
        <a:graphic>
          <a:graphicData uri="http://schemas.openxmlformats.org/presentationml/2006/ole">
            <p:oleObj spid="_x0000_s237577" name="Equation" r:id="rId9" imgW="558720" imgH="203040" progId="Equation.DSMT4">
              <p:embed/>
            </p:oleObj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1087438" y="5387976"/>
            <a:ext cx="24513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rgbClr val="BB0FAB"/>
                </a:solidFill>
                <a:latin typeface="Comic Sans MS" pitchFamily="66" charset="0"/>
              </a:rPr>
              <a:t>is even</a:t>
            </a:r>
          </a:p>
        </p:txBody>
      </p:sp>
      <p:sp>
        <p:nvSpPr>
          <p:cNvPr id="1044" name="Rectangle 15"/>
          <p:cNvSpPr>
            <a:spLocks noChangeArrowheads="1"/>
          </p:cNvSpPr>
          <p:nvPr/>
        </p:nvSpPr>
        <p:spPr bwMode="auto">
          <a:xfrm>
            <a:off x="8382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20" name="Object 5"/>
          <p:cNvGraphicFramePr>
            <a:graphicFrameLocks noChangeAspect="1"/>
          </p:cNvGraphicFramePr>
          <p:nvPr/>
        </p:nvGraphicFramePr>
        <p:xfrm>
          <a:off x="5514690" y="4032642"/>
          <a:ext cx="1866488" cy="564373"/>
        </p:xfrm>
        <a:graphic>
          <a:graphicData uri="http://schemas.openxmlformats.org/presentationml/2006/ole">
            <p:oleObj spid="_x0000_s237574" name="Equation" r:id="rId10" imgW="672840" imgH="203040" progId="Equation.DSMT4">
              <p:embed/>
            </p:oleObj>
          </a:graphicData>
        </a:graphic>
      </p:graphicFrame>
      <p:sp>
        <p:nvSpPr>
          <p:cNvPr id="72722" name="Freeform 18"/>
          <p:cNvSpPr>
            <a:spLocks/>
          </p:cNvSpPr>
          <p:nvPr/>
        </p:nvSpPr>
        <p:spPr bwMode="auto">
          <a:xfrm>
            <a:off x="3100388" y="3876685"/>
            <a:ext cx="2614960" cy="1455728"/>
          </a:xfrm>
          <a:custGeom>
            <a:avLst/>
            <a:gdLst>
              <a:gd name="T0" fmla="*/ 0 w 1671"/>
              <a:gd name="T1" fmla="*/ 1824593353 h 788"/>
              <a:gd name="T2" fmla="*/ 1431448459 w 1671"/>
              <a:gd name="T3" fmla="*/ 1680945285 h 788"/>
              <a:gd name="T4" fmla="*/ 2147483647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>
            <a:solidFill>
              <a:srgbClr val="0D05A7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Text Box 7"/>
          <p:cNvSpPr txBox="1">
            <a:spLocks noChangeArrowheads="1"/>
          </p:cNvSpPr>
          <p:nvPr/>
        </p:nvSpPr>
        <p:spPr bwMode="auto">
          <a:xfrm>
            <a:off x="1267574" y="1485900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Theorem: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000" i="1" dirty="0">
                <a:solidFill>
                  <a:schemeClr val="folHlink"/>
                </a:solidFill>
                <a:latin typeface="Comic Sans MS" pitchFamily="66" charset="0"/>
              </a:rPr>
              <a:t>      </a:t>
            </a:r>
            <a:r>
              <a:rPr lang="en-US" sz="4000" dirty="0">
                <a:latin typeface="Comic Sans MS" pitchFamily="66" charset="0"/>
              </a:rPr>
              <a:t>is irrational.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3422650" y="3082925"/>
          <a:ext cx="114300" cy="177800"/>
        </p:xfrm>
        <a:graphic>
          <a:graphicData uri="http://schemas.openxmlformats.org/presentationml/2006/ole">
            <p:oleObj spid="_x0000_s237578" name="Equation" r:id="rId11" imgW="114120" imgH="177480" progId="Equation.DSMT4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811211" y="1369381"/>
          <a:ext cx="873803" cy="781824"/>
        </p:xfrm>
        <a:graphic>
          <a:graphicData uri="http://schemas.openxmlformats.org/presentationml/2006/ole">
            <p:oleObj spid="_x0000_s237579" name="Equation" r:id="rId12" imgW="241200" imgH="215640" progId="Equation.DSMT4">
              <p:embed/>
            </p:oleObj>
          </a:graphicData>
        </a:graphic>
      </p:graphicFrame>
      <p:sp>
        <p:nvSpPr>
          <p:cNvPr id="2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72711" grpId="0"/>
      <p:bldP spid="72712" grpId="0" animBg="1"/>
      <p:bldP spid="1045" grpId="1"/>
      <p:bldP spid="727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Quickie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48700" cy="29432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4800" dirty="0" smtClean="0"/>
              <a:t>Proof assumes that</a:t>
            </a:r>
          </a:p>
          <a:p>
            <a:pPr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006600"/>
                </a:solidFill>
              </a:rPr>
              <a:t>if n</a:t>
            </a:r>
            <a:r>
              <a:rPr lang="en-US" sz="4800" baseline="30000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>
                <a:solidFill>
                  <a:srgbClr val="006600"/>
                </a:solidFill>
              </a:rPr>
              <a:t> is even, then n is even</a:t>
            </a:r>
            <a:r>
              <a:rPr lang="en-US" sz="4800" dirty="0" smtClean="0">
                <a:solidFill>
                  <a:srgbClr val="000099"/>
                </a:solidFill>
              </a:rPr>
              <a:t>.</a:t>
            </a:r>
          </a:p>
          <a:p>
            <a:pPr algn="ctr" eaLnBrk="1" hangingPunct="1">
              <a:buFontTx/>
              <a:buNone/>
              <a:defRPr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is this true?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7042" y="2899866"/>
            <a:ext cx="8265695" cy="1093286"/>
          </a:xfrm>
          <a:prstGeom prst="rect">
            <a:avLst/>
          </a:prstGeom>
        </p:spPr>
        <p:txBody>
          <a:bodyPr/>
          <a:lstStyle/>
          <a:p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5995" y="6594296"/>
            <a:ext cx="68800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Logical Expression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294" y="1665932"/>
            <a:ext cx="6816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(x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/>
              </a:rPr>
              <a:t>&lt;= </a:t>
            </a:r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 &amp;&amp; y&gt;100))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91875" y="6594296"/>
            <a:ext cx="752129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1F.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6734" y="4119572"/>
            <a:ext cx="4075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((x&gt;0) || y&gt;100)</a:t>
            </a:r>
          </a:p>
          <a:p>
            <a:pPr algn="ctr"/>
            <a:r>
              <a:rPr lang="en-US" sz="40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840" y="4053840"/>
            <a:ext cx="2109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better: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3880" y="3639185"/>
            <a:ext cx="7772400" cy="1588"/>
          </a:xfrm>
          <a:prstGeom prst="line">
            <a:avLst/>
          </a:prstGeom>
          <a:ln w="38100" cmpd="sng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933122" y="1721588"/>
            <a:ext cx="843500" cy="1305443"/>
            <a:chOff x="2933122" y="1721588"/>
            <a:chExt cx="843500" cy="1305443"/>
          </a:xfrm>
        </p:grpSpPr>
        <p:sp>
          <p:nvSpPr>
            <p:cNvPr id="11" name="TextBox 10"/>
            <p:cNvSpPr txBox="1"/>
            <p:nvPr/>
          </p:nvSpPr>
          <p:spPr>
            <a:xfrm>
              <a:off x="2933122" y="2380700"/>
              <a:ext cx="843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OR</a:t>
              </a: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098192" y="1721588"/>
            <a:ext cx="545733" cy="1093760"/>
          </p:xfrm>
          <a:graphic>
            <a:graphicData uri="http://schemas.openxmlformats.org/presentationml/2006/ole">
              <p:oleObj spid="_x0000_s350210" name="Equation" r:id="rId4" imgW="228600" imgH="457200" progId="Equation.DSMT4">
                <p:embed/>
              </p:oleObj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5044796" y="1688980"/>
            <a:ext cx="1223412" cy="1304843"/>
            <a:chOff x="2743166" y="1722188"/>
            <a:chExt cx="1223412" cy="1304843"/>
          </a:xfrm>
        </p:grpSpPr>
        <p:sp>
          <p:nvSpPr>
            <p:cNvPr id="17" name="TextBox 16"/>
            <p:cNvSpPr txBox="1"/>
            <p:nvPr/>
          </p:nvSpPr>
          <p:spPr>
            <a:xfrm>
              <a:off x="2743166" y="2380700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AND</a:t>
              </a:r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017595" y="1722188"/>
            <a:ext cx="666750" cy="1093787"/>
          </p:xfrm>
          <a:graphic>
            <a:graphicData uri="http://schemas.openxmlformats.org/presentationml/2006/ole">
              <p:oleObj spid="_x0000_s350211" name="Equation" r:id="rId5" imgW="279400" imgH="45720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6175</TotalTime>
  <Words>1020</Words>
  <Application>Microsoft Macintosh PowerPoint</Application>
  <PresentationFormat>On-screen Show (4:3)</PresentationFormat>
  <Paragraphs>220</Paragraphs>
  <Slides>31</Slides>
  <Notes>31</Notes>
  <HiddenSlides>15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Comic Sans MS</vt:lpstr>
      <vt:lpstr>Arial Unicode MS</vt:lpstr>
      <vt:lpstr>Euclid Symbol</vt:lpstr>
      <vt:lpstr>Euclid Extra</vt:lpstr>
      <vt:lpstr>6.042 Lecture Template</vt:lpstr>
      <vt:lpstr>1_6.042 Lecture Template</vt:lpstr>
      <vt:lpstr>Equation</vt:lpstr>
      <vt:lpstr>Slide 1</vt:lpstr>
      <vt:lpstr>Proof by Contradiction</vt:lpstr>
      <vt:lpstr>Proof by Contradiction</vt:lpstr>
      <vt:lpstr>Proof by Contradiction</vt:lpstr>
      <vt:lpstr>Proof by Contradiction</vt:lpstr>
      <vt:lpstr>Proof by Contradiction</vt:lpstr>
      <vt:lpstr>Quickie</vt:lpstr>
      <vt:lpstr>Slide 8</vt:lpstr>
      <vt:lpstr>Java Logical Expression</vt:lpstr>
      <vt:lpstr>Case 1: x &gt; 0</vt:lpstr>
      <vt:lpstr>Case 2: x ≤ 0</vt:lpstr>
      <vt:lpstr>Case 2: x ≤ 0</vt:lpstr>
      <vt:lpstr>Case 2: x ≤ 0</vt:lpstr>
      <vt:lpstr>Reasoning by Cases</vt:lpstr>
      <vt:lpstr>Friends &amp; Strangers</vt:lpstr>
      <vt:lpstr>Slide 16</vt:lpstr>
      <vt:lpstr>A Proof of the Claim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Numbers</vt:lpstr>
      <vt:lpstr>Proof by Cases</vt:lpstr>
      <vt:lpstr>Goldbach Conjecture</vt:lpstr>
      <vt:lpstr>Goldbach Conjecture</vt:lpstr>
      <vt:lpstr>$1,000,000 Question</vt:lpstr>
      <vt:lpstr>Goldbach Conjecture</vt:lpstr>
      <vt:lpstr>$1,000,000 Question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456</cp:revision>
  <cp:lastPrinted>2010-02-03T22:30:26Z</cp:lastPrinted>
  <dcterms:created xsi:type="dcterms:W3CDTF">2011-02-03T15:55:26Z</dcterms:created>
  <dcterms:modified xsi:type="dcterms:W3CDTF">2011-02-03T21:12:41Z</dcterms:modified>
</cp:coreProperties>
</file>