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462" r:id="rId2"/>
    <p:sldId id="588" r:id="rId3"/>
    <p:sldId id="589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7" r:id="rId12"/>
    <p:sldId id="568" r:id="rId13"/>
    <p:sldId id="609" r:id="rId14"/>
    <p:sldId id="610" r:id="rId15"/>
    <p:sldId id="613" r:id="rId16"/>
    <p:sldId id="614" r:id="rId17"/>
    <p:sldId id="615" r:id="rId18"/>
    <p:sldId id="616" r:id="rId19"/>
    <p:sldId id="546" r:id="rId20"/>
    <p:sldId id="579" r:id="rId21"/>
    <p:sldId id="592" r:id="rId22"/>
    <p:sldId id="593" r:id="rId23"/>
    <p:sldId id="594" r:id="rId24"/>
    <p:sldId id="595" r:id="rId25"/>
    <p:sldId id="596" r:id="rId26"/>
    <p:sldId id="597" r:id="rId27"/>
    <p:sldId id="598" r:id="rId28"/>
  </p:sldIdLst>
  <p:sldSz cx="9144000" cy="6858000" type="letter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552" y="-8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422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04529"/>
              </p:ext>
            </p:extLst>
          </p:nvPr>
        </p:nvGraphicFramePr>
        <p:xfrm>
          <a:off x="1611312" y="2198688"/>
          <a:ext cx="6618288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876300" imgH="215900" progId="Equation.DSMT4">
                  <p:embed/>
                </p:oleObj>
              </mc:Choice>
              <mc:Fallback>
                <p:oleObj name="Equation" r:id="rId3" imgW="876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2" y="2198688"/>
                        <a:ext cx="6618288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087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609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05000" y="5410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55626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41910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32" idx="5"/>
            <a:endCxn id="7" idx="2"/>
          </p:cNvCxnSpPr>
          <p:nvPr/>
        </p:nvCxnSpPr>
        <p:spPr bwMode="auto">
          <a:xfrm>
            <a:off x="2035082" y="5540282"/>
            <a:ext cx="2025836" cy="555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626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54102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66294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42133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49530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85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5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672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17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1558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396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smtClean="0"/>
              <a:t>A </a:t>
            </a:r>
            <a:r>
              <a:rPr lang="en-US" sz="5400" dirty="0" smtClean="0"/>
              <a:t>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not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E5"/>
                </a:solidFill>
              </a:rPr>
              <a:t>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Now only talk about </a:t>
            </a:r>
          </a:p>
          <a:p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subgraphs</a:t>
            </a:r>
            <a:r>
              <a:rPr lang="en-US" sz="5400" dirty="0" smtClean="0">
                <a:solidFill>
                  <a:srgbClr val="000000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/>
              <a:t>Assume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/>
              <a:t>is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connected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2"/>
                </a:solidFill>
              </a:rPr>
              <a:t>and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</a:t>
            </a:r>
            <a:r>
              <a:rPr lang="en-US" sz="4800" dirty="0" smtClean="0"/>
              <a:t>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</a:t>
            </a:r>
            <a:r>
              <a:rPr lang="en-US" sz="4800" dirty="0" smtClean="0"/>
              <a:t>then an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Macintosh PowerPoint</Application>
  <PresentationFormat>Letter Paper (8.5x11 in)</PresentationFormat>
  <Paragraphs>150</Paragraphs>
  <Slides>27</Slides>
  <Notes>5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6.042 Lecture Template</vt:lpstr>
      <vt:lpstr>Equation</vt:lpstr>
      <vt:lpstr>MathType 6.0 Equation</vt:lpstr>
      <vt:lpstr>Mathematics for Computer Science MIT 6.042J/18.062J</vt:lpstr>
      <vt:lpstr>Spanning Subgraphs</vt:lpstr>
      <vt:lpstr>Spanning Subgraphs</vt:lpstr>
      <vt:lpstr>Spanning Subgraphs of G</vt:lpstr>
      <vt:lpstr>Connectors</vt:lpstr>
      <vt:lpstr>Minimum Gray Edge</vt:lpstr>
      <vt:lpstr>Gray Edge Lemma</vt:lpstr>
      <vt:lpstr>Gray-edge construction</vt:lpstr>
      <vt:lpstr>Proof of Lemma</vt:lpstr>
      <vt:lpstr>Proof of Lemma</vt:lpstr>
      <vt:lpstr>Proof of Lemma</vt:lpstr>
      <vt:lpstr>Case: e not in M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(cont.)</vt:lpstr>
      <vt:lpstr>Corollary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2015-11-01T00:30:10Z</dcterms:modified>
</cp:coreProperties>
</file>