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92" r:id="rId4"/>
    <p:sldId id="291" r:id="rId5"/>
    <p:sldId id="279" r:id="rId6"/>
    <p:sldId id="293" r:id="rId7"/>
    <p:sldId id="294" r:id="rId8"/>
    <p:sldId id="290" r:id="rId9"/>
    <p:sldId id="280" r:id="rId10"/>
    <p:sldId id="282" r:id="rId11"/>
    <p:sldId id="288" r:id="rId12"/>
    <p:sldId id="284" r:id="rId13"/>
    <p:sldId id="285" r:id="rId14"/>
    <p:sldId id="286" r:id="rId15"/>
    <p:sldId id="295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195"/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880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224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samplespace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May 1,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7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11.e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13.xml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88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7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9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09127"/>
              </p:ext>
            </p:extLst>
          </p:nvPr>
        </p:nvGraphicFramePr>
        <p:xfrm>
          <a:off x="685800" y="2895600"/>
          <a:ext cx="77597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1" name="Equation" r:id="rId12" imgW="1460500" imgH="495300" progId="Equation.DSMT4">
                  <p:embed/>
                </p:oleObj>
              </mc:Choice>
              <mc:Fallback>
                <p:oleObj name="Equation" r:id="rId12" imgW="14605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7759700" cy="263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280551"/>
              </p:ext>
            </p:extLst>
          </p:nvPr>
        </p:nvGraphicFramePr>
        <p:xfrm>
          <a:off x="1524000" y="1371600"/>
          <a:ext cx="636104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2" name="Equation" r:id="rId14" imgW="1219200" imgH="292100" progId="Equation.DSMT4">
                  <p:embed/>
                </p:oleObj>
              </mc:Choice>
              <mc:Fallback>
                <p:oleObj name="Equation" r:id="rId14" imgW="1219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1371600"/>
                        <a:ext cx="636104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set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endParaRPr lang="en-US" sz="4400" i="1" dirty="0" smtClean="0">
              <a:latin typeface="Comic Sans MS" pitchFamily="-128" charset="0"/>
              <a:sym typeface="Euclid Math One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12569"/>
              </p:ext>
            </p:extLst>
          </p:nvPr>
        </p:nvGraphicFramePr>
        <p:xfrm>
          <a:off x="2133600" y="4557713"/>
          <a:ext cx="4344988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6" name="Equation" r:id="rId4" imgW="889000" imgH="381000" progId="Equation.DSMT4">
                  <p:embed/>
                </p:oleObj>
              </mc:Choice>
              <mc:Fallback>
                <p:oleObj name="Equation" r:id="rId4" imgW="889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57713"/>
                        <a:ext cx="4344988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1311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set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endParaRPr lang="en-US" sz="4400" i="1" dirty="0" smtClean="0">
              <a:latin typeface="Comic Sans MS" pitchFamily="-128" charset="0"/>
              <a:sym typeface="Euclid Math One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232105"/>
              </p:ext>
            </p:extLst>
          </p:nvPr>
        </p:nvGraphicFramePr>
        <p:xfrm>
          <a:off x="2133600" y="4557713"/>
          <a:ext cx="4344988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84" name="Equation" r:id="rId4" imgW="889000" imgH="381000" progId="Equation.DSMT4">
                  <p:embed/>
                </p:oleObj>
              </mc:Choice>
              <mc:Fallback>
                <p:oleObj name="Equation" r:id="rId4" imgW="889000" imgH="38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57713"/>
                        <a:ext cx="4344988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The purpose of the “tree model” is to figure out which probability space to use: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outcomes = leaves of tree</a:t>
            </a:r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outcome probabilities calculated from branch probabilities.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3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33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</a:t>
            </a:r>
            <a:r>
              <a:rPr lang="en-US" sz="4800" dirty="0">
                <a:solidFill>
                  <a:schemeClr val="accent6"/>
                </a:solidFill>
                <a:latin typeface="Comic Sans MS" pitchFamily="-128" charset="0"/>
              </a:rPr>
              <a:t> </a:t>
            </a:r>
            <a:r>
              <a:rPr lang="en-US" sz="4800" dirty="0" err="1">
                <a:solidFill>
                  <a:srgbClr val="FF00FF"/>
                </a:solidFill>
                <a:latin typeface="Comic Sans MS" pitchFamily="-128" charset="0"/>
              </a:rPr>
              <a:t>pairwise</a:t>
            </a:r>
            <a:r>
              <a:rPr lang="en-US" sz="4800" dirty="0">
                <a:solidFill>
                  <a:srgbClr val="FF00FF"/>
                </a:solidFill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81154"/>
              </p:ext>
            </p:extLst>
          </p:nvPr>
        </p:nvGraphicFramePr>
        <p:xfrm>
          <a:off x="332581" y="2514600"/>
          <a:ext cx="84788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2" name="Equation" r:id="rId4" imgW="1943100" imgH="558800" progId="Equation.DSMT4">
                  <p:embed/>
                </p:oleObj>
              </mc:Choice>
              <mc:Fallback>
                <p:oleObj name="Equation" r:id="rId4" imgW="19431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" y="2514600"/>
                        <a:ext cx="847883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</a:t>
            </a:r>
            <a:r>
              <a:rPr lang="en-US" sz="4800" dirty="0">
                <a:solidFill>
                  <a:schemeClr val="accent6"/>
                </a:solidFill>
                <a:latin typeface="Comic Sans MS" pitchFamily="-128" charset="0"/>
              </a:rPr>
              <a:t> </a:t>
            </a:r>
            <a:r>
              <a:rPr lang="en-US" sz="4800" dirty="0" err="1">
                <a:solidFill>
                  <a:srgbClr val="FF00FF"/>
                </a:solidFill>
                <a:latin typeface="Comic Sans MS" pitchFamily="-128" charset="0"/>
              </a:rPr>
              <a:t>pairwise</a:t>
            </a:r>
            <a:r>
              <a:rPr lang="en-US" sz="4800" dirty="0">
                <a:solidFill>
                  <a:srgbClr val="FF00FF"/>
                </a:solidFill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583059"/>
              </p:ext>
            </p:extLst>
          </p:nvPr>
        </p:nvGraphicFramePr>
        <p:xfrm>
          <a:off x="736600" y="2590800"/>
          <a:ext cx="7554913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409700" imgH="431800" progId="Equation.DSMT4">
                  <p:embed/>
                </p:oleObj>
              </mc:Choice>
              <mc:Fallback>
                <p:oleObj name="Equation" r:id="rId4" imgW="1409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590800"/>
                        <a:ext cx="7554913" cy="2314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83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867400" cy="990600"/>
          </a:xfrm>
        </p:spPr>
        <p:txBody>
          <a:bodyPr/>
          <a:lstStyle/>
          <a:p>
            <a:r>
              <a:rPr lang="en-US" sz="4400" dirty="0" smtClean="0"/>
              <a:t>Discrete Probability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samplespace.</a:t>
            </a:r>
            <a:fld id="{17233D2A-0857-4415-88C1-423492E69A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76010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B90195"/>
                </a:solidFill>
              </a:rPr>
              <a:t>Discrete</a:t>
            </a:r>
            <a:r>
              <a:rPr lang="en-US" sz="6000" dirty="0" smtClean="0"/>
              <a:t> = </a:t>
            </a:r>
            <a:r>
              <a:rPr lang="en-US" sz="6000" dirty="0" smtClean="0">
                <a:solidFill>
                  <a:srgbClr val="0000FF"/>
                </a:solidFill>
              </a:rPr>
              <a:t>countable</a:t>
            </a:r>
          </a:p>
          <a:p>
            <a:r>
              <a:rPr lang="en-US" sz="6000" dirty="0" smtClean="0"/>
              <a:t>sample 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454400"/>
            <a:ext cx="80162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Allows </a:t>
            </a:r>
            <a:r>
              <a:rPr lang="en-US" sz="6600" dirty="0" smtClean="0">
                <a:solidFill>
                  <a:srgbClr val="0000FF"/>
                </a:solidFill>
              </a:rPr>
              <a:t>sums </a:t>
            </a:r>
            <a:r>
              <a:rPr lang="en-US" sz="6600" dirty="0" smtClean="0">
                <a:solidFill>
                  <a:srgbClr val="000000"/>
                </a:solidFill>
              </a:rPr>
              <a:t>instead</a:t>
            </a:r>
          </a:p>
          <a:p>
            <a:r>
              <a:rPr lang="en-US" sz="6600" dirty="0" smtClean="0"/>
              <a:t>of </a:t>
            </a:r>
            <a:r>
              <a:rPr lang="en-US" sz="6600" dirty="0" smtClean="0">
                <a:solidFill>
                  <a:srgbClr val="FF0000"/>
                </a:solidFill>
              </a:rPr>
              <a:t>integrals</a:t>
            </a:r>
          </a:p>
        </p:txBody>
      </p:sp>
    </p:spTree>
    <p:extLst>
      <p:ext uri="{BB962C8B-B14F-4D97-AF65-F5344CB8AC3E}">
        <p14:creationId xmlns:p14="http://schemas.microsoft.com/office/powerpoint/2010/main" val="299981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143000"/>
            <a:ext cx="8763000" cy="5029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of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endParaRPr lang="en-US" sz="4400" dirty="0" smtClean="0">
              <a:latin typeface="Comic Sans MS" pitchFamily="-128" charset="0"/>
              <a:sym typeface="Euclid Math One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Math One" pitchFamily="18" charset="2"/>
              </a:rPr>
              <a:t>sigma field </a:t>
            </a:r>
            <a:r>
              <a:rPr lang="en-US" sz="44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E</a:t>
            </a:r>
            <a:r>
              <a:rPr lang="en-US" sz="4400" dirty="0" smtClean="0">
                <a:latin typeface="Comic Sans MS"/>
                <a:cs typeface="Comic Sans MS"/>
                <a:sym typeface="Euclid Math One" pitchFamily="18" charset="2"/>
              </a:rPr>
              <a:t>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Math One" pitchFamily="18" charset="2"/>
              </a:rPr>
              <a:t>events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:</a:t>
            </a:r>
            <a:r>
              <a:rPr lang="en-US" sz="4800" dirty="0">
                <a:cs typeface="Comic Sans MS"/>
                <a:sym typeface="Euclid Math One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E</a:t>
            </a:r>
            <a:r>
              <a:rPr lang="en-US" sz="4800" dirty="0" smtClean="0">
                <a:cs typeface="Comic Sans MS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Rule.</a:t>
            </a:r>
            <a:endParaRPr lang="en-US" sz="4400" dirty="0" smtClean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4445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samplespace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44450">
          <a:solidFill>
            <a:srgbClr val="CC00CC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14488</TotalTime>
  <Words>350</Words>
  <Application>Microsoft Macintosh PowerPoint</Application>
  <PresentationFormat>On-screen Show (4:3)</PresentationFormat>
  <Paragraphs>80</Paragraphs>
  <Slides>15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6.042 Lecture Template</vt:lpstr>
      <vt:lpstr>MathType 6.0 Equation</vt:lpstr>
      <vt:lpstr>Equation</vt:lpstr>
      <vt:lpstr>PowerPoint Presentation</vt:lpstr>
      <vt:lpstr>Probability Spaces</vt:lpstr>
      <vt:lpstr>Probability Spaces</vt:lpstr>
      <vt:lpstr>Probability Spaces</vt:lpstr>
      <vt:lpstr>Sum Rule</vt:lpstr>
      <vt:lpstr>Sum Rule</vt:lpstr>
      <vt:lpstr>Discrete Probability</vt:lpstr>
      <vt:lpstr>Probability Spaces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  <vt:lpstr>Probability Spaces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1787</cp:revision>
  <cp:lastPrinted>2012-04-20T17:51:30Z</cp:lastPrinted>
  <dcterms:created xsi:type="dcterms:W3CDTF">2011-04-15T22:26:53Z</dcterms:created>
  <dcterms:modified xsi:type="dcterms:W3CDTF">2013-04-30T14:55:43Z</dcterms:modified>
</cp:coreProperties>
</file>