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11"/>
  </p:notesMasterIdLst>
  <p:handoutMasterIdLst>
    <p:handoutMasterId r:id="rId12"/>
  </p:handoutMasterIdLst>
  <p:sldIdLst>
    <p:sldId id="786" r:id="rId2"/>
    <p:sldId id="849" r:id="rId3"/>
    <p:sldId id="850" r:id="rId4"/>
    <p:sldId id="851" r:id="rId5"/>
    <p:sldId id="852" r:id="rId6"/>
    <p:sldId id="853" r:id="rId7"/>
    <p:sldId id="854" r:id="rId8"/>
    <p:sldId id="855" r:id="rId9"/>
    <p:sldId id="856" r:id="rId10"/>
  </p:sldIdLst>
  <p:sldSz cx="9144000" cy="6858000" type="screen4x3"/>
  <p:notesSz cx="9601200" cy="7315200"/>
  <p:custDataLst>
    <p:tags r:id="rId14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09F"/>
    <a:srgbClr val="0033CC"/>
    <a:srgbClr val="008000"/>
    <a:srgbClr val="FF00FF"/>
    <a:srgbClr val="996633"/>
    <a:srgbClr val="CC9900"/>
    <a:srgbClr val="996600"/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5" autoAdjust="0"/>
    <p:restoredTop sz="92496" autoAdjust="0"/>
  </p:normalViewPr>
  <p:slideViewPr>
    <p:cSldViewPr snapToGrid="0" showGuides="1">
      <p:cViewPr varScale="1">
        <p:scale>
          <a:sx n="96" d="100"/>
          <a:sy n="96" d="100"/>
        </p:scale>
        <p:origin x="-1040" y="-96"/>
      </p:cViewPr>
      <p:guideLst>
        <p:guide orient="horz" pos="2151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5" d="100"/>
        <a:sy n="165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488BA1BB-4B16-4A35-908A-28467A68D3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0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1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6" tIns="48321" rIns="96646" bIns="4832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2EFF8EEE-4460-471C-A98C-381116B839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33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74950-501B-4B0E-B82C-39E83DB4A10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11719-1F06-4989-8094-48B523FFE46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A5C8-A722-4B55-89C0-59F22F87EB8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7D54F-A45B-482A-96A3-B4504B1F05F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11C1AC-AFEC-49C2-A4DB-6DB9A46102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4FC5BA4-4A2B-46CF-88E0-09AFB3EDD3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532E8093-6289-4304-82C5-D7AF9B15B0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F620FA0-E02D-432F-B1A1-B885B2F690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03FA38D7-FC4B-409C-BF09-87DC9513A2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7F.</a:t>
            </a:r>
            <a:fld id="{CE7090F7-0A66-45DA-8B16-6E98536F68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buNone/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469509F-3470-40DB-914A-049BEEC9D3E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3502014" y="6602413"/>
            <a:ext cx="2265940" cy="2462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buNone/>
              <a:defRPr/>
            </a:pP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Albert R Meyer.     March</a:t>
            </a:r>
            <a:r>
              <a:rPr lang="en-US" altLang="zh-CN" sz="1000" baseline="0" dirty="0" smtClean="0">
                <a:latin typeface="Comic Sans MS" pitchFamily="66" charset="0"/>
                <a:ea typeface="宋体" pitchFamily="2" charset="-122"/>
              </a:rPr>
              <a:t> 23</a:t>
            </a:r>
            <a:r>
              <a:rPr lang="en-US" altLang="zh-CN" sz="1000" dirty="0" smtClean="0">
                <a:latin typeface="Comic Sans MS" pitchFamily="66" charset="0"/>
                <a:ea typeface="宋体" pitchFamily="2" charset="-122"/>
              </a:rPr>
              <a:t>, 2012</a:t>
            </a:r>
            <a:endParaRPr lang="en-US" altLang="zh-CN" sz="1000" dirty="0"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71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04007E33-1736-4A6D-A40B-B2F7521A0A97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456369" y="381000"/>
            <a:ext cx="6316153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43934" y="1561106"/>
            <a:ext cx="8585107" cy="377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Optimal</a:t>
            </a:r>
            <a:r>
              <a:rPr lang="en-US" sz="8800" b="1" dirty="0" smtClean="0">
                <a:solidFill>
                  <a:schemeClr val="tx2"/>
                </a:solidFill>
              </a:rPr>
              <a:t> </a:t>
            </a: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Stable</a:t>
            </a:r>
          </a:p>
          <a:p>
            <a:pPr algn="ctr">
              <a:buNone/>
            </a:pPr>
            <a:r>
              <a:rPr lang="en-US" sz="8800" b="1" dirty="0" smtClean="0">
                <a:solidFill>
                  <a:schemeClr val="tx2"/>
                </a:solidFill>
                <a:latin typeface="Comic Sans MS" pitchFamily="66" charset="0"/>
              </a:rPr>
              <a:t>Matching</a:t>
            </a:r>
            <a:endParaRPr lang="en-US" sz="88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Mating Ritual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58018" y="2866684"/>
            <a:ext cx="7904163" cy="228758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800" dirty="0">
                <a:latin typeface="Comic Sans MS" pitchFamily="66" charset="0"/>
              </a:rPr>
              <a:t>Girls’ suitors get better, and </a:t>
            </a:r>
            <a:r>
              <a:rPr lang="en-US" sz="4800" dirty="0" smtClean="0">
                <a:latin typeface="Comic Sans MS" pitchFamily="66" charset="0"/>
              </a:rPr>
              <a:t>boys’ </a:t>
            </a:r>
            <a:r>
              <a:rPr lang="en-US" sz="4800" dirty="0">
                <a:latin typeface="Comic Sans MS" pitchFamily="66" charset="0"/>
              </a:rPr>
              <a:t>sweethearts get worse, so girls do better?</a:t>
            </a:r>
            <a:endParaRPr lang="en-US" sz="4800" dirty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62480" y="1043180"/>
            <a:ext cx="6271371" cy="17543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Who does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better,</a:t>
            </a:r>
          </a:p>
          <a:p>
            <a:pPr>
              <a:spcBef>
                <a:spcPts val="0"/>
              </a:spcBef>
              <a:buNone/>
            </a:pPr>
            <a:r>
              <a:rPr lang="en-US" sz="5400" dirty="0" smtClean="0">
                <a:latin typeface="Comic Sans MS" pitchFamily="66" charset="0"/>
              </a:rPr>
              <a:t>boys </a:t>
            </a:r>
            <a:r>
              <a:rPr lang="en-US" sz="5400" dirty="0">
                <a:latin typeface="Comic Sans MS" pitchFamily="66" charset="0"/>
              </a:rPr>
              <a:t>or girls?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3637718" y="5110756"/>
            <a:ext cx="1944763" cy="1446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8800" dirty="0">
                <a:solidFill>
                  <a:schemeClr val="hlink"/>
                </a:solidFill>
                <a:latin typeface="Comic Sans MS" pitchFamily="66" charset="0"/>
              </a:rPr>
              <a:t>No!</a:t>
            </a:r>
          </a:p>
        </p:txBody>
      </p:sp>
      <p:sp>
        <p:nvSpPr>
          <p:cNvPr id="5018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87D09381-529C-4565-93CC-F0F84618B121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7558725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42599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87363" y="1552575"/>
            <a:ext cx="8205787" cy="39703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6000" dirty="0">
                <a:latin typeface="Comic Sans MS" pitchFamily="66" charset="0"/>
              </a:rPr>
              <a:t>Mating Ritual is </a:t>
            </a:r>
            <a:r>
              <a:rPr lang="en-US" sz="6000" dirty="0">
                <a:solidFill>
                  <a:srgbClr val="008000"/>
                </a:solidFill>
                <a:latin typeface="Comic Sans MS" pitchFamily="66" charset="0"/>
              </a:rPr>
              <a:t>Optimal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boys </a:t>
            </a:r>
            <a:r>
              <a:rPr lang="en-US" sz="6000" dirty="0">
                <a:latin typeface="Comic Sans MS" pitchFamily="66" charset="0"/>
              </a:rPr>
              <a:t>at once.</a:t>
            </a:r>
          </a:p>
          <a:p>
            <a:pPr>
              <a:buNone/>
            </a:pPr>
            <a:r>
              <a:rPr lang="en-US" sz="6000" dirty="0" err="1">
                <a:solidFill>
                  <a:schemeClr val="hlink"/>
                </a:solidFill>
                <a:latin typeface="Comic Sans MS" pitchFamily="66" charset="0"/>
              </a:rPr>
              <a:t>Pessimal</a:t>
            </a:r>
            <a:r>
              <a:rPr lang="en-US" sz="6000" dirty="0">
                <a:latin typeface="Comic Sans MS" pitchFamily="66" charset="0"/>
              </a:rPr>
              <a:t> for all </a:t>
            </a:r>
            <a:r>
              <a:rPr lang="en-US" sz="6000" dirty="0" smtClean="0">
                <a:latin typeface="Comic Sans MS" pitchFamily="66" charset="0"/>
              </a:rPr>
              <a:t>girls.</a:t>
            </a:r>
            <a:endParaRPr lang="en-US" sz="6000" dirty="0">
              <a:latin typeface="Comic Sans MS" pitchFamily="66" charset="0"/>
            </a:endParaRPr>
          </a:p>
        </p:txBody>
      </p:sp>
      <p:sp>
        <p:nvSpPr>
          <p:cNvPr id="5120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8E15869-363D-4A6A-9DE4-BB4AE5BA2C11}" type="slidenum">
              <a:rPr lang="en-US" smtClean="0"/>
              <a:pPr/>
              <a:t>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24366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249261" y="1084791"/>
            <a:ext cx="8712245" cy="467225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Prove boy optimal by</a:t>
            </a:r>
            <a:r>
              <a:rPr lang="en-US" sz="4000" dirty="0" smtClean="0">
                <a:solidFill>
                  <a:srgbClr val="0000CC"/>
                </a:solidFill>
              </a:rPr>
              <a:t> </a:t>
            </a:r>
            <a:r>
              <a:rPr lang="en-US" sz="4000" dirty="0" smtClean="0">
                <a:solidFill>
                  <a:srgbClr val="C00000"/>
                </a:solidFill>
              </a:rPr>
              <a:t>contradiction</a:t>
            </a:r>
            <a:r>
              <a:rPr lang="en-US" sz="4000" dirty="0" smtClean="0"/>
              <a:t>:</a:t>
            </a:r>
          </a:p>
          <a:p>
            <a:pPr>
              <a:buFontTx/>
              <a:buNone/>
            </a:pPr>
            <a:r>
              <a:rPr lang="en-US" sz="4000" dirty="0" smtClean="0"/>
              <a:t>Suppose some boy does not get his </a:t>
            </a:r>
          </a:p>
          <a:p>
            <a:pPr>
              <a:buFontTx/>
              <a:buNone/>
            </a:pPr>
            <a:r>
              <a:rPr lang="en-US" sz="4000" dirty="0" smtClean="0"/>
              <a:t>optimal girl.  So he must have </a:t>
            </a:r>
          </a:p>
          <a:p>
            <a:pPr>
              <a:buFontTx/>
              <a:buNone/>
            </a:pPr>
            <a:r>
              <a:rPr lang="en-US" sz="4000" dirty="0" smtClean="0"/>
              <a:t>crossed off his optimal on some </a:t>
            </a:r>
          </a:p>
          <a:p>
            <a:pPr>
              <a:buFontTx/>
              <a:buNone/>
            </a:pPr>
            <a:r>
              <a:rPr lang="en-US" sz="4000" dirty="0" smtClean="0"/>
              <a:t>earlier  “bad” day.  Consider the 1st </a:t>
            </a:r>
          </a:p>
          <a:p>
            <a:pPr>
              <a:buFontTx/>
              <a:buNone/>
            </a:pPr>
            <a:r>
              <a:rPr lang="en-US" sz="4000" dirty="0" smtClean="0"/>
              <a:t>bad day.</a:t>
            </a:r>
            <a:endParaRPr lang="en-US" sz="3600" dirty="0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5CBEB4F-F3B6-4041-8D9E-EBDA5BFD33E8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14215972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F2E48C5-A124-4D02-B5E8-431746CA306C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506" y="1777753"/>
            <a:ext cx="832040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                  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         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     Happens </a:t>
            </a:r>
          </a:p>
          <a:p>
            <a:pPr lvl="0" eaLnBrk="0" hangingPunct="0">
              <a:spcBef>
                <a:spcPct val="20000"/>
              </a:spcBef>
              <a:buNone/>
            </a:pP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because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serenading her.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is optimal for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 marL="342900" lvl="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prefers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kern="0" dirty="0" smtClean="0">
                <a:solidFill>
                  <a:srgbClr val="000000"/>
                </a:solidFill>
                <a:latin typeface="Comic Sans MS" pitchFamily="66" charset="0"/>
              </a:rPr>
              <a:t> to </a:t>
            </a:r>
            <a:r>
              <a:rPr lang="en-US" sz="4000" kern="0" dirty="0" smtClean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706" y="1163292"/>
            <a:ext cx="8794788" cy="129495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dirty="0" smtClean="0"/>
              <a:t>On 1st bad day some boy, </a:t>
            </a:r>
            <a:r>
              <a:rPr lang="en-US" sz="3600" dirty="0" smtClean="0">
                <a:solidFill>
                  <a:srgbClr val="0000CC"/>
                </a:solidFill>
              </a:rPr>
              <a:t>Keith</a:t>
            </a:r>
            <a:r>
              <a:rPr lang="en-US" sz="3600" dirty="0" smtClean="0"/>
              <a:t>, crosses </a:t>
            </a:r>
          </a:p>
          <a:p>
            <a:pPr>
              <a:buFontTx/>
              <a:buNone/>
            </a:pPr>
            <a:r>
              <a:rPr lang="en-US" sz="3600" dirty="0" smtClean="0"/>
              <a:t>off his optimal girl, </a:t>
            </a:r>
            <a:r>
              <a:rPr lang="en-US" sz="3600" dirty="0" smtClean="0">
                <a:solidFill>
                  <a:srgbClr val="0000CC"/>
                </a:solidFill>
              </a:rPr>
              <a:t>Nicole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2718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59" y="1598882"/>
            <a:ext cx="8875003" cy="3469686"/>
          </a:xfrm>
        </p:spPr>
        <p:txBody>
          <a:bodyPr/>
          <a:lstStyle/>
          <a:p>
            <a:pPr>
              <a:buFontTx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Also,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  <a:r>
              <a:rPr lang="en-US" sz="4400" dirty="0" smtClean="0"/>
              <a:t> has not crossed off </a:t>
            </a:r>
          </a:p>
          <a:p>
            <a:pPr>
              <a:buFontTx/>
              <a:buNone/>
            </a:pPr>
            <a:r>
              <a:rPr lang="en-US" sz="4400" dirty="0" smtClean="0"/>
              <a:t>his optimal girl and is serenading </a:t>
            </a:r>
          </a:p>
          <a:p>
            <a:pPr>
              <a:buFontTx/>
              <a:buNone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, so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>
                <a:solidFill>
                  <a:srgbClr val="0000CC"/>
                </a:solidFill>
              </a:rPr>
              <a:t>Nicole</a:t>
            </a:r>
            <a:r>
              <a:rPr lang="en-US" sz="4400" dirty="0" smtClean="0"/>
              <a:t> i</a:t>
            </a:r>
            <a:r>
              <a:rPr lang="en-US" sz="4400" dirty="0" smtClean="0">
                <a:latin typeface="Comic Sans MS"/>
                <a:cs typeface="Comic Sans MS"/>
              </a:rPr>
              <a:t>s</a:t>
            </a:r>
            <a:r>
              <a:rPr lang="en-US" sz="4400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≥</a:t>
            </a:r>
            <a:r>
              <a:rPr lang="en-US" sz="4400" dirty="0" smtClean="0"/>
              <a:t> optimal for </a:t>
            </a:r>
            <a:r>
              <a:rPr lang="en-US" sz="4400" dirty="0" smtClean="0">
                <a:solidFill>
                  <a:srgbClr val="0000CC"/>
                </a:solidFill>
              </a:rPr>
              <a:t>Tom</a:t>
            </a: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17EB9E32-BBFB-4A93-A629-8985322E0052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3031778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6CCEBC7E-BB78-4935-B466-2CC68DADAB00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46910" y="940701"/>
            <a:ext cx="88979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</a:rPr>
              <a:t>Nicole</a:t>
            </a:r>
            <a:r>
              <a:rPr lang="en-US" sz="4000" dirty="0" smtClean="0"/>
              <a:t> </a:t>
            </a:r>
            <a:r>
              <a:rPr lang="en-US" sz="4000" dirty="0"/>
              <a:t>i</a:t>
            </a:r>
            <a:r>
              <a:rPr lang="en-US" sz="4000" dirty="0">
                <a:latin typeface="Comic Sans MS"/>
                <a:cs typeface="Comic Sans MS"/>
              </a:rPr>
              <a:t>s</a:t>
            </a:r>
            <a:r>
              <a:rPr lang="en-US" sz="4000" dirty="0">
                <a:latin typeface="Euclid Symbol" charset="2"/>
                <a:cs typeface="Euclid Symbol" charset="2"/>
              </a:rPr>
              <a:t> </a:t>
            </a:r>
            <a:r>
              <a:rPr lang="en-US" sz="4000" b="1" dirty="0">
                <a:latin typeface="Euclid Symbol" charset="2"/>
                <a:cs typeface="Euclid Symbol" charset="2"/>
              </a:rPr>
              <a:t>≥</a:t>
            </a:r>
            <a:r>
              <a:rPr lang="en-US" sz="4000" dirty="0"/>
              <a:t> optimal for </a:t>
            </a:r>
            <a:r>
              <a:rPr lang="en-US" sz="4000" dirty="0">
                <a:solidFill>
                  <a:srgbClr val="0000CC"/>
                </a:solidFill>
              </a:rPr>
              <a:t>Tom</a:t>
            </a:r>
          </a:p>
          <a:p>
            <a:pPr>
              <a:buFont typeface="Arial" charset="0"/>
              <a:buChar char="•"/>
            </a:pP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 smtClean="0">
                <a:latin typeface="Comic Sans MS" pitchFamily="66" charset="0"/>
              </a:rPr>
              <a:t> </a:t>
            </a:r>
            <a:r>
              <a:rPr lang="en-US" sz="4000" dirty="0">
                <a:latin typeface="Comic Sans MS" pitchFamily="66" charset="0"/>
              </a:rPr>
              <a:t>is optimal for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  <a:p>
            <a:pPr>
              <a:buFont typeface="Arial" charset="0"/>
              <a:buChar char="•"/>
            </a:pP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 prefers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Tom</a:t>
            </a:r>
            <a:r>
              <a:rPr lang="en-US" sz="4000" dirty="0">
                <a:latin typeface="Comic Sans MS" pitchFamily="66" charset="0"/>
              </a:rPr>
              <a:t> to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Keith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9449" y="3046743"/>
            <a:ext cx="8053657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Must </a:t>
            </a:r>
            <a:r>
              <a:rPr lang="en-US" sz="4000" dirty="0">
                <a:latin typeface="Comic Sans MS" pitchFamily="66" charset="0"/>
              </a:rPr>
              <a:t>be </a:t>
            </a:r>
            <a:r>
              <a:rPr lang="en-US" sz="4000" dirty="0" smtClean="0">
                <a:solidFill>
                  <a:srgbClr val="7030A0"/>
                </a:solidFill>
                <a:latin typeface="Comic Sans MS" pitchFamily="66" charset="0"/>
              </a:rPr>
              <a:t>another </a:t>
            </a:r>
            <a:r>
              <a:rPr lang="en-US" sz="4000" dirty="0" smtClean="0">
                <a:latin typeface="Comic Sans MS" pitchFamily="66" charset="0"/>
              </a:rPr>
              <a:t>stable marriage</a:t>
            </a:r>
          </a:p>
          <a:p>
            <a:pPr>
              <a:buNone/>
            </a:pPr>
            <a:r>
              <a:rPr lang="en-US" sz="4000" dirty="0" smtClean="0">
                <a:latin typeface="Comic Sans MS" pitchFamily="66" charset="0"/>
              </a:rPr>
              <a:t>with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Keith </a:t>
            </a:r>
            <a:r>
              <a:rPr lang="en-US" sz="4000" dirty="0" smtClean="0">
                <a:latin typeface="Comic Sans MS" pitchFamily="66" charset="0"/>
              </a:rPr>
              <a:t>married to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latin typeface="Comic Sans MS" pitchFamily="66" charset="0"/>
              </a:rPr>
              <a:t>.  </a:t>
            </a:r>
            <a:endParaRPr lang="en-US" sz="40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847" y="4509111"/>
            <a:ext cx="84121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But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then </a:t>
            </a:r>
            <a:r>
              <a:rPr lang="en-US" sz="4000" dirty="0">
                <a:solidFill>
                  <a:srgbClr val="0000CC"/>
                </a:solidFill>
                <a:latin typeface="Comic Sans MS" pitchFamily="66" charset="0"/>
              </a:rPr>
              <a:t>Nicole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 &amp; </a:t>
            </a:r>
            <a:r>
              <a:rPr lang="en-US" sz="4000" dirty="0" smtClean="0">
                <a:solidFill>
                  <a:srgbClr val="0000CC"/>
                </a:solidFill>
                <a:latin typeface="Comic Sans MS" pitchFamily="66" charset="0"/>
              </a:rPr>
              <a:t>Tom </a:t>
            </a:r>
            <a:r>
              <a:rPr lang="en-US" sz="4000" dirty="0" smtClean="0">
                <a:solidFill>
                  <a:srgbClr val="000000"/>
                </a:solidFill>
                <a:latin typeface="Comic Sans MS" pitchFamily="66" charset="0"/>
              </a:rPr>
              <a:t>are </a:t>
            </a:r>
            <a:r>
              <a:rPr lang="en-US" sz="4000" dirty="0">
                <a:solidFill>
                  <a:srgbClr val="C00000"/>
                </a:solidFill>
                <a:latin typeface="Comic Sans MS" pitchFamily="66" charset="0"/>
              </a:rPr>
              <a:t>rogue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, </a:t>
            </a:r>
            <a:r>
              <a:rPr lang="en-US" sz="4000" dirty="0">
                <a:latin typeface="Comic Sans MS" pitchFamily="66" charset="0"/>
              </a:rPr>
              <a:t>contradicting</a:t>
            </a:r>
            <a:r>
              <a:rPr lang="en-US" sz="4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dirty="0">
                <a:solidFill>
                  <a:srgbClr val="000000"/>
                </a:solidFill>
                <a:latin typeface="Comic Sans MS" pitchFamily="66" charset="0"/>
              </a:rPr>
              <a:t>stability.</a:t>
            </a:r>
          </a:p>
        </p:txBody>
      </p:sp>
      <p:sp>
        <p:nvSpPr>
          <p:cNvPr id="553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smtClean="0"/>
              <a:t>Boy</a:t>
            </a:r>
            <a:r>
              <a:rPr lang="en-US" sz="4400" smtClean="0">
                <a:solidFill>
                  <a:srgbClr val="008000"/>
                </a:solidFill>
              </a:rPr>
              <a:t> Optimal</a:t>
            </a:r>
          </a:p>
        </p:txBody>
      </p:sp>
    </p:spTree>
    <p:extLst>
      <p:ext uri="{BB962C8B-B14F-4D97-AF65-F5344CB8AC3E}">
        <p14:creationId xmlns:p14="http://schemas.microsoft.com/office/powerpoint/2010/main" val="3739949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9C75F36C-0433-4F6B-BCAF-665E036C6B72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0"/>
            <a:ext cx="3929062" cy="104775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Girl</a:t>
            </a:r>
            <a:r>
              <a:rPr lang="en-US" sz="4400" dirty="0" smtClean="0">
                <a:solidFill>
                  <a:srgbClr val="008000"/>
                </a:solidFill>
              </a:rPr>
              <a:t> </a:t>
            </a:r>
            <a:r>
              <a:rPr lang="en-US" sz="4400" dirty="0" err="1" smtClean="0">
                <a:solidFill>
                  <a:srgbClr val="C00000"/>
                </a:solidFill>
              </a:rPr>
              <a:t>Pessimal</a:t>
            </a:r>
            <a:endParaRPr lang="en-US" sz="4400" dirty="0" smtClean="0">
              <a:solidFill>
                <a:srgbClr val="C00000"/>
              </a:solidFill>
            </a:endParaRPr>
          </a:p>
        </p:txBody>
      </p:sp>
      <p:sp>
        <p:nvSpPr>
          <p:cNvPr id="56324" name="TextBox 10"/>
          <p:cNvSpPr txBox="1">
            <a:spLocks noChangeArrowheads="1"/>
          </p:cNvSpPr>
          <p:nvPr/>
        </p:nvSpPr>
        <p:spPr bwMode="auto">
          <a:xfrm>
            <a:off x="473731" y="2117425"/>
            <a:ext cx="8263012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5400" dirty="0">
                <a:latin typeface="Comic Sans MS" pitchFamily="66" charset="0"/>
              </a:rPr>
              <a:t>Similar, easier, </a:t>
            </a:r>
            <a:r>
              <a:rPr lang="en-US" sz="5400" dirty="0" smtClean="0">
                <a:latin typeface="Comic Sans MS" pitchFamily="66" charset="0"/>
              </a:rPr>
              <a:t>argument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implies each girl gets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her </a:t>
            </a:r>
            <a:r>
              <a:rPr lang="en-US" sz="5400" dirty="0">
                <a:latin typeface="Comic Sans MS" pitchFamily="66" charset="0"/>
              </a:rPr>
              <a:t>worst possible boy.</a:t>
            </a:r>
          </a:p>
        </p:txBody>
      </p:sp>
    </p:spTree>
    <p:extLst>
      <p:ext uri="{BB962C8B-B14F-4D97-AF65-F5344CB8AC3E}">
        <p14:creationId xmlns:p14="http://schemas.microsoft.com/office/powerpoint/2010/main" val="19972401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Stable Marriage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580900" y="1933108"/>
            <a:ext cx="7935140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sz="5400" dirty="0">
                <a:latin typeface="Comic Sans MS" pitchFamily="66" charset="0"/>
              </a:rPr>
              <a:t>o</a:t>
            </a:r>
            <a:r>
              <a:rPr lang="en-US" sz="5400" dirty="0" smtClean="0">
                <a:latin typeface="Comic Sans MS" pitchFamily="66" charset="0"/>
              </a:rPr>
              <a:t>ther </a:t>
            </a:r>
            <a:r>
              <a:rPr lang="en-US" sz="5400" dirty="0">
                <a:latin typeface="Comic Sans MS" pitchFamily="66" charset="0"/>
              </a:rPr>
              <a:t>stable </a:t>
            </a:r>
            <a:r>
              <a:rPr lang="en-US" sz="5400" dirty="0" smtClean="0">
                <a:latin typeface="Comic Sans MS" pitchFamily="66" charset="0"/>
              </a:rPr>
              <a:t>marriages </a:t>
            </a:r>
          </a:p>
          <a:p>
            <a:pPr>
              <a:buNone/>
            </a:pPr>
            <a:r>
              <a:rPr lang="en-US" sz="5400" dirty="0" smtClean="0">
                <a:latin typeface="Comic Sans MS" pitchFamily="66" charset="0"/>
              </a:rPr>
              <a:t>  possible?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743451" y="1065213"/>
            <a:ext cx="7662419" cy="78562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dirty="0">
                <a:latin typeface="Comic Sans MS" pitchFamily="66" charset="0"/>
              </a:rPr>
              <a:t>More questions, rich </a:t>
            </a:r>
            <a:r>
              <a:rPr lang="en-US" sz="4400" dirty="0" smtClean="0">
                <a:latin typeface="Comic Sans MS" pitchFamily="66" charset="0"/>
              </a:rPr>
              <a:t>theory</a:t>
            </a:r>
            <a:endParaRPr lang="en-US" sz="4400" dirty="0">
              <a:latin typeface="Comic Sans MS" pitchFamily="66" charset="0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578791" y="3855752"/>
            <a:ext cx="7725192" cy="192052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latin typeface="Comic Sans MS" pitchFamily="66" charset="0"/>
              </a:rPr>
              <a:t>do </a:t>
            </a:r>
            <a:r>
              <a:rPr lang="en-US" sz="5400" dirty="0">
                <a:latin typeface="Comic Sans MS" pitchFamily="66" charset="0"/>
              </a:rPr>
              <a:t>better by lying? </a:t>
            </a:r>
            <a:endParaRPr lang="en-US" sz="5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5400" dirty="0" smtClean="0"/>
              <a:t>  boys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 -No!    </a:t>
            </a:r>
            <a:r>
              <a:rPr lang="en-US" sz="5400" dirty="0" smtClean="0">
                <a:latin typeface="Comic Sans MS" pitchFamily="66" charset="0"/>
              </a:rPr>
              <a:t>girls -</a:t>
            </a:r>
            <a:r>
              <a:rPr lang="en-US" sz="5400" dirty="0" smtClean="0">
                <a:solidFill>
                  <a:schemeClr val="hlink"/>
                </a:solidFill>
                <a:latin typeface="Comic Sans MS" pitchFamily="66" charset="0"/>
              </a:rPr>
              <a:t>Yes</a:t>
            </a:r>
            <a:r>
              <a:rPr lang="en-US" sz="5400" dirty="0">
                <a:solidFill>
                  <a:schemeClr val="hlink"/>
                </a:solidFill>
                <a:latin typeface="Comic Sans MS" pitchFamily="66" charset="0"/>
              </a:rPr>
              <a:t>!</a:t>
            </a:r>
          </a:p>
        </p:txBody>
      </p:sp>
      <p:sp>
        <p:nvSpPr>
          <p:cNvPr id="573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7F.</a:t>
            </a:r>
            <a:fld id="{7BB76824-9F76-4ADE-AC6C-0508E1575FA2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076676" y="2891948"/>
            <a:ext cx="4660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5400" dirty="0" smtClean="0">
                <a:latin typeface="Comic Sans MS" pitchFamily="66" charset="0"/>
              </a:rPr>
              <a:t>-can be </a:t>
            </a:r>
            <a:r>
              <a:rPr lang="en-US" sz="5400" dirty="0" smtClean="0">
                <a:solidFill>
                  <a:srgbClr val="C00000"/>
                </a:solidFill>
                <a:latin typeface="Comic Sans MS" pitchFamily="66" charset="0"/>
              </a:rPr>
              <a:t>many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212642"/>
      </p:ext>
    </p:extLst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8137</TotalTime>
  <Words>282</Words>
  <Application>Microsoft Macintosh PowerPoint</Application>
  <PresentationFormat>On-screen Show (4:3)</PresentationFormat>
  <Paragraphs>61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1_6.042 Lecture Template</vt:lpstr>
      <vt:lpstr>PowerPoint Presentation</vt:lpstr>
      <vt:lpstr>Mating Ritual</vt:lpstr>
      <vt:lpstr>Boy Optimal</vt:lpstr>
      <vt:lpstr>Boy Optimal</vt:lpstr>
      <vt:lpstr>Boy Optimal</vt:lpstr>
      <vt:lpstr>Boy Optimal</vt:lpstr>
      <vt:lpstr>Boy Optimal</vt:lpstr>
      <vt:lpstr>Girl Pessimal</vt:lpstr>
      <vt:lpstr>Stable Marriage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1243</cp:revision>
  <cp:lastPrinted>2012-03-19T04:56:16Z</cp:lastPrinted>
  <dcterms:created xsi:type="dcterms:W3CDTF">2011-03-15T21:42:30Z</dcterms:created>
  <dcterms:modified xsi:type="dcterms:W3CDTF">2012-03-19T04:56:21Z</dcterms:modified>
</cp:coreProperties>
</file>