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9" r:id="rId3"/>
    <p:sldId id="298" r:id="rId4"/>
    <p:sldId id="299" r:id="rId5"/>
    <p:sldId id="257" r:id="rId6"/>
    <p:sldId id="258" r:id="rId7"/>
    <p:sldId id="306" r:id="rId8"/>
    <p:sldId id="307" r:id="rId9"/>
    <p:sldId id="287" r:id="rId10"/>
    <p:sldId id="293" r:id="rId11"/>
    <p:sldId id="296" r:id="rId12"/>
    <p:sldId id="300" r:id="rId13"/>
    <p:sldId id="301" r:id="rId14"/>
    <p:sldId id="302" r:id="rId15"/>
    <p:sldId id="303" r:id="rId16"/>
    <p:sldId id="264" r:id="rId17"/>
    <p:sldId id="265" r:id="rId18"/>
    <p:sldId id="262" r:id="rId19"/>
    <p:sldId id="263" r:id="rId20"/>
    <p:sldId id="260" r:id="rId21"/>
    <p:sldId id="266" r:id="rId22"/>
    <p:sldId id="267" r:id="rId23"/>
    <p:sldId id="278" r:id="rId24"/>
    <p:sldId id="274" r:id="rId25"/>
    <p:sldId id="279" r:id="rId26"/>
    <p:sldId id="275" r:id="rId27"/>
    <p:sldId id="304" r:id="rId28"/>
    <p:sldId id="305" r:id="rId29"/>
    <p:sldId id="276" r:id="rId3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clrMru>
    <a:srgbClr val="D1D1F0"/>
    <a:srgbClr val="E6E6E6"/>
    <a:srgbClr val="CC0000"/>
    <a:srgbClr val="FF00FF"/>
    <a:srgbClr val="008000"/>
    <a:srgbClr val="FF6600"/>
    <a:srgbClr val="80C0FF"/>
    <a:srgbClr val="66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howGuides="1">
      <p:cViewPr varScale="1">
        <p:scale>
          <a:sx n="126" d="100"/>
          <a:sy n="126" d="100"/>
        </p:scale>
        <p:origin x="-3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viewProps" Target="viewProps.xml"/><Relationship Id="rId3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3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94EA199-78D2-7246-A024-E7816359A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-111" charset="0"/>
              </a:defRPr>
            </a:lvl1pPr>
          </a:lstStyle>
          <a:p>
            <a:pPr>
              <a:defRPr/>
            </a:pPr>
            <a:fld id="{DC552C11-A6B4-BC49-B9DF-E9E99EC5D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946D8-74A5-EA4B-AC36-0FBEE73033D6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FF88D-2765-5B41-9767-3A7CDAFC03C8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48385-A0D9-4A46-8E8D-37B293B72609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B6DB28-0E55-A042-B3C7-F7EADDD6FEC6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F729D-E329-F74F-8DA8-D6FD25FEB76D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BA72B8-B5CE-784E-86D3-B1F140D93B19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28353-C9E0-5443-972D-9027A97ED414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73377C-4CFB-F343-804E-A810EF37DB48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121A7E-130C-9A45-B7EC-5EF5D5977F64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0669C-4320-BD40-8B76-C560DA51AE20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0F433-8B5E-9D4E-A29C-E32D6BF9BF2B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AF7493-0068-D940-A45C-0C3B0D58489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6FFF5B-E386-1C4F-ACEA-254D00C060D6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4EED5-7C4C-E140-8B0E-E7BB0E657BAA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62E14-2803-434A-8AB4-3D6C5730563F}" type="slidenum">
              <a:rPr lang="en-US"/>
              <a:pPr/>
              <a:t>22</a:t>
            </a:fld>
            <a:endParaRPr lang="en-US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25C908-CA2B-5747-86E2-0A39237D8D1E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0678-55C9-C948-8124-120B82D4B5A2}" type="slidenum">
              <a:rPr lang="en-US"/>
              <a:pPr/>
              <a:t>24</a:t>
            </a:fld>
            <a:endParaRPr lang="en-US"/>
          </a:p>
        </p:txBody>
      </p:sp>
      <p:sp>
        <p:nvSpPr>
          <p:cNvPr id="634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59A5E-A65D-7740-8817-0B7BDDBB9230}" type="slidenum">
              <a:rPr lang="en-US"/>
              <a:pPr/>
              <a:t>25</a:t>
            </a:fld>
            <a:endParaRPr lang="en-US"/>
          </a:p>
        </p:txBody>
      </p:sp>
      <p:sp>
        <p:nvSpPr>
          <p:cNvPr id="655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911C17-3684-0648-9EAC-674872334ADB}" type="slidenum">
              <a:rPr lang="en-US"/>
              <a:pPr/>
              <a:t>26</a:t>
            </a:fld>
            <a:endParaRPr lang="en-US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F6EE8-026C-3A4C-AFC5-2F1F5453C229}" type="slidenum">
              <a:rPr lang="en-US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CA077-3936-0945-AB10-5C377A4D0291}" type="slidenum">
              <a:rPr lang="en-US"/>
              <a:pPr/>
              <a:t>28</a:t>
            </a:fld>
            <a:endParaRPr lang="en-US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F3D27-BE42-4944-BDC7-F040E59623A8}" type="slidenum">
              <a:rPr lang="en-US"/>
              <a:pPr/>
              <a:t>29</a:t>
            </a:fld>
            <a:endParaRPr lang="en-US"/>
          </a:p>
        </p:txBody>
      </p:sp>
      <p:sp>
        <p:nvSpPr>
          <p:cNvPr id="737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6EAD20-F3E7-7E4D-8801-E38BDD123AFD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4EDB78-E222-BF42-A230-8DA6344B38F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6F85C-8C46-E24A-8CBF-4FDF53104F69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254D5E-E9D6-8C41-B3EA-907BBC574761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>
            <a:prstTxWarp prst="textNoShape">
              <a:avLst/>
            </a:prstTxWarp>
          </a:bodyPr>
          <a:lstStyle/>
          <a:p>
            <a:pPr algn="r"/>
            <a:fld id="{C9668FB6-D2BB-A740-94BF-28BC5D7E3447}" type="slidenum">
              <a:rPr lang="en-US" sz="1300">
                <a:latin typeface="Arial" pitchFamily="-111" charset="0"/>
              </a:rPr>
              <a:pPr algn="r"/>
              <a:t>7</a:t>
            </a:fld>
            <a:endParaRPr lang="en-US" sz="1300">
              <a:latin typeface="Arial" pitchFamily="-111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78D869-E0FC-024B-91BB-EB07FB818F15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5,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mic Sans MS" pitchFamily="-111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13M.</a:t>
            </a:r>
            <a:fld id="{52DC2636-7C60-9B40-89EE-9F4C3E34F60C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5,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mic Sans MS" pitchFamily="-111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13M.</a:t>
            </a:r>
            <a:fld id="{FC6F3E55-6240-494A-AFD2-8D2B9A422B85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01625"/>
            <a:ext cx="2057400" cy="5794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6019800" cy="5794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5,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mic Sans MS" pitchFamily="-111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13M.</a:t>
            </a:r>
            <a:fld id="{FFEABA59-95BC-E543-9777-0D27B55B1293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5,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mic Sans MS" pitchFamily="-111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13M.</a:t>
            </a:r>
            <a:fld id="{E877D3CB-F960-BD47-98A7-06971C504846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5,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mic Sans MS" pitchFamily="-111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13M.</a:t>
            </a:r>
            <a:fld id="{7F643A20-AA31-5341-AD6A-0A2807DB3AE7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5,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mic Sans MS" pitchFamily="-111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13M.</a:t>
            </a:r>
            <a:fld id="{F6B68321-7EA6-5A4D-AB61-6B31FAD28B86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5, 2008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mic Sans MS" pitchFamily="-111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13M.</a:t>
            </a:r>
            <a:fld id="{35F36E86-0EAD-A341-96F2-F1EABDFD0F9E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5, 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mic Sans MS" pitchFamily="-111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13M.</a:t>
            </a:r>
            <a:fld id="{33406DE3-95F7-424A-AC10-91858B7908A3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5, 2008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mic Sans MS" pitchFamily="-111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13M.</a:t>
            </a:r>
            <a:fld id="{C316881D-9589-DF4F-A336-A08976BD8D3F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5,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mic Sans MS" pitchFamily="-111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13M.</a:t>
            </a:r>
            <a:fld id="{85C59C13-22A8-8F43-AC12-866FDCDE13D1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May 5,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Comic Sans MS" pitchFamily="-111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13M.</a:t>
            </a:r>
            <a:fld id="{A8E63D04-532A-9B48-95DF-D3C7BF4C2159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3038" y="301625"/>
            <a:ext cx="747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0" y="6580188"/>
            <a:ext cx="10350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Comic Sans MS" pitchFamily="-64" charset="0"/>
                <a:ea typeface="ＭＳ Ｐゴシック" pitchFamily="-6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May 5, 2008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80188"/>
            <a:ext cx="35814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itchFamily="-111" charset="0"/>
              </a:defRPr>
            </a:lvl1pPr>
          </a:lstStyle>
          <a:p>
            <a:pPr>
              <a:defRPr/>
            </a:pPr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r>
              <a:rPr lang="en-US"/>
              <a:t>Lec 13M.</a:t>
            </a:r>
            <a:fld id="{C89161E8-A6DA-FD48-A57E-E88250C15759}" type="slidenum">
              <a:rPr lang="en-US"/>
              <a:pPr>
                <a:defRPr/>
              </a:pPr>
              <a:t>‹#›</a:t>
            </a:fld>
            <a:endParaRPr lang="en-US"/>
          </a:p>
          <a:p>
            <a:pPr>
              <a:defRPr/>
            </a:pPr>
            <a:endParaRPr lang="en-US"/>
          </a:p>
        </p:txBody>
      </p:sp>
      <p:pic>
        <p:nvPicPr>
          <p:cNvPr id="1031" name="Picture 12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 pitchFamily="-11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  <a:cs typeface="ＭＳ Ｐゴシック" pitchFamily="-11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-64" charset="0"/>
          <a:ea typeface="ＭＳ Ｐゴシック" pitchFamily="-6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600">
          <a:solidFill>
            <a:schemeClr val="tx1"/>
          </a:solidFill>
          <a:latin typeface="+mn-lt"/>
          <a:ea typeface="+mn-ea"/>
          <a:cs typeface="ＭＳ Ｐゴシック" pitchFamily="-11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2D031A48-BBCF-B248-9771-B601B0D38C0B}" type="slidenum">
              <a:rPr lang="en-US"/>
              <a:pPr/>
              <a:t>1</a:t>
            </a:fld>
            <a:endParaRPr lang="en-US"/>
          </a:p>
          <a:p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7772400" cy="1143000"/>
          </a:xfrm>
        </p:spPr>
        <p:txBody>
          <a:bodyPr/>
          <a:lstStyle/>
          <a:p>
            <a:pPr eaLnBrk="1" hangingPunct="1"/>
            <a:r>
              <a:rPr lang="en-US" sz="6600"/>
              <a:t>Random Walks</a:t>
            </a:r>
          </a:p>
        </p:txBody>
      </p:sp>
      <p:sp>
        <p:nvSpPr>
          <p:cNvPr id="15366" name="Text Box 2"/>
          <p:cNvSpPr txBox="1">
            <a:spLocks noChangeArrowheads="1"/>
          </p:cNvSpPr>
          <p:nvPr/>
        </p:nvSpPr>
        <p:spPr bwMode="auto">
          <a:xfrm>
            <a:off x="2084388" y="38100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2800" b="1" i="1">
                <a:solidFill>
                  <a:schemeClr val="tx2"/>
                </a:solidFill>
              </a:rPr>
              <a:t>Mathematics for Computer Science</a:t>
            </a:r>
            <a:r>
              <a:rPr lang="en-US" sz="3600" b="1" i="1">
                <a:solidFill>
                  <a:schemeClr val="tx2"/>
                </a:solidFill>
              </a:rPr>
              <a:t/>
            </a:r>
            <a:br>
              <a:rPr lang="en-US" sz="3600" b="1" i="1">
                <a:solidFill>
                  <a:schemeClr val="tx2"/>
                </a:solidFill>
              </a:rPr>
            </a:br>
            <a:r>
              <a:rPr lang="en-US" b="1">
                <a:solidFill>
                  <a:srgbClr val="008000"/>
                </a:solidFill>
              </a:rPr>
              <a:t>MIT</a:t>
            </a:r>
            <a:r>
              <a:rPr lang="en-US" sz="3600" b="1" i="1">
                <a:solidFill>
                  <a:schemeClr val="tx2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6.042J/18.062J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5BAE2921-7984-5E43-8D00-E78AE60130D3}" type="slidenum">
              <a:rPr lang="en-US"/>
              <a:pPr/>
              <a:t>10</a:t>
            </a:fld>
            <a:endParaRPr lang="en-US"/>
          </a:p>
          <a:p>
            <a:endParaRPr 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Finding Stationary Dist.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3962400"/>
            <a:ext cx="67056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B</a:t>
            </a:r>
            <a:r>
              <a:rPr lang="en-US">
                <a:solidFill>
                  <a:schemeClr val="accent2"/>
                </a:solidFill>
              </a:rPr>
              <a:t>’</a:t>
            </a:r>
            <a:r>
              <a:rPr lang="en-US"/>
              <a:t> = </a:t>
            </a:r>
            <a:r>
              <a:rPr lang="en-US">
                <a:solidFill>
                  <a:schemeClr val="accent2"/>
                </a:solidFill>
              </a:rPr>
              <a:t>(1/2)p</a:t>
            </a:r>
            <a:r>
              <a:rPr lang="en-US" baseline="-25000">
                <a:solidFill>
                  <a:schemeClr val="accent2"/>
                </a:solidFill>
              </a:rPr>
              <a:t>B</a:t>
            </a:r>
            <a:r>
              <a:rPr lang="en-US"/>
              <a:t> + </a:t>
            </a:r>
            <a:r>
              <a:rPr lang="en-US">
                <a:solidFill>
                  <a:srgbClr val="008000"/>
                </a:solidFill>
              </a:rPr>
              <a:t>1p</a:t>
            </a:r>
            <a:r>
              <a:rPr lang="en-US" baseline="-25000">
                <a:solidFill>
                  <a:srgbClr val="008000"/>
                </a:solidFill>
              </a:rPr>
              <a:t>G</a:t>
            </a:r>
            <a:endParaRPr lang="en-US" i="1" baseline="-25000">
              <a:solidFill>
                <a:srgbClr val="FF6600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rgbClr val="FF6600"/>
                </a:solidFill>
              </a:rPr>
              <a:t>p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r>
              <a:rPr lang="en-US">
                <a:solidFill>
                  <a:srgbClr val="FF6600"/>
                </a:solidFill>
              </a:rPr>
              <a:t>’ </a:t>
            </a:r>
            <a:r>
              <a:rPr lang="en-US"/>
              <a:t>= </a:t>
            </a:r>
            <a:r>
              <a:rPr lang="en-US">
                <a:solidFill>
                  <a:schemeClr val="accent2"/>
                </a:solidFill>
              </a:rPr>
              <a:t>(1/4)p</a:t>
            </a:r>
            <a:r>
              <a:rPr lang="en-US" baseline="-25000">
                <a:solidFill>
                  <a:schemeClr val="accent2"/>
                </a:solidFill>
              </a:rPr>
              <a:t>B</a:t>
            </a:r>
            <a:r>
              <a:rPr lang="en-US"/>
              <a:t> + </a:t>
            </a:r>
            <a:r>
              <a:rPr lang="en-US">
                <a:solidFill>
                  <a:srgbClr val="FF6600"/>
                </a:solidFill>
              </a:rPr>
              <a:t>(1/3)p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endParaRPr lang="en-US"/>
          </a:p>
          <a:p>
            <a:pPr eaLnBrk="1" hangingPunct="1">
              <a:buFontTx/>
              <a:buNone/>
            </a:pP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 baseline="-25000">
                <a:solidFill>
                  <a:srgbClr val="008000"/>
                </a:solidFill>
              </a:rPr>
              <a:t>G</a:t>
            </a:r>
            <a:r>
              <a:rPr lang="en-US">
                <a:solidFill>
                  <a:srgbClr val="008000"/>
                </a:solidFill>
              </a:rPr>
              <a:t>’</a:t>
            </a:r>
            <a:r>
              <a:rPr lang="en-US"/>
              <a:t> = </a:t>
            </a:r>
            <a:r>
              <a:rPr lang="en-US">
                <a:solidFill>
                  <a:schemeClr val="accent2"/>
                </a:solidFill>
              </a:rPr>
              <a:t>(1/4)p</a:t>
            </a:r>
            <a:r>
              <a:rPr lang="en-US" baseline="-25000">
                <a:solidFill>
                  <a:schemeClr val="accent2"/>
                </a:solidFill>
              </a:rPr>
              <a:t>B</a:t>
            </a:r>
            <a:r>
              <a:rPr lang="en-US"/>
              <a:t> + </a:t>
            </a:r>
            <a:r>
              <a:rPr lang="en-US">
                <a:solidFill>
                  <a:srgbClr val="FF6600"/>
                </a:solidFill>
              </a:rPr>
              <a:t>(2/3)p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endParaRPr lang="en-US"/>
          </a:p>
        </p:txBody>
      </p:sp>
      <p:sp>
        <p:nvSpPr>
          <p:cNvPr id="33799" name="Oval 19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p</a:t>
            </a:r>
            <a:r>
              <a:rPr lang="en-US" sz="3200" baseline="-25000">
                <a:solidFill>
                  <a:schemeClr val="accent2"/>
                </a:solidFill>
              </a:rPr>
              <a:t>B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33800" name="Oval 20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rgbClr val="FF6600"/>
                </a:solidFill>
              </a:rPr>
              <a:t>p</a:t>
            </a:r>
            <a:r>
              <a:rPr lang="en-US" sz="3200" baseline="-25000">
                <a:solidFill>
                  <a:srgbClr val="FF6600"/>
                </a:solidFill>
              </a:rPr>
              <a:t>O</a:t>
            </a:r>
            <a:endParaRPr lang="en-US" sz="3200">
              <a:solidFill>
                <a:srgbClr val="FF6600"/>
              </a:solidFill>
            </a:endParaRPr>
          </a:p>
        </p:txBody>
      </p:sp>
      <p:sp>
        <p:nvSpPr>
          <p:cNvPr id="33801" name="Oval 21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cxnSp>
        <p:nvCxnSpPr>
          <p:cNvPr id="33802" name="AutoShape 22"/>
          <p:cNvCxnSpPr>
            <a:cxnSpLocks noChangeAspect="1" noChangeShapeType="1"/>
            <a:stCxn id="33799" idx="0"/>
            <a:endCxn id="33800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3803" name="AutoShape 23"/>
          <p:cNvCxnSpPr>
            <a:cxnSpLocks noChangeAspect="1" noChangeShapeType="1"/>
            <a:stCxn id="33800" idx="6"/>
            <a:endCxn id="33800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3804" name="AutoShape 24"/>
          <p:cNvCxnSpPr>
            <a:cxnSpLocks noChangeAspect="1" noChangeShapeType="1"/>
            <a:stCxn id="33800" idx="6"/>
            <a:endCxn id="33801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3805" name="AutoShape 25"/>
          <p:cNvCxnSpPr>
            <a:cxnSpLocks noChangeAspect="1" noChangeShapeType="1"/>
            <a:stCxn id="33801" idx="4"/>
            <a:endCxn id="33799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3806" name="Rectangle 26"/>
          <p:cNvSpPr>
            <a:spLocks noChangeAspect="1" noChangeArrowheads="1"/>
          </p:cNvSpPr>
          <p:nvPr/>
        </p:nvSpPr>
        <p:spPr bwMode="auto">
          <a:xfrm>
            <a:off x="2743200" y="16002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807" name="Rectangle 27"/>
          <p:cNvSpPr>
            <a:spLocks noChangeAspect="1" noChangeArrowheads="1"/>
          </p:cNvSpPr>
          <p:nvPr/>
        </p:nvSpPr>
        <p:spPr bwMode="auto">
          <a:xfrm>
            <a:off x="4419600" y="27733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3808" name="Rectangle 28"/>
          <p:cNvSpPr>
            <a:spLocks noChangeAspect="1" noChangeArrowheads="1"/>
          </p:cNvSpPr>
          <p:nvPr/>
        </p:nvSpPr>
        <p:spPr bwMode="auto">
          <a:xfrm>
            <a:off x="6350000" y="1828800"/>
            <a:ext cx="88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3809" name="Rectangle 29"/>
          <p:cNvSpPr>
            <a:spLocks noChangeAspect="1" noChangeArrowheads="1"/>
          </p:cNvSpPr>
          <p:nvPr/>
        </p:nvSpPr>
        <p:spPr bwMode="auto">
          <a:xfrm>
            <a:off x="59436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3810" name="Rectangle 30"/>
          <p:cNvSpPr>
            <a:spLocks noChangeAspect="1" noChangeArrowheads="1"/>
          </p:cNvSpPr>
          <p:nvPr/>
        </p:nvSpPr>
        <p:spPr bwMode="auto">
          <a:xfrm>
            <a:off x="4724400" y="32004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3811" name="AutoShape 31"/>
          <p:cNvCxnSpPr>
            <a:cxnSpLocks noChangeAspect="1" noChangeShapeType="1"/>
            <a:stCxn id="33799" idx="7"/>
            <a:endCxn id="33801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3812" name="AutoShape 32"/>
          <p:cNvCxnSpPr>
            <a:cxnSpLocks noChangeAspect="1" noChangeShapeType="1"/>
            <a:stCxn id="33799" idx="4"/>
            <a:endCxn id="33799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3813" name="Rectangle 33"/>
          <p:cNvSpPr>
            <a:spLocks noChangeAspect="1" noChangeArrowheads="1"/>
          </p:cNvSpPr>
          <p:nvPr/>
        </p:nvSpPr>
        <p:spPr bwMode="auto">
          <a:xfrm>
            <a:off x="1600200" y="32289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3814" name="Rectangle 34"/>
          <p:cNvSpPr>
            <a:spLocks noChangeArrowheads="1"/>
          </p:cNvSpPr>
          <p:nvPr/>
        </p:nvSpPr>
        <p:spPr bwMode="auto">
          <a:xfrm>
            <a:off x="5715000" y="2819400"/>
            <a:ext cx="58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p</a:t>
            </a:r>
            <a:r>
              <a:rPr lang="en-US" sz="3200" baseline="-25000">
                <a:solidFill>
                  <a:srgbClr val="008000"/>
                </a:solidFill>
              </a:rPr>
              <a:t>G</a:t>
            </a:r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2514600" y="5943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p</a:t>
            </a:r>
            <a:r>
              <a:rPr lang="en-US" sz="3600" baseline="-25000">
                <a:solidFill>
                  <a:schemeClr val="accent2"/>
                </a:solidFill>
              </a:rPr>
              <a:t>B</a:t>
            </a:r>
            <a:r>
              <a:rPr lang="en-US" sz="3600"/>
              <a:t> + </a:t>
            </a:r>
            <a:r>
              <a:rPr lang="en-US" sz="3600">
                <a:solidFill>
                  <a:srgbClr val="FF6600"/>
                </a:solidFill>
              </a:rPr>
              <a:t>p</a:t>
            </a:r>
            <a:r>
              <a:rPr lang="en-US" sz="3600" baseline="-25000">
                <a:solidFill>
                  <a:srgbClr val="FF6600"/>
                </a:solidFill>
              </a:rPr>
              <a:t>O</a:t>
            </a:r>
            <a:r>
              <a:rPr lang="en-US" sz="3600"/>
              <a:t> + 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 baseline="-25000">
                <a:solidFill>
                  <a:srgbClr val="008000"/>
                </a:solidFill>
              </a:rPr>
              <a:t>G</a:t>
            </a:r>
            <a:r>
              <a:rPr lang="en-US" sz="3600"/>
              <a:t> = 1</a:t>
            </a:r>
          </a:p>
        </p:txBody>
      </p:sp>
      <p:sp>
        <p:nvSpPr>
          <p:cNvPr id="21532" name="Rectangle 3"/>
          <p:cNvSpPr>
            <a:spLocks noChangeArrowheads="1"/>
          </p:cNvSpPr>
          <p:nvPr/>
        </p:nvSpPr>
        <p:spPr bwMode="auto">
          <a:xfrm>
            <a:off x="685800" y="3962400"/>
            <a:ext cx="1143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>
                <a:solidFill>
                  <a:schemeClr val="accent2"/>
                </a:solidFill>
              </a:rPr>
              <a:t>p</a:t>
            </a:r>
            <a:r>
              <a:rPr lang="en-US" sz="3600" baseline="-25000">
                <a:solidFill>
                  <a:schemeClr val="accent2"/>
                </a:solidFill>
              </a:rPr>
              <a:t>B</a:t>
            </a:r>
            <a:r>
              <a:rPr lang="en-US" sz="3600"/>
              <a:t> =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>
                <a:solidFill>
                  <a:srgbClr val="FF6600"/>
                </a:solidFill>
              </a:rPr>
              <a:t>p</a:t>
            </a:r>
            <a:r>
              <a:rPr lang="en-US" sz="3600" baseline="-25000">
                <a:solidFill>
                  <a:srgbClr val="FF6600"/>
                </a:solidFill>
              </a:rPr>
              <a:t>O</a:t>
            </a:r>
            <a:r>
              <a:rPr lang="en-US" sz="3600">
                <a:solidFill>
                  <a:srgbClr val="FF6600"/>
                </a:solidFill>
              </a:rPr>
              <a:t> </a:t>
            </a:r>
            <a:r>
              <a:rPr lang="en-US" sz="3600"/>
              <a:t>=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 baseline="-25000">
                <a:solidFill>
                  <a:srgbClr val="008000"/>
                </a:solidFill>
              </a:rPr>
              <a:t>G</a:t>
            </a:r>
            <a:r>
              <a:rPr lang="en-US" sz="3600"/>
              <a:t> =</a:t>
            </a:r>
          </a:p>
        </p:txBody>
      </p:sp>
      <p:sp useBgFill="1">
        <p:nvSpPr>
          <p:cNvPr id="48169" name="Rectangle 41"/>
          <p:cNvSpPr>
            <a:spLocks noChangeArrowheads="1"/>
          </p:cNvSpPr>
          <p:nvPr/>
        </p:nvSpPr>
        <p:spPr bwMode="auto">
          <a:xfrm>
            <a:off x="457200" y="3962400"/>
            <a:ext cx="8001000" cy="26670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>
            <a:off x="2743200" y="4495800"/>
            <a:ext cx="4191000" cy="6699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latin typeface="Comic Sans MS" pitchFamily="-64" charset="0"/>
                <a:ea typeface="ＭＳ Ｐゴシック" pitchFamily="-64" charset="-128"/>
                <a:cs typeface="+mn-cs"/>
              </a:rPr>
              <a:t>(</a:t>
            </a:r>
            <a:r>
              <a:rPr lang="en-US" sz="3600">
                <a:solidFill>
                  <a:schemeClr val="accent2"/>
                </a:solidFill>
                <a:latin typeface="Comic Sans MS" pitchFamily="-64" charset="0"/>
                <a:ea typeface="ＭＳ Ｐゴシック" pitchFamily="-64" charset="-128"/>
                <a:cs typeface="+mn-cs"/>
              </a:rPr>
              <a:t>8/15</a:t>
            </a:r>
            <a:r>
              <a:rPr lang="en-US" sz="3600">
                <a:latin typeface="Comic Sans MS" pitchFamily="-64" charset="0"/>
                <a:ea typeface="ＭＳ Ｐゴシック" pitchFamily="-64" charset="-128"/>
                <a:cs typeface="+mn-cs"/>
              </a:rPr>
              <a:t>, </a:t>
            </a:r>
            <a:r>
              <a:rPr lang="en-US" sz="3600">
                <a:solidFill>
                  <a:srgbClr val="FF6600"/>
                </a:solidFill>
                <a:latin typeface="Comic Sans MS" pitchFamily="-64" charset="0"/>
                <a:ea typeface="ＭＳ Ｐゴシック" pitchFamily="-64" charset="-128"/>
                <a:cs typeface="+mn-cs"/>
              </a:rPr>
              <a:t>3/15</a:t>
            </a:r>
            <a:r>
              <a:rPr lang="en-US" sz="3600">
                <a:latin typeface="Comic Sans MS" pitchFamily="-64" charset="0"/>
                <a:ea typeface="ＭＳ Ｐゴシック" pitchFamily="-64" charset="-128"/>
                <a:cs typeface="+mn-cs"/>
              </a:rPr>
              <a:t>, </a:t>
            </a:r>
            <a:r>
              <a:rPr lang="en-US" sz="3600">
                <a:solidFill>
                  <a:srgbClr val="008000"/>
                </a:solidFill>
                <a:latin typeface="Comic Sans MS" pitchFamily="-64" charset="0"/>
                <a:ea typeface="ＭＳ Ｐゴシック" pitchFamily="-64" charset="-128"/>
                <a:cs typeface="+mn-cs"/>
              </a:rPr>
              <a:t>4/15</a:t>
            </a:r>
            <a:r>
              <a:rPr lang="en-US" sz="3600">
                <a:latin typeface="Comic Sans MS" pitchFamily="-64" charset="0"/>
                <a:ea typeface="ＭＳ Ｐゴシック" pitchFamily="-64" charset="-128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3" grpId="0" autoUpdateAnimBg="0"/>
      <p:bldP spid="21532" grpId="0" autoUpdateAnimBg="0"/>
      <p:bldP spid="48169" grpId="0" animBg="1" autoUpdateAnimBg="0"/>
      <p:bldP spid="4816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42298CDA-044A-0949-8A0D-DDA7F6833251}" type="slidenum">
              <a:rPr lang="en-US"/>
              <a:pPr/>
              <a:t>11</a:t>
            </a:fld>
            <a:endParaRPr lang="en-US"/>
          </a:p>
          <a:p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 &amp; Google Page Rank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View the entire web as a graph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Vertices are webpages 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Edge (</a:t>
            </a:r>
            <a:r>
              <a:rPr lang="en-US">
                <a:solidFill>
                  <a:schemeClr val="accent2"/>
                </a:solidFill>
              </a:rPr>
              <a:t>u</a:t>
            </a:r>
            <a:r>
              <a:rPr lang="en-US"/>
              <a:t>,</a:t>
            </a:r>
            <a:r>
              <a:rPr lang="en-US">
                <a:solidFill>
                  <a:schemeClr val="accent2"/>
                </a:solidFill>
              </a:rPr>
              <a:t>v</a:t>
            </a:r>
            <a:r>
              <a:rPr lang="en-US"/>
              <a:t>) exists if link from page </a:t>
            </a:r>
            <a:r>
              <a:rPr lang="en-US">
                <a:solidFill>
                  <a:schemeClr val="accent2"/>
                </a:solidFill>
              </a:rPr>
              <a:t>u</a:t>
            </a:r>
            <a:r>
              <a:rPr lang="en-US"/>
              <a:t> to page </a:t>
            </a:r>
            <a:r>
              <a:rPr lang="en-US">
                <a:solidFill>
                  <a:schemeClr val="accent2"/>
                </a:solidFill>
              </a:rPr>
              <a:t>v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Pr{go to </a:t>
            </a:r>
            <a:r>
              <a:rPr lang="en-US">
                <a:solidFill>
                  <a:schemeClr val="accent2"/>
                </a:solidFill>
              </a:rPr>
              <a:t>v</a:t>
            </a:r>
            <a:r>
              <a:rPr lang="en-US"/>
              <a:t> from </a:t>
            </a:r>
            <a:r>
              <a:rPr lang="en-US">
                <a:solidFill>
                  <a:schemeClr val="accent2"/>
                </a:solidFill>
              </a:rPr>
              <a:t>u</a:t>
            </a:r>
            <a:r>
              <a:rPr lang="en-US"/>
              <a:t>} = </a:t>
            </a:r>
            <a:r>
              <a:rPr lang="en-US">
                <a:solidFill>
                  <a:schemeClr val="accent2"/>
                </a:solidFill>
              </a:rPr>
              <a:t>1/outdeg(u)</a:t>
            </a:r>
            <a:endParaRPr 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Find stationary distribution {</a:t>
            </a:r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u</a:t>
            </a:r>
            <a:r>
              <a:rPr lang="en-US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Rank </a:t>
            </a:r>
            <a:r>
              <a:rPr lang="en-US">
                <a:solidFill>
                  <a:schemeClr val="accent2"/>
                </a:solidFill>
              </a:rPr>
              <a:t>u</a:t>
            </a:r>
            <a:r>
              <a:rPr lang="en-US"/>
              <a:t> above </a:t>
            </a:r>
            <a:r>
              <a:rPr lang="en-US">
                <a:solidFill>
                  <a:schemeClr val="accent2"/>
                </a:solidFill>
              </a:rPr>
              <a:t>v</a:t>
            </a:r>
            <a:r>
              <a:rPr lang="en-US"/>
              <a:t> if </a:t>
            </a:r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u</a:t>
            </a:r>
            <a:r>
              <a:rPr lang="en-US">
                <a:solidFill>
                  <a:schemeClr val="accent2"/>
                </a:solidFill>
              </a:rPr>
              <a:t> &gt; p</a:t>
            </a:r>
            <a:r>
              <a:rPr lang="en-US" baseline="-25000">
                <a:solidFill>
                  <a:schemeClr val="accent2"/>
                </a:solidFill>
              </a:rPr>
              <a:t>v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816F4D3B-050F-E94C-AE39-4FED2171D20A}" type="slidenum">
              <a:rPr lang="en-US"/>
              <a:pPr/>
              <a:t>12</a:t>
            </a:fld>
            <a:endParaRPr lang="en-US"/>
          </a:p>
          <a:p>
            <a:endParaRPr lang="en-US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on Stationary Dist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705600" cy="4267200"/>
          </a:xfrm>
        </p:spPr>
        <p:txBody>
          <a:bodyPr/>
          <a:lstStyle/>
          <a:p>
            <a:pPr eaLnBrk="1" hangingPunct="1"/>
            <a:r>
              <a:rPr lang="en-US"/>
              <a:t>Does a stationary dist exist?</a:t>
            </a:r>
          </a:p>
          <a:p>
            <a:pPr eaLnBrk="1" hangingPunct="1"/>
            <a:r>
              <a:rPr lang="en-US"/>
              <a:t>Is it unique?</a:t>
            </a:r>
          </a:p>
          <a:p>
            <a:pPr eaLnBrk="1" hangingPunct="1"/>
            <a:r>
              <a:rPr lang="en-US"/>
              <a:t>Does a random walk approach it from any starting distribution?</a:t>
            </a:r>
          </a:p>
          <a:p>
            <a:pPr lvl="1" eaLnBrk="1" hangingPunct="1"/>
            <a:r>
              <a:rPr lang="en-US"/>
              <a:t>How quickly?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6934200" y="1676400"/>
            <a:ext cx="200183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>
                <a:solidFill>
                  <a:schemeClr val="accent2"/>
                </a:solidFill>
              </a:rPr>
              <a:t>Yes</a:t>
            </a:r>
          </a:p>
          <a:p>
            <a:pPr algn="r"/>
            <a:r>
              <a:rPr lang="en-US" sz="1800">
                <a:solidFill>
                  <a:schemeClr val="accent2"/>
                </a:solidFill>
              </a:rPr>
              <a:t>(if graph finite)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396038" y="25590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Sometimes</a:t>
            </a: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6396038" y="3625850"/>
            <a:ext cx="251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Sometimes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uild="p"/>
      <p:bldP spid="86022" grpId="0"/>
      <p:bldP spid="86023" grpId="0"/>
      <p:bldP spid="860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FBA9CD94-4669-0B46-B053-A48B6134F8AC}" type="slidenum">
              <a:rPr lang="en-US"/>
              <a:pPr/>
              <a:t>13</a:t>
            </a:fld>
            <a:endParaRPr lang="en-US"/>
          </a:p>
          <a:p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Let’s Go to Vegas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Decide to place </a:t>
            </a:r>
            <a:r>
              <a:rPr lang="en-US">
                <a:solidFill>
                  <a:schemeClr val="accent2"/>
                </a:solidFill>
              </a:rPr>
              <a:t>$1</a:t>
            </a:r>
            <a:r>
              <a:rPr lang="en-US"/>
              <a:t> bets until either going broke or reaching some target amount of money.</a:t>
            </a:r>
          </a:p>
          <a:p>
            <a:pPr eaLnBrk="1" hangingPunct="1"/>
            <a:r>
              <a:rPr lang="en-US"/>
              <a:t>What is Pr{reach target}?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1A58DCCE-006C-2247-9099-C179D2709666}" type="slidenum">
              <a:rPr lang="en-US"/>
              <a:pPr/>
              <a:t>14</a:t>
            </a:fld>
            <a:endParaRPr lang="en-US"/>
          </a:p>
          <a:p>
            <a:endParaRPr lang="en-US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Suppose we’re playing a fair game: </a:t>
            </a:r>
          </a:p>
          <a:p>
            <a:pPr eaLnBrk="1" hangingPunct="1"/>
            <a:r>
              <a:rPr lang="en-US"/>
              <a:t>Pr{win bet} = </a:t>
            </a:r>
            <a:r>
              <a:rPr lang="en-US">
                <a:solidFill>
                  <a:schemeClr val="accent2"/>
                </a:solidFill>
              </a:rPr>
              <a:t>1/2</a:t>
            </a:r>
            <a:r>
              <a:rPr lang="en-US"/>
              <a:t>.</a:t>
            </a:r>
          </a:p>
          <a:p>
            <a:pPr eaLnBrk="1" hangingPunct="1">
              <a:buFontTx/>
              <a:buNone/>
            </a:pPr>
            <a:r>
              <a:rPr lang="en-US"/>
              <a:t>What is Pr{reach </a:t>
            </a:r>
            <a:r>
              <a:rPr lang="en-US">
                <a:solidFill>
                  <a:schemeClr val="accent2"/>
                </a:solidFill>
              </a:rPr>
              <a:t>$200</a:t>
            </a:r>
            <a:r>
              <a:rPr lang="en-US"/>
              <a:t>} if we start with </a:t>
            </a:r>
            <a:r>
              <a:rPr lang="en-US">
                <a:solidFill>
                  <a:schemeClr val="accent2"/>
                </a:solidFill>
              </a:rPr>
              <a:t>$100</a:t>
            </a:r>
            <a:r>
              <a:rPr lang="en-US"/>
              <a:t>?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4648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about Pr{reach </a:t>
            </a:r>
            <a:r>
              <a:rPr lang="en-US" sz="3600">
                <a:solidFill>
                  <a:schemeClr val="accent2"/>
                </a:solidFill>
              </a:rPr>
              <a:t>$600</a:t>
            </a:r>
            <a:r>
              <a:rPr lang="en-US" sz="3600"/>
              <a:t>} if we start with </a:t>
            </a:r>
            <a:r>
              <a:rPr lang="en-US" sz="3600">
                <a:solidFill>
                  <a:schemeClr val="accent2"/>
                </a:solidFill>
              </a:rPr>
              <a:t>$500</a:t>
            </a:r>
            <a:r>
              <a:rPr lang="en-US" sz="3600"/>
              <a:t>?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4038600" y="4006850"/>
            <a:ext cx="9906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1/2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038600" y="5791200"/>
            <a:ext cx="1066800" cy="6699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5/6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/>
      <p:bldP spid="90116" grpId="0"/>
      <p:bldP spid="90117" grpId="0" animBg="1"/>
      <p:bldP spid="901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1B818657-C012-2D4E-9D91-E82567AD91A2}" type="slidenum">
              <a:rPr lang="en-US"/>
              <a:pPr/>
              <a:t>15</a:t>
            </a:fld>
            <a:endParaRPr lang="en-US"/>
          </a:p>
          <a:p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Fair Case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106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/>
              <a:t>In general, if we start with </a:t>
            </a:r>
            <a:r>
              <a:rPr lang="en-US" sz="4000">
                <a:solidFill>
                  <a:schemeClr val="accent2"/>
                </a:solidFill>
              </a:rPr>
              <a:t>$n</a:t>
            </a:r>
            <a:r>
              <a:rPr lang="en-US" sz="4000"/>
              <a:t> </a:t>
            </a:r>
          </a:p>
        </p:txBody>
      </p:sp>
      <p:sp>
        <p:nvSpPr>
          <p:cNvPr id="44039" name="Rectangle 4"/>
          <p:cNvSpPr>
            <a:spLocks noChangeArrowheads="1"/>
          </p:cNvSpPr>
          <p:nvPr/>
        </p:nvSpPr>
        <p:spPr bwMode="auto">
          <a:xfrm>
            <a:off x="2249488" y="3124200"/>
            <a:ext cx="46847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/>
              <a:t>Pr{reach </a:t>
            </a:r>
            <a:r>
              <a:rPr lang="en-US" sz="4000">
                <a:solidFill>
                  <a:schemeClr val="accent2"/>
                </a:solidFill>
              </a:rPr>
              <a:t>$T</a:t>
            </a:r>
            <a:r>
              <a:rPr lang="en-US" sz="4000"/>
              <a:t>} = </a:t>
            </a:r>
            <a:r>
              <a:rPr lang="en-US" sz="4000">
                <a:solidFill>
                  <a:schemeClr val="accent2"/>
                </a:solidFill>
              </a:rPr>
              <a:t>n/T</a:t>
            </a:r>
            <a:endParaRPr lang="en-US" sz="4000"/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685800" y="48006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4000"/>
              <a:t>What about an unfair game?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0" descr="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52578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8B4C27B2-6C40-2848-B9DB-97D985B60433}" type="slidenum">
              <a:rPr lang="en-US"/>
              <a:pPr/>
              <a:t>16</a:t>
            </a:fld>
            <a:endParaRPr lang="en-US"/>
          </a:p>
          <a:p>
            <a:endParaRPr lang="en-US"/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Gambling: Slightly Unfair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57200" y="5562600"/>
            <a:ext cx="838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Pr{win bet} = 18/38 = 9/19 </a:t>
            </a:r>
            <a:r>
              <a:rPr lang="en-US" sz="3600">
                <a:solidFill>
                  <a:srgbClr val="CC0000"/>
                </a:solidFill>
              </a:rPr>
              <a:t>&lt; 1/2</a:t>
            </a:r>
            <a:endParaRPr lang="en-US"/>
          </a:p>
        </p:txBody>
      </p:sp>
      <p:sp>
        <p:nvSpPr>
          <p:cNvPr id="46088" name="Rectangle 10"/>
          <p:cNvSpPr>
            <a:spLocks noChangeArrowheads="1"/>
          </p:cNvSpPr>
          <p:nvPr/>
        </p:nvSpPr>
        <p:spPr bwMode="auto">
          <a:xfrm>
            <a:off x="4724400" y="1781175"/>
            <a:ext cx="3886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3600"/>
              <a:t>Betting </a:t>
            </a:r>
            <a:r>
              <a:rPr lang="en-US" sz="3600" b="1"/>
              <a:t>black</a:t>
            </a:r>
            <a:r>
              <a:rPr lang="en-US" sz="3600"/>
              <a:t> in US roulette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DDEDA1A4-F92A-C247-BD53-F6346675D8E3}" type="slidenum">
              <a:rPr lang="en-US"/>
              <a:pPr/>
              <a:t>17</a:t>
            </a:fld>
            <a:endParaRPr lang="en-US"/>
          </a:p>
          <a:p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 Roulette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What is Pr{reach $</a:t>
            </a:r>
            <a:r>
              <a:rPr lang="en-US">
                <a:solidFill>
                  <a:schemeClr val="accent2"/>
                </a:solidFill>
              </a:rPr>
              <a:t>500</a:t>
            </a:r>
            <a:r>
              <a:rPr lang="en-US"/>
              <a:t>+</a:t>
            </a:r>
            <a:r>
              <a:rPr lang="en-US">
                <a:solidFill>
                  <a:srgbClr val="008000"/>
                </a:solidFill>
              </a:rPr>
              <a:t>100</a:t>
            </a:r>
            <a:r>
              <a:rPr lang="en-US"/>
              <a:t>} starting with $</a:t>
            </a:r>
            <a:r>
              <a:rPr lang="en-US">
                <a:solidFill>
                  <a:schemeClr val="accent2"/>
                </a:solidFill>
              </a:rPr>
              <a:t>500</a:t>
            </a:r>
            <a:r>
              <a:rPr lang="en-US"/>
              <a:t>?  (5/6 for fair)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33400" y="3810000"/>
            <a:ext cx="807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Pr{reach $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+</a:t>
            </a:r>
            <a:r>
              <a:rPr lang="en-US" sz="3600">
                <a:solidFill>
                  <a:srgbClr val="008000"/>
                </a:solidFill>
              </a:rPr>
              <a:t>100</a:t>
            </a:r>
            <a:r>
              <a:rPr lang="en-US" sz="3600"/>
              <a:t>} starting with $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?          (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/(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+</a:t>
            </a:r>
            <a:r>
              <a:rPr lang="en-US" sz="3600">
                <a:solidFill>
                  <a:srgbClr val="008000"/>
                </a:solidFill>
              </a:rPr>
              <a:t>100</a:t>
            </a:r>
            <a:r>
              <a:rPr lang="en-US" sz="3600"/>
              <a:t>) for fair)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984500" y="3016250"/>
            <a:ext cx="273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&lt; 1 / 37,000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971800" y="5181600"/>
            <a:ext cx="273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&lt; 1 / 37,000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F27F5B8B-217C-0D4F-99AD-868E856C8FC1}" type="slidenum">
              <a:rPr lang="en-US"/>
              <a:pPr/>
              <a:t>18</a:t>
            </a:fld>
            <a:endParaRPr lang="en-US"/>
          </a:p>
          <a:p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Play </a:t>
            </a:r>
            <a:r>
              <a:rPr lang="en-US">
                <a:solidFill>
                  <a:schemeClr val="accent2"/>
                </a:solidFill>
              </a:rPr>
              <a:t>$1</a:t>
            </a:r>
            <a:r>
              <a:rPr lang="en-US"/>
              <a:t> bets until going broke or make enough money.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Parameters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 i="1"/>
              <a:t> </a:t>
            </a:r>
            <a:r>
              <a:rPr lang="en-US"/>
              <a:t>::= Pr{</a:t>
            </a:r>
            <a:r>
              <a:rPr lang="en-US">
                <a:solidFill>
                  <a:srgbClr val="008000"/>
                </a:solidFill>
              </a:rPr>
              <a:t>win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$1</a:t>
            </a:r>
            <a:r>
              <a:rPr lang="en-US"/>
              <a:t> bet}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 ::= i</a:t>
            </a:r>
            <a:r>
              <a:rPr lang="en-US" b="1">
                <a:solidFill>
                  <a:schemeClr val="accent2"/>
                </a:solidFill>
              </a:rPr>
              <a:t>n</a:t>
            </a:r>
            <a:r>
              <a:rPr lang="en-US"/>
              <a:t>itial capital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T</a:t>
            </a:r>
            <a:r>
              <a:rPr lang="en-US"/>
              <a:t> ::= gambler’s </a:t>
            </a:r>
            <a:r>
              <a:rPr lang="en-US" b="1">
                <a:solidFill>
                  <a:schemeClr val="accent2"/>
                </a:solidFill>
              </a:rPr>
              <a:t>t</a:t>
            </a:r>
            <a:r>
              <a:rPr lang="en-US"/>
              <a:t>arget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Question: What is Pr{reach target}?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C4461F72-8397-A54C-8A8A-56C7DBF0D442}" type="slidenum">
              <a:rPr lang="en-US"/>
              <a:pPr/>
              <a:t>19</a:t>
            </a:fld>
            <a:endParaRPr lang="en-US"/>
          </a:p>
          <a:p>
            <a:endParaRPr 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1600200" y="1371600"/>
            <a:ext cx="3175" cy="5197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>
            <a:off x="914400" y="5635625"/>
            <a:ext cx="731520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2" name="Freeform 6"/>
          <p:cNvSpPr>
            <a:spLocks/>
          </p:cNvSpPr>
          <p:nvPr/>
        </p:nvSpPr>
        <p:spPr bwMode="auto">
          <a:xfrm>
            <a:off x="1600200" y="2105025"/>
            <a:ext cx="6335713" cy="2771775"/>
          </a:xfrm>
          <a:custGeom>
            <a:avLst/>
            <a:gdLst>
              <a:gd name="T0" fmla="*/ 0 w 1872"/>
              <a:gd name="T1" fmla="*/ 2771775 h 864"/>
              <a:gd name="T2" fmla="*/ 649817 w 1872"/>
              <a:gd name="T3" fmla="*/ 1693863 h 864"/>
              <a:gd name="T4" fmla="*/ 1137179 w 1872"/>
              <a:gd name="T5" fmla="*/ 2463800 h 864"/>
              <a:gd name="T6" fmla="*/ 1624542 w 1872"/>
              <a:gd name="T7" fmla="*/ 1693863 h 864"/>
              <a:gd name="T8" fmla="*/ 2111904 w 1872"/>
              <a:gd name="T9" fmla="*/ 923925 h 864"/>
              <a:gd name="T10" fmla="*/ 2761721 w 1872"/>
              <a:gd name="T11" fmla="*/ 1847850 h 864"/>
              <a:gd name="T12" fmla="*/ 3411538 w 1872"/>
              <a:gd name="T13" fmla="*/ 923925 h 864"/>
              <a:gd name="T14" fmla="*/ 4061354 w 1872"/>
              <a:gd name="T15" fmla="*/ 0 h 864"/>
              <a:gd name="T16" fmla="*/ 4711171 w 1872"/>
              <a:gd name="T17" fmla="*/ 923925 h 864"/>
              <a:gd name="T18" fmla="*/ 5198534 w 1872"/>
              <a:gd name="T19" fmla="*/ 0 h 864"/>
              <a:gd name="T20" fmla="*/ 5848350 w 1872"/>
              <a:gd name="T21" fmla="*/ 923925 h 864"/>
              <a:gd name="T22" fmla="*/ 6335713 w 1872"/>
              <a:gd name="T23" fmla="*/ 1539875 h 8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72"/>
              <a:gd name="T37" fmla="*/ 0 h 864"/>
              <a:gd name="T38" fmla="*/ 1872 w 1872"/>
              <a:gd name="T39" fmla="*/ 864 h 8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72" h="864">
                <a:moveTo>
                  <a:pt x="0" y="864"/>
                </a:moveTo>
                <a:lnTo>
                  <a:pt x="192" y="528"/>
                </a:lnTo>
                <a:lnTo>
                  <a:pt x="336" y="768"/>
                </a:lnTo>
                <a:lnTo>
                  <a:pt x="480" y="528"/>
                </a:lnTo>
                <a:lnTo>
                  <a:pt x="624" y="288"/>
                </a:lnTo>
                <a:lnTo>
                  <a:pt x="816" y="576"/>
                </a:lnTo>
                <a:lnTo>
                  <a:pt x="1008" y="288"/>
                </a:lnTo>
                <a:lnTo>
                  <a:pt x="1200" y="0"/>
                </a:lnTo>
                <a:lnTo>
                  <a:pt x="1392" y="288"/>
                </a:lnTo>
                <a:lnTo>
                  <a:pt x="1536" y="0"/>
                </a:lnTo>
                <a:lnTo>
                  <a:pt x="1728" y="288"/>
                </a:lnTo>
                <a:lnTo>
                  <a:pt x="1872" y="48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1812925" y="5783263"/>
            <a:ext cx="5883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/>
              <a:t># of bets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81000" y="28956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rgbClr val="008000"/>
                </a:solidFill>
              </a:rPr>
              <a:t>$$$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066800" y="446405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>
                <a:solidFill>
                  <a:schemeClr val="accent2"/>
                </a:solidFill>
              </a:rPr>
              <a:t>n</a:t>
            </a:r>
          </a:p>
        </p:txBody>
      </p:sp>
      <p:sp>
        <p:nvSpPr>
          <p:cNvPr id="5223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53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20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1600200" y="1524000"/>
            <a:ext cx="7086600" cy="0"/>
          </a:xfrm>
          <a:prstGeom prst="line">
            <a:avLst/>
          </a:prstGeom>
          <a:noFill/>
          <a:ln w="28575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1630363" y="4540250"/>
            <a:ext cx="33226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"initial capital"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1722438" y="1438275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3600"/>
              <a:t>”target"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4E5A7F2C-4A32-A14D-9867-A3721D1A9C1D}" type="slidenum">
              <a:rPr lang="en-US"/>
              <a:pPr/>
              <a:t>2</a:t>
            </a:fld>
            <a:endParaRPr lang="en-US"/>
          </a:p>
          <a:p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Random Walk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Finance — stocks, options</a:t>
            </a:r>
          </a:p>
          <a:p>
            <a:pPr eaLnBrk="1" hangingPunct="1"/>
            <a:r>
              <a:rPr lang="en-US"/>
              <a:t>Algorithms — web search, clustering</a:t>
            </a:r>
          </a:p>
          <a:p>
            <a:pPr eaLnBrk="1" hangingPunct="1"/>
            <a:r>
              <a:rPr lang="en-US"/>
              <a:t>Physics — Brownian 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B826CD8C-0477-834C-B53A-FCC4FCE3844A}" type="slidenum">
              <a:rPr lang="en-US"/>
              <a:pPr/>
              <a:t>20</a:t>
            </a:fld>
            <a:endParaRPr lang="en-US"/>
          </a:p>
          <a:p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Gambler’s Ruin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View as random walk on a line.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685800" y="38100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::=Pr{</a:t>
            </a:r>
            <a:r>
              <a:rPr lang="en-US" sz="3600">
                <a:solidFill>
                  <a:srgbClr val="008000"/>
                </a:solidFill>
              </a:rPr>
              <a:t>win</a:t>
            </a:r>
            <a:r>
              <a:rPr lang="en-US" sz="3600"/>
              <a:t> a bet}</a:t>
            </a:r>
            <a:endParaRPr lang="en-US"/>
          </a:p>
        </p:txBody>
      </p:sp>
      <p:sp>
        <p:nvSpPr>
          <p:cNvPr id="54280" name="Oval 6"/>
          <p:cNvSpPr>
            <a:spLocks noChangeArrowheads="1"/>
          </p:cNvSpPr>
          <p:nvPr/>
        </p:nvSpPr>
        <p:spPr bwMode="auto">
          <a:xfrm>
            <a:off x="27305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CC0000"/>
                </a:solidFill>
              </a:rPr>
              <a:t>$0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463925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cxnSp>
        <p:nvCxnSpPr>
          <p:cNvPr id="54282" name="AutoShape 13"/>
          <p:cNvCxnSpPr>
            <a:cxnSpLocks noChangeShapeType="1"/>
            <a:stCxn id="54312" idx="2"/>
            <a:endCxn id="54280" idx="6"/>
          </p:cNvCxnSpPr>
          <p:nvPr/>
        </p:nvCxnSpPr>
        <p:spPr bwMode="auto">
          <a:xfrm flipH="1">
            <a:off x="730250" y="3048000"/>
            <a:ext cx="488950" cy="0"/>
          </a:xfrm>
          <a:prstGeom prst="straightConnector1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3" name="Oval 14"/>
          <p:cNvSpPr>
            <a:spLocks noChangeArrowheads="1"/>
          </p:cNvSpPr>
          <p:nvPr/>
        </p:nvSpPr>
        <p:spPr bwMode="auto">
          <a:xfrm>
            <a:off x="4432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4284" name="AutoShape 15"/>
          <p:cNvCxnSpPr>
            <a:cxnSpLocks noChangeShapeType="1"/>
            <a:stCxn id="54281" idx="7"/>
            <a:endCxn id="54283" idx="1"/>
          </p:cNvCxnSpPr>
          <p:nvPr/>
        </p:nvCxnSpPr>
        <p:spPr bwMode="auto">
          <a:xfrm rot="5400000" flipV="1">
            <a:off x="4175919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5" name="AutoShape 16"/>
          <p:cNvCxnSpPr>
            <a:cxnSpLocks noChangeShapeType="1"/>
            <a:stCxn id="54283" idx="3"/>
            <a:endCxn id="54281" idx="5"/>
          </p:cNvCxnSpPr>
          <p:nvPr/>
        </p:nvCxnSpPr>
        <p:spPr bwMode="auto">
          <a:xfrm rot="5400000">
            <a:off x="4175919" y="2888456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6" name="Oval 17"/>
          <p:cNvSpPr>
            <a:spLocks noChangeArrowheads="1"/>
          </p:cNvSpPr>
          <p:nvPr/>
        </p:nvSpPr>
        <p:spPr bwMode="auto">
          <a:xfrm>
            <a:off x="5368925" y="28098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4287" name="AutoShape 18"/>
          <p:cNvCxnSpPr>
            <a:cxnSpLocks noChangeShapeType="1"/>
            <a:stCxn id="54283" idx="7"/>
            <a:endCxn id="54286" idx="1"/>
          </p:cNvCxnSpPr>
          <p:nvPr/>
        </p:nvCxnSpPr>
        <p:spPr bwMode="auto">
          <a:xfrm rot="-5400000">
            <a:off x="5124450" y="2574925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288" name="AutoShape 19"/>
          <p:cNvCxnSpPr>
            <a:cxnSpLocks noChangeShapeType="1"/>
            <a:stCxn id="54286" idx="3"/>
            <a:endCxn id="54283" idx="5"/>
          </p:cNvCxnSpPr>
          <p:nvPr/>
        </p:nvCxnSpPr>
        <p:spPr bwMode="auto">
          <a:xfrm rot="5400000">
            <a:off x="5124450" y="2898775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289" name="Oval 25"/>
          <p:cNvSpPr>
            <a:spLocks noChangeArrowheads="1"/>
          </p:cNvSpPr>
          <p:nvPr/>
        </p:nvSpPr>
        <p:spPr bwMode="auto">
          <a:xfrm>
            <a:off x="83820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008000"/>
                </a:solidFill>
              </a:rPr>
              <a:t>T</a:t>
            </a:r>
          </a:p>
        </p:txBody>
      </p:sp>
      <p:cxnSp>
        <p:nvCxnSpPr>
          <p:cNvPr id="54290" name="AutoShape 34"/>
          <p:cNvCxnSpPr>
            <a:cxnSpLocks noChangeShapeType="1"/>
            <a:stCxn id="54280" idx="2"/>
            <a:endCxn id="54280" idx="0"/>
          </p:cNvCxnSpPr>
          <p:nvPr/>
        </p:nvCxnSpPr>
        <p:spPr bwMode="auto">
          <a:xfrm rot="10800000" flipH="1">
            <a:off x="27305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3" name="Oval 35"/>
          <p:cNvSpPr>
            <a:spLocks noChangeArrowheads="1"/>
          </p:cNvSpPr>
          <p:nvPr/>
        </p:nvSpPr>
        <p:spPr bwMode="auto">
          <a:xfrm>
            <a:off x="54864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sp>
        <p:nvSpPr>
          <p:cNvPr id="31764" name="Oval 36"/>
          <p:cNvSpPr>
            <a:spLocks noChangeArrowheads="1"/>
          </p:cNvSpPr>
          <p:nvPr/>
        </p:nvSpPr>
        <p:spPr bwMode="auto">
          <a:xfrm>
            <a:off x="6553200" y="4114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cxnSp>
        <p:nvCxnSpPr>
          <p:cNvPr id="31765" name="AutoShape 37"/>
          <p:cNvCxnSpPr>
            <a:cxnSpLocks noChangeShapeType="1"/>
            <a:stCxn id="31763" idx="7"/>
            <a:endCxn id="31764" idx="1"/>
          </p:cNvCxnSpPr>
          <p:nvPr/>
        </p:nvCxnSpPr>
        <p:spPr bwMode="auto">
          <a:xfrm rot="5400000" flipV="1">
            <a:off x="6247606" y="3810794"/>
            <a:ext cx="1588" cy="742950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66" name="Rectangle 38"/>
          <p:cNvSpPr>
            <a:spLocks noChangeArrowheads="1"/>
          </p:cNvSpPr>
          <p:nvPr/>
        </p:nvSpPr>
        <p:spPr bwMode="auto">
          <a:xfrm>
            <a:off x="6053138" y="3505200"/>
            <a:ext cx="347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31767" name="Rectangle 39"/>
          <p:cNvSpPr>
            <a:spLocks noChangeArrowheads="1"/>
          </p:cNvSpPr>
          <p:nvPr/>
        </p:nvSpPr>
        <p:spPr bwMode="auto">
          <a:xfrm>
            <a:off x="6440488" y="4143375"/>
            <a:ext cx="63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k+1</a:t>
            </a:r>
          </a:p>
        </p:txBody>
      </p:sp>
      <p:sp>
        <p:nvSpPr>
          <p:cNvPr id="31768" name="Oval 40"/>
          <p:cNvSpPr>
            <a:spLocks noChangeArrowheads="1"/>
          </p:cNvSpPr>
          <p:nvPr/>
        </p:nvSpPr>
        <p:spPr bwMode="auto">
          <a:xfrm>
            <a:off x="6791325" y="48768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latin typeface="Arial" pitchFamily="-111" charset="0"/>
            </a:endParaRPr>
          </a:p>
        </p:txBody>
      </p:sp>
      <p:sp>
        <p:nvSpPr>
          <p:cNvPr id="31769" name="Oval 41"/>
          <p:cNvSpPr>
            <a:spLocks noChangeArrowheads="1"/>
          </p:cNvSpPr>
          <p:nvPr/>
        </p:nvSpPr>
        <p:spPr bwMode="auto">
          <a:xfrm>
            <a:off x="7848600" y="486727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k</a:t>
            </a:r>
          </a:p>
        </p:txBody>
      </p:sp>
      <p:cxnSp>
        <p:nvCxnSpPr>
          <p:cNvPr id="31770" name="AutoShape 42"/>
          <p:cNvCxnSpPr>
            <a:cxnSpLocks noChangeShapeType="1"/>
            <a:stCxn id="31769" idx="3"/>
          </p:cNvCxnSpPr>
          <p:nvPr/>
        </p:nvCxnSpPr>
        <p:spPr bwMode="auto">
          <a:xfrm rot="5400000">
            <a:off x="7543006" y="4887119"/>
            <a:ext cx="1588" cy="742950"/>
          </a:xfrm>
          <a:prstGeom prst="curvedConnector3">
            <a:avLst>
              <a:gd name="adj1" fmla="val 132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71" name="Rectangle 43"/>
          <p:cNvSpPr>
            <a:spLocks noChangeArrowheads="1"/>
          </p:cNvSpPr>
          <p:nvPr/>
        </p:nvSpPr>
        <p:spPr bwMode="auto">
          <a:xfrm>
            <a:off x="6705600" y="4875213"/>
            <a:ext cx="612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k-1</a:t>
            </a:r>
          </a:p>
        </p:txBody>
      </p:sp>
      <p:sp>
        <p:nvSpPr>
          <p:cNvPr id="31772" name="Rectangle 44"/>
          <p:cNvSpPr>
            <a:spLocks noChangeArrowheads="1"/>
          </p:cNvSpPr>
          <p:nvPr/>
        </p:nvSpPr>
        <p:spPr bwMode="auto">
          <a:xfrm>
            <a:off x="7391400" y="54102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54301" name="AutoShape 48"/>
          <p:cNvCxnSpPr>
            <a:cxnSpLocks noChangeShapeType="1"/>
            <a:stCxn id="54289" idx="6"/>
            <a:endCxn id="54289" idx="0"/>
          </p:cNvCxnSpPr>
          <p:nvPr/>
        </p:nvCxnSpPr>
        <p:spPr bwMode="auto">
          <a:xfrm flipH="1" flipV="1">
            <a:off x="8610600" y="2819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302" name="Rectangle 49"/>
          <p:cNvSpPr>
            <a:spLocks noChangeArrowheads="1"/>
          </p:cNvSpPr>
          <p:nvPr/>
        </p:nvSpPr>
        <p:spPr bwMode="auto">
          <a:xfrm>
            <a:off x="63246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3" name="AutoShape 53"/>
          <p:cNvCxnSpPr>
            <a:cxnSpLocks noChangeShapeType="1"/>
            <a:stCxn id="54309" idx="6"/>
            <a:endCxn id="54289" idx="2"/>
          </p:cNvCxnSpPr>
          <p:nvPr/>
        </p:nvCxnSpPr>
        <p:spPr bwMode="auto">
          <a:xfrm>
            <a:off x="7937500" y="3048000"/>
            <a:ext cx="4445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54304" name="Rectangle 54"/>
          <p:cNvSpPr>
            <a:spLocks noChangeArrowheads="1"/>
          </p:cNvSpPr>
          <p:nvPr/>
        </p:nvSpPr>
        <p:spPr bwMode="auto">
          <a:xfrm>
            <a:off x="2286000" y="2590800"/>
            <a:ext cx="64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latin typeface="Arial" pitchFamily="-111" charset="0"/>
              </a:rPr>
              <a:t>…</a:t>
            </a:r>
          </a:p>
        </p:txBody>
      </p:sp>
      <p:cxnSp>
        <p:nvCxnSpPr>
          <p:cNvPr id="54305" name="AutoShape 59"/>
          <p:cNvCxnSpPr>
            <a:cxnSpLocks noChangeShapeType="1"/>
            <a:stCxn id="54286" idx="7"/>
          </p:cNvCxnSpPr>
          <p:nvPr/>
        </p:nvCxnSpPr>
        <p:spPr bwMode="auto">
          <a:xfrm rot="5400000" flipV="1">
            <a:off x="6049962" y="258603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6" name="AutoShape 60"/>
          <p:cNvCxnSpPr>
            <a:cxnSpLocks noChangeShapeType="1"/>
            <a:endCxn id="54286" idx="5"/>
          </p:cNvCxnSpPr>
          <p:nvPr/>
        </p:nvCxnSpPr>
        <p:spPr bwMode="auto">
          <a:xfrm rot="16200000" flipV="1">
            <a:off x="6049962" y="2909888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4307" name="AutoShape 65"/>
          <p:cNvCxnSpPr>
            <a:cxnSpLocks noChangeShapeType="1"/>
            <a:endCxn id="54281" idx="1"/>
          </p:cNvCxnSpPr>
          <p:nvPr/>
        </p:nvCxnSpPr>
        <p:spPr bwMode="auto">
          <a:xfrm rot="5400000" flipV="1">
            <a:off x="3212306" y="2567782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08" name="AutoShape 66"/>
          <p:cNvCxnSpPr>
            <a:cxnSpLocks noChangeShapeType="1"/>
            <a:stCxn id="54281" idx="3"/>
          </p:cNvCxnSpPr>
          <p:nvPr/>
        </p:nvCxnSpPr>
        <p:spPr bwMode="auto">
          <a:xfrm rot="5400000">
            <a:off x="3212306" y="2893219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09" name="Oval 67"/>
          <p:cNvSpPr>
            <a:spLocks noChangeArrowheads="1"/>
          </p:cNvSpPr>
          <p:nvPr/>
        </p:nvSpPr>
        <p:spPr bwMode="auto">
          <a:xfrm>
            <a:off x="74803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T-1 </a:t>
            </a:r>
          </a:p>
        </p:txBody>
      </p:sp>
      <p:cxnSp>
        <p:nvCxnSpPr>
          <p:cNvPr id="54310" name="AutoShape 68"/>
          <p:cNvCxnSpPr>
            <a:cxnSpLocks noChangeShapeType="1"/>
            <a:endCxn id="54309" idx="1"/>
          </p:cNvCxnSpPr>
          <p:nvPr/>
        </p:nvCxnSpPr>
        <p:spPr bwMode="auto">
          <a:xfrm rot="-5400000">
            <a:off x="7235825" y="25844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1" name="AutoShape 69"/>
          <p:cNvCxnSpPr>
            <a:cxnSpLocks noChangeShapeType="1"/>
            <a:stCxn id="54309" idx="3"/>
          </p:cNvCxnSpPr>
          <p:nvPr/>
        </p:nvCxnSpPr>
        <p:spPr bwMode="auto">
          <a:xfrm rot="5400000">
            <a:off x="7235825" y="29083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4312" name="Oval 70"/>
          <p:cNvSpPr>
            <a:spLocks noChangeArrowheads="1"/>
          </p:cNvSpPr>
          <p:nvPr/>
        </p:nvSpPr>
        <p:spPr bwMode="auto">
          <a:xfrm>
            <a:off x="1219200" y="28194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$1</a:t>
            </a:r>
          </a:p>
        </p:txBody>
      </p:sp>
      <p:cxnSp>
        <p:nvCxnSpPr>
          <p:cNvPr id="54313" name="AutoShape 71"/>
          <p:cNvCxnSpPr>
            <a:cxnSpLocks noChangeShapeType="1"/>
            <a:stCxn id="54312" idx="7"/>
          </p:cNvCxnSpPr>
          <p:nvPr/>
        </p:nvCxnSpPr>
        <p:spPr bwMode="auto">
          <a:xfrm rot="5400000" flipV="1">
            <a:off x="1931194" y="2564606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4314" name="AutoShape 72"/>
          <p:cNvCxnSpPr>
            <a:cxnSpLocks noChangeShapeType="1"/>
            <a:endCxn id="54312" idx="5"/>
          </p:cNvCxnSpPr>
          <p:nvPr/>
        </p:nvCxnSpPr>
        <p:spPr bwMode="auto">
          <a:xfrm rot="5400000">
            <a:off x="1931194" y="2886869"/>
            <a:ext cx="1587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31787" name="Rectangle 5"/>
          <p:cNvSpPr>
            <a:spLocks noChangeArrowheads="1"/>
          </p:cNvSpPr>
          <p:nvPr/>
        </p:nvSpPr>
        <p:spPr bwMode="auto">
          <a:xfrm>
            <a:off x="685800" y="4800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>
                <a:solidFill>
                  <a:srgbClr val="CC0000"/>
                </a:solidFill>
              </a:rPr>
              <a:t>q </a:t>
            </a:r>
            <a:r>
              <a:rPr lang="en-US" sz="3600"/>
              <a:t>::= 1-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= Pr{</a:t>
            </a:r>
            <a:r>
              <a:rPr lang="en-US" sz="3600">
                <a:solidFill>
                  <a:srgbClr val="CC0000"/>
                </a:solidFill>
              </a:rPr>
              <a:t>lose</a:t>
            </a:r>
            <a:r>
              <a:rPr lang="en-US" sz="3600"/>
              <a:t> a bet}</a:t>
            </a:r>
          </a:p>
        </p:txBody>
      </p:sp>
      <p:sp>
        <p:nvSpPr>
          <p:cNvPr id="31788" name="Rectangle 5"/>
          <p:cNvSpPr>
            <a:spLocks noChangeArrowheads="1"/>
          </p:cNvSpPr>
          <p:nvPr/>
        </p:nvSpPr>
        <p:spPr bwMode="auto">
          <a:xfrm>
            <a:off x="685800" y="579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Pr{reach </a:t>
            </a:r>
            <a:r>
              <a:rPr lang="en-US" sz="3600">
                <a:solidFill>
                  <a:srgbClr val="008000"/>
                </a:solidFill>
              </a:rPr>
              <a:t>T</a:t>
            </a:r>
            <a:r>
              <a:rPr lang="en-US" sz="3600"/>
              <a:t> before </a:t>
            </a:r>
            <a:r>
              <a:rPr lang="en-US" sz="3600">
                <a:solidFill>
                  <a:srgbClr val="CC0000"/>
                </a:solidFill>
              </a:rPr>
              <a:t>0</a:t>
            </a:r>
            <a:r>
              <a:rPr lang="en-US" sz="3600"/>
              <a:t>}?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63" grpId="0" animBg="1"/>
      <p:bldP spid="31764" grpId="0" animBg="1"/>
      <p:bldP spid="31766" grpId="0"/>
      <p:bldP spid="31767" grpId="0"/>
      <p:bldP spid="31768" grpId="0" animBg="1"/>
      <p:bldP spid="31769" grpId="0" animBg="1"/>
      <p:bldP spid="31771" grpId="0"/>
      <p:bldP spid="31772" grpId="0"/>
      <p:bldP spid="31787" grpId="0"/>
      <p:bldP spid="317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AFF3B048-DFE0-4C46-9EA8-032933489598}" type="slidenum">
              <a:rPr lang="en-US"/>
              <a:pPr/>
              <a:t>21</a:t>
            </a:fld>
            <a:endParaRPr lang="en-US"/>
          </a:p>
          <a:p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Approach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/>
              <a:t> ::= Pr{hit target | start at </a:t>
            </a:r>
            <a:r>
              <a:rPr lang="en-US">
                <a:solidFill>
                  <a:schemeClr val="accent2"/>
                </a:solidFill>
              </a:rPr>
              <a:t>n</a:t>
            </a:r>
            <a:r>
              <a:rPr lang="en-US"/>
              <a:t>}</a:t>
            </a:r>
            <a:endParaRPr lang="en-US" b="1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3463925" y="1990725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n-1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4432300" y="1990725"/>
            <a:ext cx="457200" cy="457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56329" name="AutoShape 6"/>
          <p:cNvCxnSpPr>
            <a:cxnSpLocks noChangeShapeType="1"/>
            <a:stCxn id="19460" idx="7"/>
            <a:endCxn id="19461" idx="1"/>
          </p:cNvCxnSpPr>
          <p:nvPr/>
        </p:nvCxnSpPr>
        <p:spPr bwMode="auto">
          <a:xfrm rot="5400000" flipV="1">
            <a:off x="4175919" y="1735931"/>
            <a:ext cx="1588" cy="644525"/>
          </a:xfrm>
          <a:prstGeom prst="curvedConnector3">
            <a:avLst>
              <a:gd name="adj1" fmla="val -13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0" name="AutoShape 7"/>
          <p:cNvCxnSpPr>
            <a:cxnSpLocks noChangeShapeType="1"/>
            <a:stCxn id="19461" idx="3"/>
            <a:endCxn id="19460" idx="5"/>
          </p:cNvCxnSpPr>
          <p:nvPr/>
        </p:nvCxnSpPr>
        <p:spPr bwMode="auto">
          <a:xfrm rot="5400000">
            <a:off x="4175919" y="2059781"/>
            <a:ext cx="1588" cy="644525"/>
          </a:xfrm>
          <a:prstGeom prst="curvedConnector3">
            <a:avLst>
              <a:gd name="adj1" fmla="val 130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5368925" y="1981200"/>
            <a:ext cx="457200" cy="4572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n+1</a:t>
            </a:r>
          </a:p>
        </p:txBody>
      </p:sp>
      <p:cxnSp>
        <p:nvCxnSpPr>
          <p:cNvPr id="56332" name="AutoShape 9"/>
          <p:cNvCxnSpPr>
            <a:cxnSpLocks noChangeShapeType="1"/>
            <a:stCxn id="19461" idx="7"/>
            <a:endCxn id="19464" idx="1"/>
          </p:cNvCxnSpPr>
          <p:nvPr/>
        </p:nvCxnSpPr>
        <p:spPr bwMode="auto">
          <a:xfrm rot="-5400000">
            <a:off x="5124450" y="1746250"/>
            <a:ext cx="9525" cy="612775"/>
          </a:xfrm>
          <a:prstGeom prst="curvedConnector3">
            <a:avLst>
              <a:gd name="adj1" fmla="val 2166667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3" name="AutoShape 10"/>
          <p:cNvCxnSpPr>
            <a:cxnSpLocks noChangeShapeType="1"/>
            <a:stCxn id="19464" idx="3"/>
            <a:endCxn id="19461" idx="5"/>
          </p:cNvCxnSpPr>
          <p:nvPr/>
        </p:nvCxnSpPr>
        <p:spPr bwMode="auto">
          <a:xfrm rot="5400000">
            <a:off x="5124450" y="2070100"/>
            <a:ext cx="9525" cy="612775"/>
          </a:xfrm>
          <a:prstGeom prst="curvedConnector3">
            <a:avLst>
              <a:gd name="adj1" fmla="val 2150000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4" name="AutoShape 11"/>
          <p:cNvCxnSpPr>
            <a:cxnSpLocks noChangeShapeType="1"/>
            <a:stCxn id="19464" idx="7"/>
          </p:cNvCxnSpPr>
          <p:nvPr/>
        </p:nvCxnSpPr>
        <p:spPr bwMode="auto">
          <a:xfrm rot="5400000" flipV="1">
            <a:off x="6049962" y="175736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5" name="AutoShape 12"/>
          <p:cNvCxnSpPr>
            <a:cxnSpLocks noChangeShapeType="1"/>
            <a:endCxn id="19464" idx="5"/>
          </p:cNvCxnSpPr>
          <p:nvPr/>
        </p:nvCxnSpPr>
        <p:spPr bwMode="auto">
          <a:xfrm rot="16200000" flipV="1">
            <a:off x="6049962" y="2081213"/>
            <a:ext cx="9525" cy="590550"/>
          </a:xfrm>
          <a:prstGeom prst="curvedConnector3">
            <a:avLst>
              <a:gd name="adj1" fmla="val -2083338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cxnSp>
        <p:nvCxnSpPr>
          <p:cNvPr id="56336" name="AutoShape 13"/>
          <p:cNvCxnSpPr>
            <a:cxnSpLocks noChangeShapeType="1"/>
            <a:endCxn id="19460" idx="1"/>
          </p:cNvCxnSpPr>
          <p:nvPr/>
        </p:nvCxnSpPr>
        <p:spPr bwMode="auto">
          <a:xfrm rot="5400000" flipV="1">
            <a:off x="3212306" y="1739107"/>
            <a:ext cx="1587" cy="635000"/>
          </a:xfrm>
          <a:prstGeom prst="curvedConnector3">
            <a:avLst>
              <a:gd name="adj1" fmla="val -124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cxnSp>
        <p:nvCxnSpPr>
          <p:cNvPr id="56337" name="AutoShape 14"/>
          <p:cNvCxnSpPr>
            <a:cxnSpLocks noChangeShapeType="1"/>
            <a:stCxn id="19460" idx="3"/>
          </p:cNvCxnSpPr>
          <p:nvPr/>
        </p:nvCxnSpPr>
        <p:spPr bwMode="auto">
          <a:xfrm rot="5400000">
            <a:off x="3212306" y="2064544"/>
            <a:ext cx="1588" cy="635000"/>
          </a:xfrm>
          <a:prstGeom prst="curvedConnector3">
            <a:avLst>
              <a:gd name="adj1" fmla="val 13100005"/>
            </a:avLst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</p:cxnSp>
      <p:sp>
        <p:nvSpPr>
          <p:cNvPr id="56338" name="Rectangle 15"/>
          <p:cNvSpPr>
            <a:spLocks noChangeArrowheads="1"/>
          </p:cNvSpPr>
          <p:nvPr/>
        </p:nvSpPr>
        <p:spPr bwMode="auto">
          <a:xfrm>
            <a:off x="5029200" y="1447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6339" name="Rectangle 16"/>
          <p:cNvSpPr>
            <a:spLocks noChangeArrowheads="1"/>
          </p:cNvSpPr>
          <p:nvPr/>
        </p:nvSpPr>
        <p:spPr bwMode="auto">
          <a:xfrm>
            <a:off x="4000500" y="2438400"/>
            <a:ext cx="34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q</a:t>
            </a:r>
            <a:endParaRPr lang="en-US">
              <a:solidFill>
                <a:srgbClr val="008000"/>
              </a:solidFill>
            </a:endParaRPr>
          </a:p>
        </p:txBody>
      </p:sp>
      <p:sp>
        <p:nvSpPr>
          <p:cNvPr id="56340" name="Rectangle 17"/>
          <p:cNvSpPr>
            <a:spLocks noChangeArrowheads="1"/>
          </p:cNvSpPr>
          <p:nvPr/>
        </p:nvSpPr>
        <p:spPr bwMode="auto">
          <a:xfrm>
            <a:off x="6324600" y="1676400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56341" name="Rectangle 18"/>
          <p:cNvSpPr>
            <a:spLocks noChangeArrowheads="1"/>
          </p:cNvSpPr>
          <p:nvPr/>
        </p:nvSpPr>
        <p:spPr bwMode="auto">
          <a:xfrm>
            <a:off x="2514600" y="1736725"/>
            <a:ext cx="692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Arial" pitchFamily="-111" charset="0"/>
              </a:rPr>
              <a:t>…</a:t>
            </a:r>
            <a:endParaRPr lang="en-US" sz="4000"/>
          </a:p>
        </p:txBody>
      </p:sp>
      <p:sp>
        <p:nvSpPr>
          <p:cNvPr id="32792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= Pr{target | </a:t>
            </a:r>
            <a:r>
              <a:rPr lang="en-US" sz="3600">
                <a:solidFill>
                  <a:schemeClr val="accent2"/>
                </a:solidFill>
              </a:rPr>
              <a:t>n+1</a:t>
            </a:r>
            <a:r>
              <a:rPr lang="en-US" sz="3600"/>
              <a:t>} • Pr{</a:t>
            </a:r>
            <a:r>
              <a:rPr lang="en-US" sz="3600">
                <a:solidFill>
                  <a:schemeClr val="accent2"/>
                </a:solidFill>
              </a:rPr>
              <a:t>n+1</a:t>
            </a:r>
            <a:r>
              <a:rPr lang="en-US" sz="3600"/>
              <a:t>}</a:t>
            </a:r>
            <a:endParaRPr lang="en-US" sz="3600" b="1"/>
          </a:p>
        </p:txBody>
      </p:sp>
      <p:sp>
        <p:nvSpPr>
          <p:cNvPr id="32795" name="Rectangle 3"/>
          <p:cNvSpPr>
            <a:spLocks noChangeArrowheads="1"/>
          </p:cNvSpPr>
          <p:nvPr/>
        </p:nvSpPr>
        <p:spPr bwMode="auto">
          <a:xfrm>
            <a:off x="990600" y="434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      +        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n-1</a:t>
            </a:r>
            <a:r>
              <a:rPr lang="en-US" sz="3600"/>
              <a:t>      </a:t>
            </a:r>
            <a:r>
              <a:rPr lang="en-US" sz="1200"/>
              <a:t> </a:t>
            </a:r>
            <a:r>
              <a:rPr lang="en-US" sz="3600"/>
              <a:t>     •     </a:t>
            </a:r>
            <a:r>
              <a:rPr lang="en-US" sz="3600">
                <a:solidFill>
                  <a:srgbClr val="CC0000"/>
                </a:solidFill>
              </a:rPr>
              <a:t>q</a:t>
            </a:r>
            <a:endParaRPr lang="en-US" sz="3600" b="1"/>
          </a:p>
        </p:txBody>
      </p:sp>
      <p:sp>
        <p:nvSpPr>
          <p:cNvPr id="32793" name="Rectangle 3"/>
          <p:cNvSpPr>
            <a:spLocks noChangeArrowheads="1"/>
          </p:cNvSpPr>
          <p:nvPr/>
        </p:nvSpPr>
        <p:spPr bwMode="auto">
          <a:xfrm>
            <a:off x="990600" y="4343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      + Pr{target | </a:t>
            </a:r>
            <a:r>
              <a:rPr lang="en-US" sz="3600">
                <a:solidFill>
                  <a:schemeClr val="accent2"/>
                </a:solidFill>
              </a:rPr>
              <a:t>n-1</a:t>
            </a:r>
            <a:r>
              <a:rPr lang="en-US" sz="3600"/>
              <a:t>} • Pr{</a:t>
            </a:r>
            <a:r>
              <a:rPr lang="en-US" sz="3600">
                <a:solidFill>
                  <a:schemeClr val="accent2"/>
                </a:solidFill>
              </a:rPr>
              <a:t>n-1</a:t>
            </a:r>
            <a:r>
              <a:rPr lang="en-US" sz="3600"/>
              <a:t>}</a:t>
            </a:r>
            <a:endParaRPr lang="en-US" sz="3600" b="1"/>
          </a:p>
        </p:txBody>
      </p:sp>
      <p:sp>
        <p:nvSpPr>
          <p:cNvPr id="32794" name="Rectangle 3"/>
          <p:cNvSpPr>
            <a:spLocks noChangeArrowheads="1"/>
          </p:cNvSpPr>
          <p:nvPr/>
        </p:nvSpPr>
        <p:spPr bwMode="auto">
          <a:xfrm>
            <a:off x="990600" y="3657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=            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n+1</a:t>
            </a:r>
            <a:r>
              <a:rPr lang="en-US" sz="3600"/>
              <a:t>      </a:t>
            </a:r>
            <a:r>
              <a:rPr lang="en-US" sz="1400"/>
              <a:t> </a:t>
            </a:r>
            <a:r>
              <a:rPr lang="en-US" sz="3600"/>
              <a:t> •    </a:t>
            </a:r>
            <a:r>
              <a:rPr lang="en-US" sz="3600">
                <a:solidFill>
                  <a:srgbClr val="008000"/>
                </a:solidFill>
              </a:rPr>
              <a:t>p</a:t>
            </a:r>
            <a:endParaRPr lang="en-US" sz="3600" b="1"/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609600" y="3657600"/>
            <a:ext cx="8382000" cy="28956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85800" y="42672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= 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n+1</a:t>
            </a:r>
            <a:r>
              <a:rPr lang="en-US" sz="3600"/>
              <a:t> + </a:t>
            </a:r>
            <a:r>
              <a:rPr lang="en-US" sz="3600">
                <a:solidFill>
                  <a:srgbClr val="CC0000"/>
                </a:solidFill>
              </a:rPr>
              <a:t>q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n-1</a:t>
            </a:r>
            <a:r>
              <a:rPr lang="en-US" sz="3600"/>
              <a:t>, so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n+1</a:t>
            </a:r>
            <a:r>
              <a:rPr lang="en-US" sz="3600"/>
              <a:t> = (1/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)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- (</a:t>
            </a:r>
            <a:r>
              <a:rPr lang="en-US" sz="3600">
                <a:solidFill>
                  <a:srgbClr val="CC0000"/>
                </a:solidFill>
              </a:rPr>
              <a:t>q</a:t>
            </a:r>
            <a:r>
              <a:rPr lang="en-US" sz="3600"/>
              <a:t>/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)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n-1</a:t>
            </a:r>
            <a:endParaRPr lang="en-US" sz="3600" b="1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685800" y="57150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</a:t>
            </a:r>
            <a:r>
              <a:rPr lang="en-US" sz="3600" b="1"/>
              <a:t>we have a linear recurrence!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6E6E6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2" grpId="0"/>
      <p:bldP spid="32792" grpId="1"/>
      <p:bldP spid="32795" grpId="0"/>
      <p:bldP spid="32795" grpId="1"/>
      <p:bldP spid="32793" grpId="0"/>
      <p:bldP spid="32793" grpId="1"/>
      <p:bldP spid="32794" grpId="0"/>
      <p:bldP spid="32794" grpId="1"/>
      <p:bldP spid="32796" grpId="0" animBg="1"/>
      <p:bldP spid="19475" grpId="0" build="allAtOnce"/>
      <p:bldP spid="194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1CB8D558-C5D6-7E41-8E71-BB0C744D2D8B}" type="slidenum">
              <a:rPr lang="en-US"/>
              <a:pPr/>
              <a:t>22</a:t>
            </a:fld>
            <a:endParaRPr lang="en-US"/>
          </a:p>
          <a:p>
            <a:endParaRPr lang="en-US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Recurrence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n+1</a:t>
            </a:r>
            <a:r>
              <a:rPr lang="en-US">
                <a:solidFill>
                  <a:schemeClr val="accent2"/>
                </a:solidFill>
              </a:rPr>
              <a:t> = (1/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</a:t>
            </a:r>
            <a:r>
              <a:rPr lang="en-US">
                <a:solidFill>
                  <a:schemeClr val="accent2"/>
                </a:solidFill>
              </a:rPr>
              <a:t> - (</a:t>
            </a:r>
            <a:r>
              <a:rPr lang="en-US">
                <a:solidFill>
                  <a:srgbClr val="CC0000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/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>
                <a:solidFill>
                  <a:schemeClr val="accent2"/>
                </a:solidFill>
              </a:rPr>
              <a:t>)w</a:t>
            </a:r>
            <a:r>
              <a:rPr lang="en-US" baseline="-25000">
                <a:solidFill>
                  <a:schemeClr val="accent2"/>
                </a:solidFill>
              </a:rPr>
              <a:t>n-1</a:t>
            </a:r>
            <a:endParaRPr lang="en-US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2"/>
                </a:solidFill>
              </a:rPr>
              <a:t> = 0</a:t>
            </a:r>
            <a:r>
              <a:rPr lang="en-US"/>
              <a:t>        (Gambler is broke)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w</a:t>
            </a:r>
            <a:r>
              <a:rPr lang="en-US" baseline="-25000">
                <a:solidFill>
                  <a:schemeClr val="accent2"/>
                </a:solidFill>
              </a:rPr>
              <a:t>T</a:t>
            </a:r>
            <a:r>
              <a:rPr lang="en-US">
                <a:solidFill>
                  <a:schemeClr val="accent2"/>
                </a:solidFill>
              </a:rPr>
              <a:t> = 1</a:t>
            </a:r>
            <a:r>
              <a:rPr lang="en-US"/>
              <a:t>        (Gambler is at target)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85800" y="41910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Solve using generating functions, with one twist: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85800" y="55626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		We know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/>
              <a:t> instead of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r>
              <a:rPr lang="en-US" sz="36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/>
      <p:bldP spid="20484" grpId="0"/>
      <p:bldP spid="204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F71DCE68-83CD-E84B-A3DE-B86BB2400F98}" type="slidenum">
              <a:rPr lang="en-US"/>
              <a:pPr/>
              <a:t>23</a:t>
            </a:fld>
            <a:endParaRPr lang="en-US"/>
          </a:p>
          <a:p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Solving the Recurrence: Biased Case</a:t>
            </a:r>
          </a:p>
        </p:txBody>
      </p:sp>
      <p:sp>
        <p:nvSpPr>
          <p:cNvPr id="60422" name="Rectangle 21"/>
          <p:cNvSpPr>
            <a:spLocks noChangeArrowheads="1"/>
          </p:cNvSpPr>
          <p:nvPr/>
        </p:nvSpPr>
        <p:spPr bwMode="auto">
          <a:xfrm>
            <a:off x="3048000" y="2925763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=        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endParaRPr lang="en-US" sz="3600"/>
          </a:p>
        </p:txBody>
      </p:sp>
      <p:sp>
        <p:nvSpPr>
          <p:cNvPr id="60423" name="Rectangle 22"/>
          <p:cNvSpPr>
            <a:spLocks noChangeArrowheads="1"/>
          </p:cNvSpPr>
          <p:nvPr/>
        </p:nvSpPr>
        <p:spPr bwMode="auto">
          <a:xfrm>
            <a:off x="4033838" y="2635250"/>
            <a:ext cx="12938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</a:t>
            </a:r>
            <a:r>
              <a:rPr lang="en-US" sz="3600"/>
              <a:t>-1)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0424" name="Rectangle 23"/>
          <p:cNvSpPr>
            <a:spLocks noChangeArrowheads="1"/>
          </p:cNvSpPr>
          <p:nvPr/>
        </p:nvSpPr>
        <p:spPr bwMode="auto">
          <a:xfrm>
            <a:off x="4102100" y="3276600"/>
            <a:ext cx="1135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/>
              <a:t>-1)</a:t>
            </a:r>
          </a:p>
        </p:txBody>
      </p:sp>
      <p:sp>
        <p:nvSpPr>
          <p:cNvPr id="60425" name="Line 24"/>
          <p:cNvSpPr>
            <a:spLocks noChangeShapeType="1"/>
          </p:cNvSpPr>
          <p:nvPr/>
        </p:nvSpPr>
        <p:spPr bwMode="auto">
          <a:xfrm flipV="1">
            <a:off x="4191000" y="327660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685800" y="4191000"/>
            <a:ext cx="6629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But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T</a:t>
            </a:r>
            <a:r>
              <a:rPr lang="en-US" sz="3600">
                <a:solidFill>
                  <a:schemeClr val="accent2"/>
                </a:solidFill>
              </a:rPr>
              <a:t> = 1</a:t>
            </a:r>
            <a:r>
              <a:rPr lang="en-US" sz="3600"/>
              <a:t>, so can solve for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1</a:t>
            </a:r>
            <a:endParaRPr lang="en-US" sz="3600"/>
          </a:p>
        </p:txBody>
      </p:sp>
      <p:sp>
        <p:nvSpPr>
          <p:cNvPr id="60427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762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Let </a:t>
            </a:r>
            <a:r>
              <a:rPr lang="en-US" altLang="ja-JP">
                <a:solidFill>
                  <a:srgbClr val="FF00FF"/>
                </a:solidFill>
              </a:rPr>
              <a:t>r</a:t>
            </a:r>
            <a:r>
              <a:rPr lang="en-US" altLang="ja-JP"/>
              <a:t> ::= </a:t>
            </a:r>
            <a:r>
              <a:rPr lang="en-US" altLang="ja-JP">
                <a:solidFill>
                  <a:srgbClr val="CC0000"/>
                </a:solidFill>
              </a:rPr>
              <a:t>q</a:t>
            </a:r>
            <a:r>
              <a:rPr lang="en-US" altLang="ja-JP"/>
              <a:t>/</a:t>
            </a:r>
            <a:r>
              <a:rPr lang="en-US" altLang="ja-JP">
                <a:solidFill>
                  <a:srgbClr val="008000"/>
                </a:solidFill>
              </a:rPr>
              <a:t>p </a:t>
            </a:r>
            <a:r>
              <a:rPr lang="en-US" altLang="ja-JP"/>
              <a:t>≠ 1.</a:t>
            </a:r>
            <a:endParaRPr lang="en-US"/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3048000" y="5180013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=</a:t>
            </a: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4038600" y="4889500"/>
            <a:ext cx="1293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</a:t>
            </a:r>
            <a:r>
              <a:rPr lang="en-US" sz="3600"/>
              <a:t>-1)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4043363" y="5530850"/>
            <a:ext cx="1341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T</a:t>
            </a:r>
            <a:r>
              <a:rPr lang="en-US" sz="3600"/>
              <a:t>-1)</a:t>
            </a:r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 flipV="1">
            <a:off x="4195763" y="553085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6248400" y="1828800"/>
            <a:ext cx="2590800" cy="1295400"/>
          </a:xfrm>
          <a:prstGeom prst="wedgeRectCallout">
            <a:avLst>
              <a:gd name="adj1" fmla="val -78370"/>
              <a:gd name="adj2" fmla="val 41546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/>
              <a:t>Twist: we don</a:t>
            </a:r>
            <a:r>
              <a:rPr lang="en-US" sz="2800">
                <a:latin typeface="Arial" pitchFamily="-111" charset="0"/>
              </a:rPr>
              <a:t>’</a:t>
            </a:r>
            <a:r>
              <a:rPr lang="en-US" sz="2800"/>
              <a:t>t know </a:t>
            </a:r>
            <a:r>
              <a:rPr lang="en-US" sz="2800">
                <a:solidFill>
                  <a:schemeClr val="accent2"/>
                </a:solidFill>
              </a:rPr>
              <a:t>w</a:t>
            </a:r>
            <a:r>
              <a:rPr lang="en-US" sz="2800" baseline="-25000">
                <a:solidFill>
                  <a:schemeClr val="accent2"/>
                </a:solidFill>
              </a:rPr>
              <a:t>1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/>
      <p:bldP spid="32813" grpId="0"/>
      <p:bldP spid="32814" grpId="0"/>
      <p:bldP spid="32815" grpId="0"/>
      <p:bldP spid="32816" grpId="0" animBg="1"/>
      <p:bldP spid="328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DAF848F9-8936-D246-AA1C-2FD33CAFBEED}" type="slidenum">
              <a:rPr lang="en-US"/>
              <a:pPr/>
              <a:t>24</a:t>
            </a:fld>
            <a:endParaRPr lang="en-US"/>
          </a:p>
          <a:p>
            <a:endParaRPr lang="en-US"/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2470" name="Rectangle 19"/>
          <p:cNvSpPr>
            <a:spLocks noChangeArrowheads="1"/>
          </p:cNvSpPr>
          <p:nvPr/>
        </p:nvSpPr>
        <p:spPr bwMode="auto">
          <a:xfrm>
            <a:off x="685800" y="17526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Suppose 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/>
              <a:t> &lt; </a:t>
            </a:r>
            <a:r>
              <a:rPr lang="en-US" sz="3600">
                <a:solidFill>
                  <a:srgbClr val="CC0000"/>
                </a:solidFill>
              </a:rPr>
              <a:t>q</a:t>
            </a:r>
            <a:r>
              <a:rPr lang="en-US" sz="3600"/>
              <a:t>. (Recall </a:t>
            </a:r>
            <a:r>
              <a:rPr lang="en-US" altLang="ja-JP" sz="3600">
                <a:solidFill>
                  <a:srgbClr val="FF00FF"/>
                </a:solidFill>
              </a:rPr>
              <a:t>r</a:t>
            </a:r>
            <a:r>
              <a:rPr lang="en-US" altLang="ja-JP" sz="3600"/>
              <a:t> ::= </a:t>
            </a:r>
            <a:r>
              <a:rPr lang="en-US" altLang="ja-JP" sz="3600">
                <a:solidFill>
                  <a:srgbClr val="CC0000"/>
                </a:solidFill>
              </a:rPr>
              <a:t>q</a:t>
            </a:r>
            <a:r>
              <a:rPr lang="en-US" altLang="ja-JP" sz="3600"/>
              <a:t>/</a:t>
            </a:r>
            <a:r>
              <a:rPr lang="en-US" altLang="ja-JP" sz="3600">
                <a:solidFill>
                  <a:srgbClr val="008000"/>
                </a:solidFill>
              </a:rPr>
              <a:t>p </a:t>
            </a:r>
            <a:r>
              <a:rPr lang="en-US" altLang="ja-JP" sz="3600"/>
              <a:t>&gt; 1.)</a:t>
            </a:r>
            <a:endParaRPr lang="en-US" sz="3600"/>
          </a:p>
        </p:txBody>
      </p:sp>
      <p:sp>
        <p:nvSpPr>
          <p:cNvPr id="62471" name="Rectangle 28"/>
          <p:cNvSpPr>
            <a:spLocks noChangeArrowheads="1"/>
          </p:cNvSpPr>
          <p:nvPr/>
        </p:nvSpPr>
        <p:spPr bwMode="auto">
          <a:xfrm>
            <a:off x="2819400" y="3033713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=</a:t>
            </a:r>
          </a:p>
        </p:txBody>
      </p:sp>
      <p:sp>
        <p:nvSpPr>
          <p:cNvPr id="62472" name="Rectangle 29"/>
          <p:cNvSpPr>
            <a:spLocks noChangeArrowheads="1"/>
          </p:cNvSpPr>
          <p:nvPr/>
        </p:nvSpPr>
        <p:spPr bwMode="auto">
          <a:xfrm>
            <a:off x="3810000" y="2743200"/>
            <a:ext cx="1293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</a:t>
            </a:r>
            <a:r>
              <a:rPr lang="en-US" sz="3600"/>
              <a:t>-1)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2473" name="Rectangle 30"/>
          <p:cNvSpPr>
            <a:spLocks noChangeArrowheads="1"/>
          </p:cNvSpPr>
          <p:nvPr/>
        </p:nvSpPr>
        <p:spPr bwMode="auto">
          <a:xfrm>
            <a:off x="3814763" y="3384550"/>
            <a:ext cx="1341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T</a:t>
            </a:r>
            <a:r>
              <a:rPr lang="en-US" sz="3600"/>
              <a:t>-1)</a:t>
            </a:r>
          </a:p>
        </p:txBody>
      </p:sp>
      <p:sp>
        <p:nvSpPr>
          <p:cNvPr id="62474" name="Line 31"/>
          <p:cNvSpPr>
            <a:spLocks noChangeShapeType="1"/>
          </p:cNvSpPr>
          <p:nvPr/>
        </p:nvSpPr>
        <p:spPr bwMode="auto">
          <a:xfrm flipV="1">
            <a:off x="3967163" y="338455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Rectangle 32"/>
          <p:cNvSpPr>
            <a:spLocks noChangeArrowheads="1"/>
          </p:cNvSpPr>
          <p:nvPr/>
        </p:nvSpPr>
        <p:spPr bwMode="auto">
          <a:xfrm>
            <a:off x="4038600" y="4800600"/>
            <a:ext cx="563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35852" name="Rectangle 33"/>
          <p:cNvSpPr>
            <a:spLocks noChangeArrowheads="1"/>
          </p:cNvSpPr>
          <p:nvPr/>
        </p:nvSpPr>
        <p:spPr bwMode="auto">
          <a:xfrm>
            <a:off x="4071938" y="5441950"/>
            <a:ext cx="6111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T</a:t>
            </a:r>
            <a:endParaRPr lang="en-US" sz="3600"/>
          </a:p>
        </p:txBody>
      </p:sp>
      <p:sp>
        <p:nvSpPr>
          <p:cNvPr id="35853" name="Line 34"/>
          <p:cNvSpPr>
            <a:spLocks noChangeShapeType="1"/>
          </p:cNvSpPr>
          <p:nvPr/>
        </p:nvSpPr>
        <p:spPr bwMode="auto">
          <a:xfrm flipV="1">
            <a:off x="4073525" y="54102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Rectangle 35"/>
          <p:cNvSpPr>
            <a:spLocks noChangeArrowheads="1"/>
          </p:cNvSpPr>
          <p:nvPr/>
        </p:nvSpPr>
        <p:spPr bwMode="auto">
          <a:xfrm>
            <a:off x="2743200" y="507365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    </a:t>
            </a:r>
            <a:r>
              <a:rPr lang="en-US" sz="3600"/>
              <a:t> &lt;</a:t>
            </a:r>
          </a:p>
        </p:txBody>
      </p:sp>
      <p:sp>
        <p:nvSpPr>
          <p:cNvPr id="35855" name="Rectangle 35"/>
          <p:cNvSpPr>
            <a:spLocks noChangeArrowheads="1"/>
          </p:cNvSpPr>
          <p:nvPr/>
        </p:nvSpPr>
        <p:spPr bwMode="auto">
          <a:xfrm>
            <a:off x="4953000" y="5073650"/>
            <a:ext cx="365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/>
              <a:t>= (1/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/>
              <a:t>)</a:t>
            </a:r>
            <a:r>
              <a:rPr lang="en-US" sz="3600" baseline="30000">
                <a:solidFill>
                  <a:schemeClr val="accent2"/>
                </a:solidFill>
              </a:rPr>
              <a:t>T-n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/>
      <p:bldP spid="35852" grpId="0"/>
      <p:bldP spid="35853" grpId="0" animBg="1"/>
      <p:bldP spid="35854" grpId="0"/>
      <p:bldP spid="358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E64F7034-A11A-0644-94AE-9DEDC6AA55D3}" type="slidenum">
              <a:rPr lang="en-US"/>
              <a:pPr/>
              <a:t>25</a:t>
            </a:fld>
            <a:endParaRPr lang="en-US"/>
          </a:p>
          <a:p>
            <a:endParaRPr lang="en-US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Winning when Biased Against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T-n</a:t>
            </a:r>
            <a:r>
              <a:rPr lang="en-US"/>
              <a:t> = intended profit</a:t>
            </a:r>
          </a:p>
        </p:txBody>
      </p:sp>
      <p:sp>
        <p:nvSpPr>
          <p:cNvPr id="64519" name="Rectangle 17"/>
          <p:cNvSpPr>
            <a:spLocks noChangeArrowheads="1"/>
          </p:cNvSpPr>
          <p:nvPr/>
        </p:nvSpPr>
        <p:spPr bwMode="auto">
          <a:xfrm>
            <a:off x="3429000" y="12192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200"/>
              <a:t>(</a:t>
            </a:r>
            <a:r>
              <a:rPr lang="en-US" altLang="ja-JP" sz="3200">
                <a:solidFill>
                  <a:srgbClr val="FF00FF"/>
                </a:solidFill>
              </a:rPr>
              <a:t>r</a:t>
            </a:r>
            <a:r>
              <a:rPr lang="en-US" altLang="ja-JP" sz="3200"/>
              <a:t> ::= </a:t>
            </a:r>
            <a:r>
              <a:rPr lang="en-US" altLang="ja-JP" sz="3200">
                <a:solidFill>
                  <a:srgbClr val="CC0000"/>
                </a:solidFill>
              </a:rPr>
              <a:t>q</a:t>
            </a:r>
            <a:r>
              <a:rPr lang="en-US" altLang="ja-JP" sz="3200"/>
              <a:t>/</a:t>
            </a:r>
            <a:r>
              <a:rPr lang="en-US" altLang="ja-JP" sz="3200">
                <a:solidFill>
                  <a:srgbClr val="008000"/>
                </a:solidFill>
              </a:rPr>
              <a:t>p </a:t>
            </a:r>
            <a:r>
              <a:rPr lang="en-US" altLang="ja-JP" sz="3200"/>
              <a:t>&gt; 1.)</a:t>
            </a:r>
            <a:endParaRPr lang="en-US" sz="3200"/>
          </a:p>
        </p:txBody>
      </p:sp>
      <p:sp>
        <p:nvSpPr>
          <p:cNvPr id="64520" name="Rectangle 24"/>
          <p:cNvSpPr>
            <a:spLocks noChangeArrowheads="1"/>
          </p:cNvSpPr>
          <p:nvPr/>
        </p:nvSpPr>
        <p:spPr bwMode="auto">
          <a:xfrm>
            <a:off x="2743200" y="19812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400">
                <a:solidFill>
                  <a:schemeClr val="accent2"/>
                </a:solidFill>
              </a:rPr>
              <a:t>w</a:t>
            </a:r>
            <a:r>
              <a:rPr lang="en-US" sz="4400" baseline="-25000">
                <a:solidFill>
                  <a:schemeClr val="accent2"/>
                </a:solidFill>
              </a:rPr>
              <a:t>n</a:t>
            </a:r>
            <a:r>
              <a:rPr lang="en-US" sz="4400"/>
              <a:t> &lt; (1/</a:t>
            </a:r>
            <a:r>
              <a:rPr lang="en-US" sz="4400">
                <a:solidFill>
                  <a:srgbClr val="FF00FF"/>
                </a:solidFill>
              </a:rPr>
              <a:t>r</a:t>
            </a:r>
            <a:r>
              <a:rPr lang="en-US" sz="4400"/>
              <a:t>)</a:t>
            </a:r>
            <a:r>
              <a:rPr lang="en-US" sz="4400" baseline="30000">
                <a:solidFill>
                  <a:schemeClr val="accent2"/>
                </a:solidFill>
              </a:rPr>
              <a:t>T-n</a:t>
            </a:r>
            <a:r>
              <a:rPr lang="en-US" sz="4400"/>
              <a:t>           </a:t>
            </a:r>
          </a:p>
        </p:txBody>
      </p:sp>
      <p:sp>
        <p:nvSpPr>
          <p:cNvPr id="64521" name="Rectangle 25"/>
          <p:cNvSpPr>
            <a:spLocks noChangeArrowheads="1"/>
          </p:cNvSpPr>
          <p:nvPr/>
        </p:nvSpPr>
        <p:spPr bwMode="auto">
          <a:xfrm>
            <a:off x="2895600" y="3352800"/>
            <a:ext cx="4800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w</a:t>
            </a:r>
            <a:r>
              <a:rPr lang="en-US" sz="4000" baseline="-25000">
                <a:solidFill>
                  <a:schemeClr val="accent2"/>
                </a:solidFill>
              </a:rPr>
              <a:t>n</a:t>
            </a:r>
            <a:r>
              <a:rPr lang="en-US" sz="4000"/>
              <a:t> &lt; (1/</a:t>
            </a:r>
            <a:r>
              <a:rPr lang="en-US" sz="4000">
                <a:solidFill>
                  <a:srgbClr val="FF00FF"/>
                </a:solidFill>
              </a:rPr>
              <a:t>r</a:t>
            </a:r>
            <a:r>
              <a:rPr lang="en-US" sz="4000"/>
              <a:t>)</a:t>
            </a:r>
            <a:r>
              <a:rPr lang="en-US" sz="4000" baseline="30000"/>
              <a:t>intended profit</a:t>
            </a:r>
            <a:r>
              <a:rPr lang="en-US" sz="4000"/>
              <a:t>          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85800" y="4114800"/>
            <a:ext cx="815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Bound for Pr{intended profit} does not depend on</a:t>
            </a:r>
            <a:r>
              <a:rPr lang="en-US" sz="3600" b="1"/>
              <a:t> 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!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685800" y="53340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Since (1/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/>
              <a:t>) &lt; 1, </a:t>
            </a:r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is exponentially decreasing in intended profit!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8" grpId="0"/>
      <p:bldP spid="338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4A69EEA4-35FB-7045-A76F-2B5F28C09DC4}" type="slidenum">
              <a:rPr lang="en-US"/>
              <a:pPr/>
              <a:t>26</a:t>
            </a:fld>
            <a:endParaRPr lang="en-US"/>
          </a:p>
          <a:p>
            <a:endParaRPr lang="en-US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100</a:t>
            </a:r>
            <a:r>
              <a:rPr lang="en-US"/>
              <a:t> in US Roulette</a:t>
            </a:r>
          </a:p>
        </p:txBody>
      </p:sp>
      <p:sp>
        <p:nvSpPr>
          <p:cNvPr id="66566" name="Rectangle 4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6568" name="Rectangle 6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6569" name="Rectangle 7"/>
          <p:cNvSpPr>
            <a:spLocks noChangeArrowheads="1"/>
          </p:cNvSpPr>
          <p:nvPr/>
        </p:nvSpPr>
        <p:spPr bwMode="auto">
          <a:xfrm>
            <a:off x="1371600" y="301625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/>
              <a:t>Pr{Profit $</a:t>
            </a:r>
            <a:r>
              <a:rPr lang="en-US" sz="4000">
                <a:solidFill>
                  <a:schemeClr val="accent2"/>
                </a:solidFill>
              </a:rPr>
              <a:t>100</a:t>
            </a:r>
            <a:r>
              <a:rPr lang="en-US" sz="4000"/>
              <a:t>} &lt; (</a:t>
            </a:r>
            <a:r>
              <a:rPr lang="en-US" sz="4000">
                <a:solidFill>
                  <a:srgbClr val="FF00FF"/>
                </a:solidFill>
              </a:rPr>
              <a:t>9/10</a:t>
            </a:r>
            <a:r>
              <a:rPr lang="en-US" sz="4000"/>
              <a:t>)</a:t>
            </a:r>
            <a:r>
              <a:rPr lang="en-US" sz="4000" baseline="30000">
                <a:solidFill>
                  <a:schemeClr val="accent2"/>
                </a:solidFill>
              </a:rPr>
              <a:t>100</a:t>
            </a:r>
            <a:endParaRPr lang="en-US" sz="4000"/>
          </a:p>
        </p:txBody>
      </p:sp>
      <p:sp>
        <p:nvSpPr>
          <p:cNvPr id="66570" name="Rectangle 8"/>
          <p:cNvSpPr>
            <a:spLocks noChangeArrowheads="1"/>
          </p:cNvSpPr>
          <p:nvPr/>
        </p:nvSpPr>
        <p:spPr bwMode="auto">
          <a:xfrm>
            <a:off x="5181600" y="4022725"/>
            <a:ext cx="2709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&lt; 1/37,648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3D48029B-5376-4F4C-AE87-D656A8848B70}" type="slidenum">
              <a:rPr lang="en-US"/>
              <a:pPr/>
              <a:t>27</a:t>
            </a:fld>
            <a:endParaRPr lang="en-US"/>
          </a:p>
          <a:p>
            <a:endParaRPr lang="en-US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Profit $</a:t>
            </a:r>
            <a:r>
              <a:rPr lang="en-US">
                <a:solidFill>
                  <a:schemeClr val="accent2"/>
                </a:solidFill>
              </a:rPr>
              <a:t>200</a:t>
            </a:r>
            <a:r>
              <a:rPr lang="en-US"/>
              <a:t> in US Roulette</a:t>
            </a:r>
          </a:p>
        </p:txBody>
      </p:sp>
      <p:sp>
        <p:nvSpPr>
          <p:cNvPr id="68614" name="Rectangle 3"/>
          <p:cNvSpPr>
            <a:spLocks noChangeArrowheads="1"/>
          </p:cNvSpPr>
          <p:nvPr/>
        </p:nvSpPr>
        <p:spPr bwMode="auto">
          <a:xfrm>
            <a:off x="533400" y="1720850"/>
            <a:ext cx="22113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008000"/>
                </a:solidFill>
              </a:rPr>
              <a:t>p = 18/38</a:t>
            </a:r>
          </a:p>
        </p:txBody>
      </p:sp>
      <p:sp>
        <p:nvSpPr>
          <p:cNvPr id="68615" name="Rectangle 4"/>
          <p:cNvSpPr>
            <a:spLocks noChangeArrowheads="1"/>
          </p:cNvSpPr>
          <p:nvPr/>
        </p:nvSpPr>
        <p:spPr bwMode="auto">
          <a:xfrm>
            <a:off x="3429000" y="1720850"/>
            <a:ext cx="2278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CC0000"/>
                </a:solidFill>
              </a:rPr>
              <a:t>q = 20/38</a:t>
            </a:r>
          </a:p>
        </p:txBody>
      </p:sp>
      <p:sp>
        <p:nvSpPr>
          <p:cNvPr id="68616" name="Rectangle 5"/>
          <p:cNvSpPr>
            <a:spLocks noChangeArrowheads="1"/>
          </p:cNvSpPr>
          <p:nvPr/>
        </p:nvSpPr>
        <p:spPr bwMode="auto">
          <a:xfrm>
            <a:off x="6350000" y="1720850"/>
            <a:ext cx="2347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FF"/>
                </a:solidFill>
              </a:rPr>
              <a:t>1/r = 9/10</a:t>
            </a:r>
          </a:p>
        </p:txBody>
      </p:sp>
      <p:sp>
        <p:nvSpPr>
          <p:cNvPr id="68617" name="Rectangle 6"/>
          <p:cNvSpPr>
            <a:spLocks noChangeArrowheads="1"/>
          </p:cNvSpPr>
          <p:nvPr/>
        </p:nvSpPr>
        <p:spPr bwMode="auto">
          <a:xfrm>
            <a:off x="1371600" y="3016250"/>
            <a:ext cx="670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000"/>
              <a:t>Pr{Profit $</a:t>
            </a:r>
            <a:r>
              <a:rPr lang="en-US" sz="4000">
                <a:solidFill>
                  <a:schemeClr val="accent2"/>
                </a:solidFill>
              </a:rPr>
              <a:t>200</a:t>
            </a:r>
            <a:r>
              <a:rPr lang="en-US" sz="4000"/>
              <a:t>} &lt; (</a:t>
            </a:r>
            <a:r>
              <a:rPr lang="en-US" sz="4000">
                <a:solidFill>
                  <a:srgbClr val="FF00FF"/>
                </a:solidFill>
              </a:rPr>
              <a:t>9/10</a:t>
            </a:r>
            <a:r>
              <a:rPr lang="en-US" sz="4000"/>
              <a:t>)</a:t>
            </a:r>
            <a:r>
              <a:rPr lang="en-US" sz="4000" baseline="30000">
                <a:solidFill>
                  <a:schemeClr val="accent2"/>
                </a:solidFill>
              </a:rPr>
              <a:t>200</a:t>
            </a:r>
            <a:endParaRPr lang="en-US" sz="4000"/>
          </a:p>
        </p:txBody>
      </p:sp>
      <p:sp>
        <p:nvSpPr>
          <p:cNvPr id="68618" name="Rectangle 7"/>
          <p:cNvSpPr>
            <a:spLocks noChangeArrowheads="1"/>
          </p:cNvSpPr>
          <p:nvPr/>
        </p:nvSpPr>
        <p:spPr bwMode="auto">
          <a:xfrm>
            <a:off x="5181600" y="4022725"/>
            <a:ext cx="37798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CC0000"/>
                </a:solidFill>
              </a:rPr>
              <a:t>&lt; 1/70,000,000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577593A4-8B7D-AB44-BAA0-E529A5D995E7}" type="slidenum">
              <a:rPr lang="en-US"/>
              <a:pPr/>
              <a:t>28</a:t>
            </a:fld>
            <a:endParaRPr lang="en-US"/>
          </a:p>
          <a:p>
            <a:endParaRPr lang="en-US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About the Fair Case?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Uh oh, dividing by 0.</a:t>
            </a:r>
          </a:p>
        </p:txBody>
      </p:sp>
      <p:sp>
        <p:nvSpPr>
          <p:cNvPr id="70663" name="Rectangle 4"/>
          <p:cNvSpPr>
            <a:spLocks noChangeArrowheads="1"/>
          </p:cNvSpPr>
          <p:nvPr/>
        </p:nvSpPr>
        <p:spPr bwMode="auto">
          <a:xfrm>
            <a:off x="3429000" y="12192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sz="3200"/>
              <a:t>(</a:t>
            </a:r>
            <a:r>
              <a:rPr lang="en-US" altLang="ja-JP" sz="3200">
                <a:solidFill>
                  <a:srgbClr val="FF00FF"/>
                </a:solidFill>
              </a:rPr>
              <a:t>r</a:t>
            </a:r>
            <a:r>
              <a:rPr lang="en-US" altLang="ja-JP" sz="3200"/>
              <a:t> ::= </a:t>
            </a:r>
            <a:r>
              <a:rPr lang="en-US" altLang="ja-JP" sz="3200">
                <a:solidFill>
                  <a:srgbClr val="CC0000"/>
                </a:solidFill>
              </a:rPr>
              <a:t>q</a:t>
            </a:r>
            <a:r>
              <a:rPr lang="en-US" altLang="ja-JP" sz="3200"/>
              <a:t>/</a:t>
            </a:r>
            <a:r>
              <a:rPr lang="en-US" altLang="ja-JP" sz="3200">
                <a:solidFill>
                  <a:srgbClr val="008000"/>
                </a:solidFill>
              </a:rPr>
              <a:t>p </a:t>
            </a:r>
            <a:r>
              <a:rPr lang="en-US" altLang="ja-JP" sz="3200"/>
              <a:t>= 1.)</a:t>
            </a:r>
            <a:endParaRPr lang="en-US" sz="3200"/>
          </a:p>
        </p:txBody>
      </p:sp>
      <p:sp>
        <p:nvSpPr>
          <p:cNvPr id="70664" name="Rectangle 5"/>
          <p:cNvSpPr>
            <a:spLocks noChangeArrowheads="1"/>
          </p:cNvSpPr>
          <p:nvPr/>
        </p:nvSpPr>
        <p:spPr bwMode="auto">
          <a:xfrm>
            <a:off x="2819400" y="3033713"/>
            <a:ext cx="3733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w</a:t>
            </a:r>
            <a:r>
              <a:rPr lang="en-US" sz="3600" baseline="-25000">
                <a:solidFill>
                  <a:schemeClr val="accent2"/>
                </a:solidFill>
              </a:rPr>
              <a:t>n</a:t>
            </a:r>
            <a:r>
              <a:rPr lang="en-US" sz="3600"/>
              <a:t> =</a:t>
            </a:r>
          </a:p>
        </p:txBody>
      </p:sp>
      <p:sp>
        <p:nvSpPr>
          <p:cNvPr id="70665" name="Rectangle 6"/>
          <p:cNvSpPr>
            <a:spLocks noChangeArrowheads="1"/>
          </p:cNvSpPr>
          <p:nvPr/>
        </p:nvSpPr>
        <p:spPr bwMode="auto">
          <a:xfrm>
            <a:off x="3810000" y="2743200"/>
            <a:ext cx="1293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</a:t>
            </a:r>
            <a:r>
              <a:rPr lang="en-US" sz="3600"/>
              <a:t>-1)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70666" name="Rectangle 7"/>
          <p:cNvSpPr>
            <a:spLocks noChangeArrowheads="1"/>
          </p:cNvSpPr>
          <p:nvPr/>
        </p:nvSpPr>
        <p:spPr bwMode="auto">
          <a:xfrm>
            <a:off x="3814763" y="3384550"/>
            <a:ext cx="1341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T</a:t>
            </a:r>
            <a:r>
              <a:rPr lang="en-US" sz="3600"/>
              <a:t>-1)</a:t>
            </a:r>
          </a:p>
        </p:txBody>
      </p:sp>
      <p:sp>
        <p:nvSpPr>
          <p:cNvPr id="70667" name="Line 8"/>
          <p:cNvSpPr>
            <a:spLocks noChangeShapeType="1"/>
          </p:cNvSpPr>
          <p:nvPr/>
        </p:nvSpPr>
        <p:spPr bwMode="auto">
          <a:xfrm flipV="1">
            <a:off x="3967163" y="3384550"/>
            <a:ext cx="914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685800" y="4114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3600"/>
              <a:t>Use l’H</a:t>
            </a:r>
            <a:r>
              <a:rPr lang="en-US" altLang="ja-JP" sz="3600"/>
              <a:t>ôpital’s Rule</a:t>
            </a:r>
            <a:endParaRPr lang="en-US" sz="3600"/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1447800" y="5103813"/>
            <a:ext cx="6705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/>
              <a:t>lim</a:t>
            </a:r>
            <a:r>
              <a:rPr lang="en-US" sz="3600" baseline="-25000">
                <a:solidFill>
                  <a:srgbClr val="FF00FF"/>
                </a:solidFill>
              </a:rPr>
              <a:t>r</a:t>
            </a:r>
            <a:r>
              <a:rPr lang="en-US" sz="3600" baseline="-25000">
                <a:sym typeface="Symbol" pitchFamily="-111" charset="2"/>
              </a:rPr>
              <a:t></a:t>
            </a:r>
            <a:r>
              <a:rPr lang="en-US" sz="3600" baseline="-25000"/>
              <a:t>1</a:t>
            </a:r>
            <a:r>
              <a:rPr lang="en-US" sz="3600"/>
              <a:t>                 =          = </a:t>
            </a:r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/>
              <a:t>/</a:t>
            </a:r>
            <a:r>
              <a:rPr lang="en-US" sz="3600">
                <a:solidFill>
                  <a:schemeClr val="accent2"/>
                </a:solidFill>
              </a:rPr>
              <a:t>T</a:t>
            </a:r>
            <a:endParaRPr lang="en-US" sz="3600"/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2743200" y="4813300"/>
            <a:ext cx="2286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d(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</a:t>
            </a:r>
            <a:r>
              <a:rPr lang="en-US" sz="3600"/>
              <a:t>-1)/dr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2747963" y="5454650"/>
            <a:ext cx="2333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/>
              <a:t>d(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T</a:t>
            </a:r>
            <a:r>
              <a:rPr lang="en-US" sz="3600"/>
              <a:t>-1)/dr</a:t>
            </a:r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 flipV="1">
            <a:off x="2895600" y="5461000"/>
            <a:ext cx="20574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318" name="Rectangle 14"/>
          <p:cNvSpPr>
            <a:spLocks noChangeArrowheads="1"/>
          </p:cNvSpPr>
          <p:nvPr/>
        </p:nvSpPr>
        <p:spPr bwMode="auto">
          <a:xfrm>
            <a:off x="5486400" y="4800600"/>
            <a:ext cx="106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n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n-1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5491163" y="5441950"/>
            <a:ext cx="1185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T</a:t>
            </a:r>
            <a:r>
              <a:rPr lang="en-US" sz="3600">
                <a:solidFill>
                  <a:srgbClr val="FF00FF"/>
                </a:solidFill>
              </a:rPr>
              <a:t>r</a:t>
            </a:r>
            <a:r>
              <a:rPr lang="en-US" sz="3600" baseline="30000">
                <a:solidFill>
                  <a:schemeClr val="accent2"/>
                </a:solidFill>
              </a:rPr>
              <a:t>T-1</a:t>
            </a:r>
            <a:endParaRPr lang="en-US" sz="3600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V="1">
            <a:off x="5643563" y="5441950"/>
            <a:ext cx="914400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3" grpId="0"/>
      <p:bldP spid="98314" grpId="0"/>
      <p:bldP spid="98315" grpId="0"/>
      <p:bldP spid="98316" grpId="0"/>
      <p:bldP spid="98317" grpId="0" animBg="1"/>
      <p:bldP spid="98318" grpId="0"/>
      <p:bldP spid="98319" grpId="0"/>
      <p:bldP spid="983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48C43B83-FFFA-DF4E-A03B-97AA17DF8C4C}" type="slidenum">
              <a:rPr lang="en-US"/>
              <a:pPr/>
              <a:t>29</a:t>
            </a:fld>
            <a:endParaRPr lang="en-US"/>
          </a:p>
          <a:p>
            <a:endParaRPr lang="en-US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7838" y="301624"/>
            <a:ext cx="5643562" cy="1146175"/>
          </a:xfrm>
        </p:spPr>
        <p:txBody>
          <a:bodyPr/>
          <a:lstStyle/>
          <a:p>
            <a:pPr eaLnBrk="1" hangingPunct="1"/>
            <a:r>
              <a:rPr lang="en-US" dirty="0"/>
              <a:t>Team Problems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54864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9600" dirty="0" smtClean="0"/>
              <a:t>1 </a:t>
            </a:r>
            <a:r>
              <a:rPr lang="en-US" sz="9600" dirty="0"/>
              <a:t>—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1F859011-7C7E-724A-9635-B330832E05C4}" type="slidenum">
              <a:rPr lang="en-US"/>
              <a:pPr/>
              <a:t>3</a:t>
            </a:fld>
            <a:endParaRPr lang="en-US"/>
          </a:p>
          <a:p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Dow Jones Trend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054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/>
              <a:t>Random steps with “up” bias.</a:t>
            </a:r>
          </a:p>
          <a:p>
            <a:pPr eaLnBrk="1" hangingPunct="1">
              <a:lnSpc>
                <a:spcPct val="90000"/>
              </a:lnSpc>
            </a:pPr>
            <a:r>
              <a:rPr lang="en-US" sz="3200"/>
              <a:t>Similar to “gambler’s ruin”—later today.</a:t>
            </a:r>
          </a:p>
        </p:txBody>
      </p:sp>
      <p:pic>
        <p:nvPicPr>
          <p:cNvPr id="19463" name="Picture 6" descr="finan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54138"/>
            <a:ext cx="8001000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D73E32CF-FE78-5945-942C-324A7986BBD0}" type="slidenum">
              <a:rPr lang="en-US"/>
              <a:pPr/>
              <a:t>4</a:t>
            </a:fld>
            <a:endParaRPr lang="en-US"/>
          </a:p>
          <a:p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Google Page Rank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3200"/>
              <a:t>How do we decide which pages are “more important?”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Model of internet:</a:t>
            </a:r>
          </a:p>
          <a:p>
            <a:pPr eaLnBrk="1" hangingPunct="1"/>
            <a:r>
              <a:rPr lang="en-US" sz="3200"/>
              <a:t>Users click random link on a page.</a:t>
            </a:r>
          </a:p>
          <a:p>
            <a:pPr eaLnBrk="1" hangingPunct="1"/>
            <a:r>
              <a:rPr lang="en-US" sz="3200"/>
              <a:t>Occasionally start over.</a:t>
            </a:r>
          </a:p>
          <a:p>
            <a:pPr eaLnBrk="1" hangingPunct="1">
              <a:buFontTx/>
              <a:buNone/>
            </a:pPr>
            <a:endParaRPr lang="en-US" sz="900"/>
          </a:p>
          <a:p>
            <a:pPr eaLnBrk="1" hangingPunct="1">
              <a:buFontTx/>
              <a:buNone/>
            </a:pPr>
            <a:r>
              <a:rPr lang="en-US" sz="3200"/>
              <a:t>A page is “more important” if the users spend a large fraction of time there.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5E1BA450-280F-8A40-AB9C-518CB5D8C9F4}" type="slidenum">
              <a:rPr lang="en-US"/>
              <a:pPr/>
              <a:t>5</a:t>
            </a:fld>
            <a:endParaRPr lang="en-US"/>
          </a:p>
          <a:p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With Probable Transitions</a:t>
            </a:r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6400800" y="1676400"/>
            <a:ext cx="2514600" cy="1143000"/>
          </a:xfrm>
          <a:prstGeom prst="wedgeRectCallout">
            <a:avLst>
              <a:gd name="adj1" fmla="val -89144"/>
              <a:gd name="adj2" fmla="val 57639"/>
            </a:avLst>
          </a:prstGeom>
          <a:solidFill>
            <a:srgbClr val="E6E6E6"/>
          </a:solidFill>
          <a:ln w="31750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Outgoing-edge probabilities sum to 1</a:t>
            </a:r>
          </a:p>
        </p:txBody>
      </p:sp>
      <p:sp>
        <p:nvSpPr>
          <p:cNvPr id="23559" name="Oval 39"/>
          <p:cNvSpPr>
            <a:spLocks noChangeAspect="1" noChangeArrowheads="1"/>
          </p:cNvSpPr>
          <p:nvPr/>
        </p:nvSpPr>
        <p:spPr bwMode="auto">
          <a:xfrm>
            <a:off x="2684463" y="4386263"/>
            <a:ext cx="792162" cy="792162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0" name="Oval 40"/>
          <p:cNvSpPr>
            <a:spLocks noChangeAspect="1" noChangeArrowheads="1"/>
          </p:cNvSpPr>
          <p:nvPr/>
        </p:nvSpPr>
        <p:spPr bwMode="auto">
          <a:xfrm>
            <a:off x="4268788" y="2486025"/>
            <a:ext cx="792162" cy="792163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sp>
        <p:nvSpPr>
          <p:cNvPr id="23561" name="Oval 41"/>
          <p:cNvSpPr>
            <a:spLocks noChangeAspect="1" noChangeArrowheads="1"/>
          </p:cNvSpPr>
          <p:nvPr/>
        </p:nvSpPr>
        <p:spPr bwMode="auto">
          <a:xfrm>
            <a:off x="5626100" y="4271963"/>
            <a:ext cx="792163" cy="793750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3562" name="AutoShape 42"/>
          <p:cNvCxnSpPr>
            <a:cxnSpLocks noChangeAspect="1" noChangeShapeType="1"/>
            <a:stCxn id="23559" idx="0"/>
            <a:endCxn id="23560" idx="2"/>
          </p:cNvCxnSpPr>
          <p:nvPr/>
        </p:nvCxnSpPr>
        <p:spPr bwMode="auto">
          <a:xfrm rot="-5400000">
            <a:off x="2922588" y="3040063"/>
            <a:ext cx="1482725" cy="1165225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63" name="AutoShape 43"/>
          <p:cNvCxnSpPr>
            <a:cxnSpLocks noChangeAspect="1" noChangeShapeType="1"/>
            <a:stCxn id="23560" idx="6"/>
            <a:endCxn id="23560" idx="0"/>
          </p:cNvCxnSpPr>
          <p:nvPr/>
        </p:nvCxnSpPr>
        <p:spPr bwMode="auto">
          <a:xfrm flipH="1" flipV="1">
            <a:off x="4664075" y="2463800"/>
            <a:ext cx="417513" cy="417513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4" name="AutoShape 44"/>
          <p:cNvCxnSpPr>
            <a:cxnSpLocks noChangeAspect="1" noChangeShapeType="1"/>
            <a:stCxn id="23560" idx="6"/>
            <a:endCxn id="23561" idx="0"/>
          </p:cNvCxnSpPr>
          <p:nvPr/>
        </p:nvCxnSpPr>
        <p:spPr bwMode="auto">
          <a:xfrm>
            <a:off x="5081588" y="2881313"/>
            <a:ext cx="939800" cy="1370012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3565" name="AutoShape 45"/>
          <p:cNvCxnSpPr>
            <a:cxnSpLocks noChangeAspect="1" noChangeShapeType="1"/>
            <a:stCxn id="23561" idx="4"/>
            <a:endCxn id="23559" idx="5"/>
          </p:cNvCxnSpPr>
          <p:nvPr/>
        </p:nvCxnSpPr>
        <p:spPr bwMode="auto">
          <a:xfrm rot="16200000" flipV="1">
            <a:off x="4689475" y="3754438"/>
            <a:ext cx="3175" cy="266065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18" name="Rectangle 46"/>
          <p:cNvSpPr>
            <a:spLocks noChangeAspect="1" noChangeArrowheads="1"/>
          </p:cNvSpPr>
          <p:nvPr/>
        </p:nvSpPr>
        <p:spPr bwMode="auto">
          <a:xfrm>
            <a:off x="2667000" y="29718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19" name="Rectangle 47"/>
          <p:cNvSpPr>
            <a:spLocks noChangeAspect="1" noChangeArrowheads="1"/>
          </p:cNvSpPr>
          <p:nvPr/>
        </p:nvSpPr>
        <p:spPr bwMode="auto">
          <a:xfrm>
            <a:off x="4191000" y="41910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20" name="Rectangle 48"/>
          <p:cNvSpPr>
            <a:spLocks noChangeAspect="1" noChangeArrowheads="1"/>
          </p:cNvSpPr>
          <p:nvPr/>
        </p:nvSpPr>
        <p:spPr bwMode="auto">
          <a:xfrm>
            <a:off x="5965825" y="3154363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21" name="Rectangle 49"/>
          <p:cNvSpPr>
            <a:spLocks noChangeAspect="1" noChangeArrowheads="1"/>
          </p:cNvSpPr>
          <p:nvPr/>
        </p:nvSpPr>
        <p:spPr bwMode="auto">
          <a:xfrm>
            <a:off x="5399088" y="1752600"/>
            <a:ext cx="74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22" name="Rectangle 50"/>
          <p:cNvSpPr>
            <a:spLocks noChangeAspect="1" noChangeArrowheads="1"/>
          </p:cNvSpPr>
          <p:nvPr/>
        </p:nvSpPr>
        <p:spPr bwMode="auto">
          <a:xfrm>
            <a:off x="4572000" y="4967288"/>
            <a:ext cx="344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3571" name="AutoShape 51"/>
          <p:cNvCxnSpPr>
            <a:cxnSpLocks noChangeAspect="1" noChangeShapeType="1"/>
            <a:stCxn id="23559" idx="7"/>
            <a:endCxn id="23561" idx="1"/>
          </p:cNvCxnSpPr>
          <p:nvPr/>
        </p:nvCxnSpPr>
        <p:spPr bwMode="auto">
          <a:xfrm rot="-5400000">
            <a:off x="4495007" y="3232944"/>
            <a:ext cx="112712" cy="23812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3572" name="AutoShape 52"/>
          <p:cNvCxnSpPr>
            <a:cxnSpLocks noChangeAspect="1" noChangeShapeType="1"/>
            <a:stCxn id="23559" idx="4"/>
            <a:endCxn id="23559" idx="2"/>
          </p:cNvCxnSpPr>
          <p:nvPr/>
        </p:nvCxnSpPr>
        <p:spPr bwMode="auto">
          <a:xfrm rot="16200000" flipV="1">
            <a:off x="2663825" y="4781550"/>
            <a:ext cx="417513" cy="417513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25" name="Rectangle 53"/>
          <p:cNvSpPr>
            <a:spLocks noChangeAspect="1" noChangeArrowheads="1"/>
          </p:cNvSpPr>
          <p:nvPr/>
        </p:nvSpPr>
        <p:spPr bwMode="auto">
          <a:xfrm>
            <a:off x="1390650" y="4662488"/>
            <a:ext cx="74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3574" name="Rectangle 26"/>
          <p:cNvSpPr>
            <a:spLocks noChangeArrowheads="1"/>
          </p:cNvSpPr>
          <p:nvPr/>
        </p:nvSpPr>
        <p:spPr bwMode="auto">
          <a:xfrm>
            <a:off x="2482850" y="4024313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3575" name="Rectangle 27"/>
          <p:cNvSpPr>
            <a:spLocks noChangeArrowheads="1"/>
          </p:cNvSpPr>
          <p:nvPr/>
        </p:nvSpPr>
        <p:spPr bwMode="auto">
          <a:xfrm>
            <a:off x="4038600" y="2133600"/>
            <a:ext cx="42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3576" name="Rectangle 28"/>
          <p:cNvSpPr>
            <a:spLocks noChangeArrowheads="1"/>
          </p:cNvSpPr>
          <p:nvPr/>
        </p:nvSpPr>
        <p:spPr bwMode="auto">
          <a:xfrm>
            <a:off x="6378575" y="4038600"/>
            <a:ext cx="39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0" grpId="0" animBg="1"/>
      <p:bldP spid="3118" grpId="0"/>
      <p:bldP spid="3119" grpId="0"/>
      <p:bldP spid="3120" grpId="0"/>
      <p:bldP spid="3121" grpId="0"/>
      <p:bldP spid="3122" grpId="0"/>
      <p:bldP spid="3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45EE687B-6412-EB45-B7C7-83D7DCF91618}" type="slidenum">
              <a:rPr lang="en-US"/>
              <a:pPr/>
              <a:t>6</a:t>
            </a:fld>
            <a:endParaRPr lang="en-US"/>
          </a:p>
          <a:p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Questions About the Graph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924800" cy="3124200"/>
          </a:xfrm>
        </p:spPr>
        <p:txBody>
          <a:bodyPr/>
          <a:lstStyle/>
          <a:p>
            <a:pPr eaLnBrk="1" hangingPunct="1"/>
            <a:r>
              <a:rPr lang="en-US"/>
              <a:t>Pr{reach </a:t>
            </a:r>
            <a:r>
              <a:rPr lang="en-US">
                <a:solidFill>
                  <a:srgbClr val="008000"/>
                </a:solidFill>
              </a:rPr>
              <a:t>G</a:t>
            </a:r>
            <a:r>
              <a:rPr lang="en-US"/>
              <a:t> before </a:t>
            </a:r>
            <a:r>
              <a:rPr lang="en-US">
                <a:solidFill>
                  <a:srgbClr val="FF6600"/>
                </a:solidFill>
              </a:rPr>
              <a:t>O</a:t>
            </a:r>
            <a:r>
              <a:rPr lang="en-US"/>
              <a:t> | start at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}</a:t>
            </a:r>
          </a:p>
          <a:p>
            <a:pPr eaLnBrk="1" hangingPunct="1"/>
            <a:r>
              <a:rPr lang="en-US"/>
              <a:t>Pr{ever reach </a:t>
            </a:r>
            <a:r>
              <a:rPr lang="en-US">
                <a:solidFill>
                  <a:srgbClr val="FF6600"/>
                </a:solidFill>
              </a:rPr>
              <a:t>O</a:t>
            </a:r>
            <a:r>
              <a:rPr lang="en-US"/>
              <a:t> | start at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/>
              <a:t>}</a:t>
            </a:r>
          </a:p>
          <a:p>
            <a:pPr eaLnBrk="1" hangingPunct="1"/>
            <a:r>
              <a:rPr lang="en-US"/>
              <a:t>Average # steps for </a:t>
            </a:r>
            <a:r>
              <a:rPr lang="en-US">
                <a:solidFill>
                  <a:schemeClr val="accent2"/>
                </a:solidFill>
              </a:rPr>
              <a:t>B</a:t>
            </a:r>
            <a:r>
              <a:rPr lang="en-US">
                <a:sym typeface="Symbol" pitchFamily="-111" charset="2"/>
              </a:rPr>
              <a:t></a:t>
            </a:r>
            <a:r>
              <a:rPr lang="en-US">
                <a:solidFill>
                  <a:srgbClr val="FF6600"/>
                </a:solidFill>
              </a:rPr>
              <a:t>O</a:t>
            </a:r>
            <a:endParaRPr lang="en-US"/>
          </a:p>
          <a:p>
            <a:pPr eaLnBrk="1" hangingPunct="1"/>
            <a:r>
              <a:rPr lang="en-US"/>
              <a:t>Average fraction of time at </a:t>
            </a:r>
            <a:r>
              <a:rPr lang="en-US">
                <a:solidFill>
                  <a:schemeClr val="accent2"/>
                </a:solidFill>
              </a:rPr>
              <a:t>B</a:t>
            </a:r>
            <a:endParaRPr lang="en-US"/>
          </a:p>
        </p:txBody>
      </p:sp>
      <p:sp>
        <p:nvSpPr>
          <p:cNvPr id="25607" name="Oval 52"/>
          <p:cNvSpPr>
            <a:spLocks noChangeAspect="1" noChangeArrowheads="1"/>
          </p:cNvSpPr>
          <p:nvPr/>
        </p:nvSpPr>
        <p:spPr bwMode="auto">
          <a:xfrm>
            <a:off x="3478213" y="2624138"/>
            <a:ext cx="450850" cy="450850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8" name="Oval 53"/>
          <p:cNvSpPr>
            <a:spLocks noChangeAspect="1" noChangeArrowheads="1"/>
          </p:cNvSpPr>
          <p:nvPr/>
        </p:nvSpPr>
        <p:spPr bwMode="auto">
          <a:xfrm>
            <a:off x="4379913" y="1543050"/>
            <a:ext cx="449262" cy="450850"/>
          </a:xfrm>
          <a:prstGeom prst="ellipse">
            <a:avLst/>
          </a:prstGeom>
          <a:solidFill>
            <a:srgbClr val="FF6600">
              <a:alpha val="25098"/>
            </a:srgbClr>
          </a:solidFill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5609" name="Oval 54"/>
          <p:cNvSpPr>
            <a:spLocks noChangeAspect="1" noChangeArrowheads="1"/>
          </p:cNvSpPr>
          <p:nvPr/>
        </p:nvSpPr>
        <p:spPr bwMode="auto">
          <a:xfrm>
            <a:off x="5151438" y="2559050"/>
            <a:ext cx="450850" cy="452438"/>
          </a:xfrm>
          <a:prstGeom prst="ellipse">
            <a:avLst/>
          </a:prstGeom>
          <a:solidFill>
            <a:srgbClr val="008000">
              <a:alpha val="25098"/>
            </a:srgbClr>
          </a:solidFill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cxnSp>
        <p:nvCxnSpPr>
          <p:cNvPr id="25610" name="AutoShape 55"/>
          <p:cNvCxnSpPr>
            <a:cxnSpLocks noChangeAspect="1" noChangeShapeType="1"/>
            <a:stCxn id="25607" idx="0"/>
            <a:endCxn id="25608" idx="2"/>
          </p:cNvCxnSpPr>
          <p:nvPr/>
        </p:nvCxnSpPr>
        <p:spPr bwMode="auto">
          <a:xfrm rot="-5400000">
            <a:off x="3614737" y="1858963"/>
            <a:ext cx="842963" cy="661988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11" name="AutoShape 56"/>
          <p:cNvCxnSpPr>
            <a:cxnSpLocks noChangeAspect="1" noChangeShapeType="1"/>
            <a:stCxn id="25608" idx="6"/>
            <a:endCxn id="25608" idx="0"/>
          </p:cNvCxnSpPr>
          <p:nvPr/>
        </p:nvCxnSpPr>
        <p:spPr bwMode="auto">
          <a:xfrm flipH="1" flipV="1">
            <a:off x="4603750" y="1530350"/>
            <a:ext cx="238125" cy="238125"/>
          </a:xfrm>
          <a:prstGeom prst="curvedConnector4">
            <a:avLst>
              <a:gd name="adj1" fmla="val -106847"/>
              <a:gd name="adj2" fmla="val 209884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2" name="AutoShape 57"/>
          <p:cNvCxnSpPr>
            <a:cxnSpLocks noChangeAspect="1" noChangeShapeType="1"/>
            <a:stCxn id="25608" idx="6"/>
            <a:endCxn id="25609" idx="0"/>
          </p:cNvCxnSpPr>
          <p:nvPr/>
        </p:nvCxnSpPr>
        <p:spPr bwMode="auto">
          <a:xfrm>
            <a:off x="4841875" y="1768475"/>
            <a:ext cx="533400" cy="779463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5613" name="AutoShape 58"/>
          <p:cNvCxnSpPr>
            <a:cxnSpLocks noChangeAspect="1" noChangeShapeType="1"/>
            <a:stCxn id="25609" idx="4"/>
            <a:endCxn id="25607" idx="5"/>
          </p:cNvCxnSpPr>
          <p:nvPr/>
        </p:nvCxnSpPr>
        <p:spPr bwMode="auto">
          <a:xfrm rot="16200000" flipV="1">
            <a:off x="4618831" y="2266157"/>
            <a:ext cx="1587" cy="1511300"/>
          </a:xfrm>
          <a:prstGeom prst="curvedConnector3">
            <a:avLst>
              <a:gd name="adj1" fmla="val -122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5614" name="Rectangle 59"/>
          <p:cNvSpPr>
            <a:spLocks noChangeAspect="1" noChangeArrowheads="1"/>
          </p:cNvSpPr>
          <p:nvPr/>
        </p:nvSpPr>
        <p:spPr bwMode="auto">
          <a:xfrm>
            <a:off x="3276600" y="189865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5" name="Rectangle 60"/>
          <p:cNvSpPr>
            <a:spLocks noChangeAspect="1" noChangeArrowheads="1"/>
          </p:cNvSpPr>
          <p:nvPr/>
        </p:nvSpPr>
        <p:spPr bwMode="auto">
          <a:xfrm>
            <a:off x="4267200" y="2438400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5616" name="Rectangle 61"/>
          <p:cNvSpPr>
            <a:spLocks noChangeAspect="1" noChangeArrowheads="1"/>
          </p:cNvSpPr>
          <p:nvPr/>
        </p:nvSpPr>
        <p:spPr bwMode="auto">
          <a:xfrm>
            <a:off x="5257800" y="1905000"/>
            <a:ext cx="623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5617" name="Rectangle 62"/>
          <p:cNvSpPr>
            <a:spLocks noChangeAspect="1" noChangeArrowheads="1"/>
          </p:cNvSpPr>
          <p:nvPr/>
        </p:nvSpPr>
        <p:spPr bwMode="auto">
          <a:xfrm>
            <a:off x="5022850" y="1204913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5618" name="Rectangle 63"/>
          <p:cNvSpPr>
            <a:spLocks noChangeAspect="1" noChangeArrowheads="1"/>
          </p:cNvSpPr>
          <p:nvPr/>
        </p:nvSpPr>
        <p:spPr bwMode="auto">
          <a:xfrm>
            <a:off x="4483100" y="2879725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5619" name="AutoShape 64"/>
          <p:cNvCxnSpPr>
            <a:cxnSpLocks noChangeAspect="1" noChangeShapeType="1"/>
            <a:stCxn id="25607" idx="7"/>
            <a:endCxn id="25609" idx="1"/>
          </p:cNvCxnSpPr>
          <p:nvPr/>
        </p:nvCxnSpPr>
        <p:spPr bwMode="auto">
          <a:xfrm rot="-5400000">
            <a:off x="4507706" y="1969294"/>
            <a:ext cx="65088" cy="1352550"/>
          </a:xfrm>
          <a:prstGeom prst="curvedConnector3">
            <a:avLst>
              <a:gd name="adj1" fmla="val 297917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5620" name="AutoShape 65"/>
          <p:cNvCxnSpPr>
            <a:cxnSpLocks noChangeAspect="1" noChangeShapeType="1"/>
            <a:stCxn id="25607" idx="4"/>
            <a:endCxn id="25607" idx="2"/>
          </p:cNvCxnSpPr>
          <p:nvPr/>
        </p:nvCxnSpPr>
        <p:spPr bwMode="auto">
          <a:xfrm rot="16200000" flipV="1">
            <a:off x="3467894" y="2848769"/>
            <a:ext cx="236537" cy="238125"/>
          </a:xfrm>
          <a:prstGeom prst="curvedConnector4">
            <a:avLst>
              <a:gd name="adj1" fmla="val -133338"/>
              <a:gd name="adj2" fmla="val 235593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5621" name="Rectangle 66"/>
          <p:cNvSpPr>
            <a:spLocks noChangeAspect="1" noChangeArrowheads="1"/>
          </p:cNvSpPr>
          <p:nvPr/>
        </p:nvSpPr>
        <p:spPr bwMode="auto">
          <a:xfrm>
            <a:off x="2590800" y="2859088"/>
            <a:ext cx="584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276600" y="24384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4191000" y="1295400"/>
            <a:ext cx="366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FF6600"/>
                </a:solidFill>
              </a:rPr>
              <a:t>O</a:t>
            </a: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5562600" y="2590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008000"/>
                </a:solidFill>
              </a:rPr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 txBox="1">
            <a:spLocks noGrp="1"/>
          </p:cNvSpPr>
          <p:nvPr/>
        </p:nvSpPr>
        <p:spPr bwMode="auto">
          <a:xfrm>
            <a:off x="4572000" y="6580188"/>
            <a:ext cx="10350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1" hangingPunct="1"/>
            <a:r>
              <a:rPr lang="en-US" sz="1000"/>
              <a:t>May 5, 2008</a:t>
            </a:r>
          </a:p>
        </p:txBody>
      </p:sp>
      <p:sp>
        <p:nvSpPr>
          <p:cNvPr id="27651" name="Footer Placeholder 4"/>
          <p:cNvSpPr txBox="1">
            <a:spLocks noGrp="1"/>
          </p:cNvSpPr>
          <p:nvPr/>
        </p:nvSpPr>
        <p:spPr bwMode="auto">
          <a:xfrm>
            <a:off x="0" y="6580188"/>
            <a:ext cx="35814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2008.</a:t>
            </a:r>
            <a:r>
              <a:rPr lang="en-US" sz="1200"/>
              <a:t> </a:t>
            </a:r>
            <a:r>
              <a:rPr lang="en-US" sz="1000"/>
              <a:t>All  rights reserved.</a:t>
            </a:r>
          </a:p>
          <a:p>
            <a:pPr eaLnBrk="1" hangingPunct="1"/>
            <a:endParaRPr lang="en-US" sz="1400">
              <a:latin typeface="Arial" pitchFamily="-111" charset="0"/>
            </a:endParaRP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001000" y="6580188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 eaLnBrk="1" hangingPunct="1"/>
            <a:r>
              <a:rPr lang="en-US" sz="1000"/>
              <a:t>Lec 13M.</a:t>
            </a:r>
            <a:fld id="{971C8B71-C4BE-F941-B044-057C0BB67DF0}" type="slidenum">
              <a:rPr lang="en-US" sz="1000"/>
              <a:pPr algn="r" eaLnBrk="1" hangingPunct="1"/>
              <a:t>7</a:t>
            </a:fld>
            <a:endParaRPr lang="en-US" sz="1000"/>
          </a:p>
          <a:p>
            <a:pPr algn="r" eaLnBrk="1" hangingPunct="1"/>
            <a:endParaRPr lang="en-US" sz="1000"/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304800" y="48768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</a:t>
            </a:r>
            <a:r>
              <a:rPr lang="en-US" sz="3600">
                <a:solidFill>
                  <a:schemeClr val="accent2"/>
                </a:solidFill>
              </a:rPr>
              <a:t>p</a:t>
            </a:r>
            <a:r>
              <a:rPr lang="en-US" sz="3600" baseline="-25000">
                <a:solidFill>
                  <a:schemeClr val="accent2"/>
                </a:solidFill>
              </a:rPr>
              <a:t>B</a:t>
            </a:r>
            <a:r>
              <a:rPr lang="en-US" sz="3600">
                <a:solidFill>
                  <a:schemeClr val="accent2"/>
                </a:solidFill>
              </a:rPr>
              <a:t>’</a:t>
            </a:r>
            <a:r>
              <a:rPr lang="en-US" sz="3600"/>
              <a:t>, 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 baseline="-25000">
                <a:solidFill>
                  <a:srgbClr val="008000"/>
                </a:solidFill>
              </a:rPr>
              <a:t>G</a:t>
            </a:r>
            <a:r>
              <a:rPr lang="en-US" sz="3600">
                <a:solidFill>
                  <a:srgbClr val="008000"/>
                </a:solidFill>
              </a:rPr>
              <a:t>’</a:t>
            </a:r>
            <a:r>
              <a:rPr lang="en-US" sz="3600"/>
              <a:t>, or </a:t>
            </a:r>
            <a:r>
              <a:rPr lang="en-US" sz="3600">
                <a:solidFill>
                  <a:srgbClr val="FF6600"/>
                </a:solidFill>
              </a:rPr>
              <a:t>p</a:t>
            </a:r>
            <a:r>
              <a:rPr lang="en-US" sz="3600" baseline="-25000">
                <a:solidFill>
                  <a:srgbClr val="FF6600"/>
                </a:solidFill>
              </a:rPr>
              <a:t>O</a:t>
            </a:r>
            <a:r>
              <a:rPr lang="en-US" sz="3600">
                <a:solidFill>
                  <a:srgbClr val="FF6600"/>
                </a:solidFill>
              </a:rPr>
              <a:t>’</a:t>
            </a:r>
            <a:r>
              <a:rPr lang="en-US" sz="3600"/>
              <a:t> after 1 step? </a:t>
            </a:r>
          </a:p>
        </p:txBody>
      </p:sp>
      <p:sp>
        <p:nvSpPr>
          <p:cNvPr id="41021" name="Rectangle 61"/>
          <p:cNvSpPr>
            <a:spLocks noChangeAspect="1" noChangeArrowheads="1"/>
          </p:cNvSpPr>
          <p:nvPr/>
        </p:nvSpPr>
        <p:spPr bwMode="auto">
          <a:xfrm>
            <a:off x="3587750" y="2514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3" name="Rectangle 63"/>
          <p:cNvSpPr>
            <a:spLocks noChangeAspect="1" noChangeArrowheads="1"/>
          </p:cNvSpPr>
          <p:nvPr/>
        </p:nvSpPr>
        <p:spPr bwMode="auto">
          <a:xfrm>
            <a:off x="3352800" y="29718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1024" name="Rectangle 64"/>
          <p:cNvSpPr>
            <a:spLocks noChangeAspect="1" noChangeArrowheads="1"/>
          </p:cNvSpPr>
          <p:nvPr/>
        </p:nvSpPr>
        <p:spPr bwMode="auto">
          <a:xfrm>
            <a:off x="4724400" y="15541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0</a:t>
            </a:r>
          </a:p>
        </p:txBody>
      </p:sp>
      <p:sp>
        <p:nvSpPr>
          <p:cNvPr id="41025" name="Rectangle 65"/>
          <p:cNvSpPr>
            <a:spLocks noChangeAspect="1" noChangeArrowheads="1"/>
          </p:cNvSpPr>
          <p:nvPr/>
        </p:nvSpPr>
        <p:spPr bwMode="auto">
          <a:xfrm>
            <a:off x="5791200" y="2925763"/>
            <a:ext cx="43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026" name="Rectangle 66"/>
          <p:cNvSpPr>
            <a:spLocks noChangeAspect="1" noChangeArrowheads="1"/>
          </p:cNvSpPr>
          <p:nvPr/>
        </p:nvSpPr>
        <p:spPr bwMode="auto">
          <a:xfrm>
            <a:off x="2917825" y="2446338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27" name="Rectangle 67"/>
          <p:cNvSpPr>
            <a:spLocks noChangeAspect="1" noChangeArrowheads="1"/>
          </p:cNvSpPr>
          <p:nvPr/>
        </p:nvSpPr>
        <p:spPr bwMode="auto">
          <a:xfrm>
            <a:off x="3203575" y="3581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3" name="Rectangle 73"/>
          <p:cNvSpPr>
            <a:spLocks noChangeAspect="1" noChangeArrowheads="1"/>
          </p:cNvSpPr>
          <p:nvPr/>
        </p:nvSpPr>
        <p:spPr bwMode="auto">
          <a:xfrm>
            <a:off x="3276600" y="1905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4" name="Rectangle 74"/>
          <p:cNvSpPr>
            <a:spLocks noChangeAspect="1" noChangeArrowheads="1"/>
          </p:cNvSpPr>
          <p:nvPr/>
        </p:nvSpPr>
        <p:spPr bwMode="auto">
          <a:xfrm>
            <a:off x="4349750" y="22860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5" name="Rectangle 75"/>
          <p:cNvSpPr>
            <a:spLocks noChangeAspect="1" noChangeArrowheads="1"/>
          </p:cNvSpPr>
          <p:nvPr/>
        </p:nvSpPr>
        <p:spPr bwMode="auto">
          <a:xfrm>
            <a:off x="2444750" y="36576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36" name="Rectangle 76"/>
          <p:cNvSpPr>
            <a:spLocks noChangeAspect="1" noChangeArrowheads="1"/>
          </p:cNvSpPr>
          <p:nvPr/>
        </p:nvSpPr>
        <p:spPr bwMode="auto">
          <a:xfrm>
            <a:off x="3810000" y="14478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7" name="Rectangle 77"/>
          <p:cNvSpPr>
            <a:spLocks noChangeAspect="1" noChangeArrowheads="1"/>
          </p:cNvSpPr>
          <p:nvPr/>
        </p:nvSpPr>
        <p:spPr bwMode="auto">
          <a:xfrm>
            <a:off x="5184775" y="2438400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41038" name="Rectangle 78"/>
          <p:cNvSpPr>
            <a:spLocks noChangeAspect="1" noChangeArrowheads="1"/>
          </p:cNvSpPr>
          <p:nvPr/>
        </p:nvSpPr>
        <p:spPr bwMode="auto">
          <a:xfrm>
            <a:off x="2517775" y="2944813"/>
            <a:ext cx="603250" cy="4159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41014" name="Rectangle 54"/>
          <p:cNvSpPr>
            <a:spLocks noChangeArrowheads="1"/>
          </p:cNvSpPr>
          <p:nvPr/>
        </p:nvSpPr>
        <p:spPr bwMode="auto">
          <a:xfrm>
            <a:off x="304800" y="57912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Dist after </a:t>
            </a:r>
            <a:r>
              <a:rPr lang="en-US" sz="3600">
                <a:solidFill>
                  <a:schemeClr val="accent2"/>
                </a:solidFill>
              </a:rPr>
              <a:t>1</a:t>
            </a:r>
            <a:r>
              <a:rPr lang="en-US" sz="3600"/>
              <a:t> step is: (</a:t>
            </a:r>
            <a:r>
              <a:rPr lang="en-US" sz="3600">
                <a:solidFill>
                  <a:schemeClr val="accent2"/>
                </a:solidFill>
              </a:rPr>
              <a:t>1/2</a:t>
            </a:r>
            <a:r>
              <a:rPr lang="en-US" sz="3600"/>
              <a:t>, </a:t>
            </a:r>
            <a:r>
              <a:rPr lang="en-US" sz="3600">
                <a:solidFill>
                  <a:srgbClr val="FF6600"/>
                </a:solidFill>
              </a:rPr>
              <a:t>1/4</a:t>
            </a:r>
            <a:r>
              <a:rPr lang="en-US" sz="3600"/>
              <a:t>, </a:t>
            </a:r>
            <a:r>
              <a:rPr lang="en-US" sz="3600">
                <a:solidFill>
                  <a:srgbClr val="008000"/>
                </a:solidFill>
              </a:rPr>
              <a:t>1/4</a:t>
            </a:r>
            <a:r>
              <a:rPr lang="en-US" sz="3600"/>
              <a:t>)</a:t>
            </a:r>
          </a:p>
        </p:txBody>
      </p:sp>
      <p:sp>
        <p:nvSpPr>
          <p:cNvPr id="143426" name="Rectangle 66"/>
          <p:cNvSpPr>
            <a:spLocks noChangeArrowheads="1"/>
          </p:cNvSpPr>
          <p:nvPr/>
        </p:nvSpPr>
        <p:spPr bwMode="auto">
          <a:xfrm>
            <a:off x="1524000" y="990600"/>
            <a:ext cx="5715000" cy="31242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7668" name="AutoShape 40"/>
          <p:cNvCxnSpPr>
            <a:cxnSpLocks noChangeAspect="1" noChangeShapeType="1"/>
            <a:stCxn id="27680" idx="0"/>
            <a:endCxn id="27678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27669" name="AutoShape 42"/>
          <p:cNvCxnSpPr>
            <a:cxnSpLocks noChangeAspect="1" noChangeShapeType="1"/>
            <a:stCxn id="27678" idx="6"/>
            <a:endCxn id="2768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27670" name="AutoShape 43"/>
          <p:cNvCxnSpPr>
            <a:cxnSpLocks noChangeAspect="1" noChangeShapeType="1"/>
            <a:stCxn id="27683" idx="4"/>
            <a:endCxn id="27680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27671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2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27673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27674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27675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27676" name="AutoShape 49"/>
          <p:cNvCxnSpPr>
            <a:cxnSpLocks noChangeAspect="1" noChangeShapeType="1"/>
            <a:stCxn id="27680" idx="7"/>
            <a:endCxn id="2768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27677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78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27679" name="AutoShape 41"/>
          <p:cNvCxnSpPr>
            <a:cxnSpLocks noChangeAspect="1" noChangeShapeType="1"/>
            <a:stCxn id="27678" idx="6"/>
            <a:endCxn id="27678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7680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27681" name="AutoShape 50"/>
          <p:cNvCxnSpPr>
            <a:cxnSpLocks noChangeAspect="1" noChangeShapeType="1"/>
            <a:stCxn id="27680" idx="4"/>
            <a:endCxn id="27680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27683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76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Distribution Over Nodes</a:t>
            </a:r>
            <a:endParaRPr lang="en-US" sz="2000" b="0">
              <a:solidFill>
                <a:srgbClr val="80C0FF"/>
              </a:solidFill>
              <a:latin typeface="Arial" pitchFamily="-111" charset="0"/>
            </a:endParaRPr>
          </a:p>
        </p:txBody>
      </p:sp>
      <p:sp>
        <p:nvSpPr>
          <p:cNvPr id="27687" name="Rectangle 34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4038600"/>
            <a:ext cx="7010400" cy="685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Suppose you start at </a:t>
            </a:r>
            <a:r>
              <a:rPr lang="en-US">
                <a:solidFill>
                  <a:schemeClr val="accent2"/>
                </a:solidFill>
              </a:rPr>
              <a:t>B </a:t>
            </a:r>
            <a:r>
              <a:rPr lang="en-US">
                <a:solidFill>
                  <a:schemeClr val="tx2"/>
                </a:solidFill>
              </a:rPr>
              <a:t>(</a:t>
            </a:r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B</a:t>
            </a:r>
            <a:r>
              <a:rPr lang="en-US">
                <a:solidFill>
                  <a:schemeClr val="accent2"/>
                </a:solidFill>
              </a:rPr>
              <a:t>=1</a:t>
            </a:r>
            <a:r>
              <a:rPr lang="en-US">
                <a:solidFill>
                  <a:schemeClr val="tx2"/>
                </a:solidFill>
              </a:rPr>
              <a:t>)</a:t>
            </a:r>
            <a:r>
              <a:rPr lang="en-US"/>
              <a:t>:</a:t>
            </a:r>
          </a:p>
        </p:txBody>
      </p:sp>
      <p:sp>
        <p:nvSpPr>
          <p:cNvPr id="143425" name="Rectangle 65"/>
          <p:cNvSpPr>
            <a:spLocks noChangeArrowheads="1"/>
          </p:cNvSpPr>
          <p:nvPr/>
        </p:nvSpPr>
        <p:spPr bwMode="auto">
          <a:xfrm>
            <a:off x="7010400" y="4038600"/>
            <a:ext cx="1809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(</a:t>
            </a:r>
            <a:r>
              <a:rPr lang="en-US" sz="3600">
                <a:solidFill>
                  <a:schemeClr val="accent2"/>
                </a:solidFill>
              </a:rPr>
              <a:t>1</a:t>
            </a:r>
            <a:r>
              <a:rPr lang="en-US" sz="3600"/>
              <a:t>, </a:t>
            </a:r>
            <a:r>
              <a:rPr lang="en-US" sz="3600">
                <a:solidFill>
                  <a:srgbClr val="FF6600"/>
                </a:solidFill>
              </a:rPr>
              <a:t>0</a:t>
            </a:r>
            <a:r>
              <a:rPr lang="en-US" sz="3600"/>
              <a:t>, </a:t>
            </a:r>
            <a:r>
              <a:rPr lang="en-US" sz="3600">
                <a:solidFill>
                  <a:srgbClr val="008000"/>
                </a:solidFill>
              </a:rPr>
              <a:t>0</a:t>
            </a:r>
            <a:r>
              <a:rPr lang="en-US" sz="3600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5" grpId="0"/>
      <p:bldP spid="41021" grpId="0" animBg="1" autoUpdateAnimBg="0"/>
      <p:bldP spid="41021" grpId="1" animBg="1" autoUpdateAnimBg="0"/>
      <p:bldP spid="41023" grpId="0" autoUpdateAnimBg="0"/>
      <p:bldP spid="41024" grpId="0" autoUpdateAnimBg="0"/>
      <p:bldP spid="41025" grpId="0" autoUpdateAnimBg="0"/>
      <p:bldP spid="41026" grpId="0" animBg="1" autoUpdateAnimBg="0"/>
      <p:bldP spid="41026" grpId="1" animBg="1" autoUpdateAnimBg="0"/>
      <p:bldP spid="41027" grpId="0" animBg="1" autoUpdateAnimBg="0"/>
      <p:bldP spid="41027" grpId="1" animBg="1" autoUpdateAnimBg="0"/>
      <p:bldP spid="41033" grpId="0" animBg="1" autoUpdateAnimBg="0"/>
      <p:bldP spid="41033" grpId="1" animBg="1" autoUpdateAnimBg="0"/>
      <p:bldP spid="41034" grpId="0" animBg="1" autoUpdateAnimBg="0"/>
      <p:bldP spid="41034" grpId="1" animBg="1" autoUpdateAnimBg="0"/>
      <p:bldP spid="41035" grpId="0" animBg="1" autoUpdateAnimBg="0"/>
      <p:bldP spid="41035" grpId="1" animBg="1" autoUpdateAnimBg="0"/>
      <p:bldP spid="41036" grpId="0" animBg="1" autoUpdateAnimBg="0"/>
      <p:bldP spid="41036" grpId="1" animBg="1" autoUpdateAnimBg="0"/>
      <p:bldP spid="41037" grpId="0" animBg="1" autoUpdateAnimBg="0"/>
      <p:bldP spid="41037" grpId="1" animBg="1" autoUpdateAnimBg="0"/>
      <p:bldP spid="41038" grpId="0" animBg="1" autoUpdateAnimBg="0"/>
      <p:bldP spid="41038" grpId="1" animBg="1" autoUpdateAnimBg="0"/>
      <p:bldP spid="41014" grpId="0"/>
      <p:bldP spid="143426" grpId="0" animBg="1"/>
      <p:bldP spid="41045" grpId="0"/>
      <p:bldP spid="41047" grpId="0"/>
      <p:bldP spid="41046" grpId="0"/>
      <p:bldP spid="1434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3124200" y="6019800"/>
            <a:ext cx="449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+</a:t>
            </a:r>
            <a:r>
              <a:rPr lang="en-US" sz="3600">
                <a:solidFill>
                  <a:srgbClr val="008000"/>
                </a:solidFill>
              </a:rPr>
              <a:t>          </a:t>
            </a:r>
            <a:r>
              <a:rPr lang="en-US" sz="3600">
                <a:solidFill>
                  <a:srgbClr val="FF6600"/>
                </a:solidFill>
              </a:rPr>
              <a:t>0</a:t>
            </a:r>
            <a:r>
              <a:rPr lang="en-US" sz="3600">
                <a:solidFill>
                  <a:srgbClr val="008000"/>
                </a:solidFill>
              </a:rPr>
              <a:t>        </a:t>
            </a:r>
            <a:r>
              <a:rPr lang="en-US" sz="3600">
                <a:sym typeface="Symbol" pitchFamily="-111" charset="2"/>
              </a:rPr>
              <a:t>•</a:t>
            </a:r>
            <a:r>
              <a:rPr lang="en-US" sz="3600">
                <a:solidFill>
                  <a:srgbClr val="FF6600"/>
                </a:solidFill>
                <a:sym typeface="Symbol" pitchFamily="-111" charset="2"/>
              </a:rPr>
              <a:t>1/4</a:t>
            </a:r>
            <a:endParaRPr lang="en-US" sz="3600"/>
          </a:p>
        </p:txBody>
      </p:sp>
      <p:sp>
        <p:nvSpPr>
          <p:cNvPr id="2" name="Rectangle 55"/>
          <p:cNvSpPr>
            <a:spLocks noChangeArrowheads="1"/>
          </p:cNvSpPr>
          <p:nvPr/>
        </p:nvSpPr>
        <p:spPr bwMode="auto">
          <a:xfrm>
            <a:off x="228600" y="5410200"/>
            <a:ext cx="510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>
                <a:solidFill>
                  <a:schemeClr val="accent2"/>
                </a:solidFill>
              </a:rPr>
              <a:t>p</a:t>
            </a:r>
            <a:r>
              <a:rPr lang="en-US" sz="3600" baseline="-25000">
                <a:solidFill>
                  <a:schemeClr val="accent2"/>
                </a:solidFill>
              </a:rPr>
              <a:t>B</a:t>
            </a:r>
            <a:r>
              <a:rPr lang="en-US" sz="3600">
                <a:solidFill>
                  <a:schemeClr val="accent2"/>
                </a:solidFill>
              </a:rPr>
              <a:t>’</a:t>
            </a:r>
            <a:r>
              <a:rPr lang="en-US" sz="3600"/>
              <a:t> =          </a:t>
            </a:r>
            <a:r>
              <a:rPr lang="en-US" sz="3600">
                <a:solidFill>
                  <a:schemeClr val="accent2"/>
                </a:solidFill>
              </a:rPr>
              <a:t>1/2</a:t>
            </a:r>
            <a:r>
              <a:rPr lang="en-US" sz="3600"/>
              <a:t>     </a:t>
            </a:r>
            <a:r>
              <a:rPr lang="en-US" sz="3600">
                <a:sym typeface="Symbol" pitchFamily="-111" charset="2"/>
              </a:rPr>
              <a:t>•</a:t>
            </a:r>
            <a:r>
              <a:rPr lang="en-US" sz="3600">
                <a:solidFill>
                  <a:schemeClr val="accent2"/>
                </a:solidFill>
                <a:sym typeface="Symbol" pitchFamily="-111" charset="2"/>
              </a:rPr>
              <a:t>1/2</a:t>
            </a:r>
            <a:r>
              <a:rPr lang="en-US" sz="3600">
                <a:sym typeface="Symbol" pitchFamily="-111" charset="2"/>
              </a:rPr>
              <a:t> + </a:t>
            </a:r>
            <a:endParaRPr lang="en-US" sz="360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Distribution Over Nodes</a:t>
            </a:r>
          </a:p>
        </p:txBody>
      </p:sp>
      <p:cxnSp>
        <p:nvCxnSpPr>
          <p:cNvPr id="145433" name="AutoShape 40"/>
          <p:cNvCxnSpPr>
            <a:cxnSpLocks noChangeAspect="1" noChangeShapeType="1"/>
            <a:stCxn id="29713" idx="0"/>
            <a:endCxn id="145443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145434" name="AutoShape 42"/>
          <p:cNvCxnSpPr>
            <a:cxnSpLocks noChangeAspect="1" noChangeShapeType="1"/>
            <a:stCxn id="145443" idx="6"/>
            <a:endCxn id="145448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145435" name="AutoShape 43"/>
          <p:cNvCxnSpPr>
            <a:cxnSpLocks noChangeAspect="1" noChangeShapeType="1"/>
            <a:stCxn id="145448" idx="4"/>
            <a:endCxn id="29713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0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145436" name="Rectangle 44"/>
          <p:cNvSpPr>
            <a:spLocks noChangeAspect="1" noChangeArrowheads="1"/>
          </p:cNvSpPr>
          <p:nvPr/>
        </p:nvSpPr>
        <p:spPr bwMode="auto">
          <a:xfrm>
            <a:off x="2986088" y="1524000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7" name="Rectangle 45"/>
          <p:cNvSpPr>
            <a:spLocks noChangeAspect="1" noChangeArrowheads="1"/>
          </p:cNvSpPr>
          <p:nvPr/>
        </p:nvSpPr>
        <p:spPr bwMode="auto">
          <a:xfrm>
            <a:off x="4419600" y="26670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145438" name="Rectangle 46"/>
          <p:cNvSpPr>
            <a:spLocks noChangeAspect="1" noChangeArrowheads="1"/>
          </p:cNvSpPr>
          <p:nvPr/>
        </p:nvSpPr>
        <p:spPr bwMode="auto">
          <a:xfrm>
            <a:off x="5943600" y="1935163"/>
            <a:ext cx="889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145439" name="Rectangle 47"/>
          <p:cNvSpPr>
            <a:spLocks noChangeAspect="1" noChangeArrowheads="1"/>
          </p:cNvSpPr>
          <p:nvPr/>
        </p:nvSpPr>
        <p:spPr bwMode="auto">
          <a:xfrm>
            <a:off x="56388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145440" name="Rectangle 48"/>
          <p:cNvSpPr>
            <a:spLocks noChangeAspect="1" noChangeArrowheads="1"/>
          </p:cNvSpPr>
          <p:nvPr/>
        </p:nvSpPr>
        <p:spPr bwMode="auto">
          <a:xfrm>
            <a:off x="4662488" y="3352800"/>
            <a:ext cx="366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145441" name="AutoShape 49"/>
          <p:cNvCxnSpPr>
            <a:cxnSpLocks noChangeAspect="1" noChangeShapeType="1"/>
            <a:stCxn id="29713" idx="7"/>
            <a:endCxn id="145448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145442" name="Rectangle 51"/>
          <p:cNvSpPr>
            <a:spLocks noChangeAspect="1" noChangeArrowheads="1"/>
          </p:cNvSpPr>
          <p:nvPr/>
        </p:nvSpPr>
        <p:spPr bwMode="auto">
          <a:xfrm>
            <a:off x="1843088" y="3228975"/>
            <a:ext cx="8239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3" name="Oval 38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FF6600"/>
              </a:solidFill>
            </a:endParaRPr>
          </a:p>
        </p:txBody>
      </p:sp>
      <p:cxnSp>
        <p:nvCxnSpPr>
          <p:cNvPr id="145444" name="AutoShape 41"/>
          <p:cNvCxnSpPr>
            <a:cxnSpLocks noChangeAspect="1" noChangeShapeType="1"/>
            <a:stCxn id="145443" idx="6"/>
            <a:endCxn id="145443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sp>
        <p:nvSpPr>
          <p:cNvPr id="29713" name="Oval 37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/>
          </a:p>
        </p:txBody>
      </p:sp>
      <p:cxnSp>
        <p:nvCxnSpPr>
          <p:cNvPr id="145446" name="AutoShape 50"/>
          <p:cNvCxnSpPr>
            <a:cxnSpLocks noChangeAspect="1" noChangeShapeType="1"/>
            <a:stCxn id="29713" idx="4"/>
            <a:endCxn id="29713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30019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145448" name="Oval 39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5576888" y="2925763"/>
            <a:ext cx="8239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1/4</a:t>
            </a: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4495800" y="15541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1/4</a:t>
            </a:r>
          </a:p>
        </p:txBody>
      </p:sp>
      <p:sp>
        <p:nvSpPr>
          <p:cNvPr id="29719" name="Rectangle 54"/>
          <p:cNvSpPr>
            <a:spLocks noChangeArrowheads="1"/>
          </p:cNvSpPr>
          <p:nvPr/>
        </p:nvSpPr>
        <p:spPr bwMode="auto">
          <a:xfrm>
            <a:off x="304800" y="40386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Dist after </a:t>
            </a:r>
            <a:r>
              <a:rPr lang="en-US" sz="3600">
                <a:solidFill>
                  <a:schemeClr val="accent2"/>
                </a:solidFill>
              </a:rPr>
              <a:t>1</a:t>
            </a:r>
            <a:r>
              <a:rPr lang="en-US" sz="3600"/>
              <a:t> step is: (</a:t>
            </a:r>
            <a:r>
              <a:rPr lang="en-US" sz="3600">
                <a:solidFill>
                  <a:schemeClr val="accent2"/>
                </a:solidFill>
              </a:rPr>
              <a:t>1/2</a:t>
            </a:r>
            <a:r>
              <a:rPr lang="en-US" sz="3600"/>
              <a:t>, </a:t>
            </a:r>
            <a:r>
              <a:rPr lang="en-US" sz="3600">
                <a:solidFill>
                  <a:srgbClr val="FF6600"/>
                </a:solidFill>
              </a:rPr>
              <a:t>1/4</a:t>
            </a:r>
            <a:r>
              <a:rPr lang="en-US" sz="3600"/>
              <a:t>, </a:t>
            </a:r>
            <a:r>
              <a:rPr lang="en-US" sz="3600">
                <a:solidFill>
                  <a:srgbClr val="008000"/>
                </a:solidFill>
              </a:rPr>
              <a:t>1/4</a:t>
            </a:r>
            <a:r>
              <a:rPr lang="en-US" sz="3600"/>
              <a:t>)</a:t>
            </a:r>
          </a:p>
        </p:txBody>
      </p:sp>
      <p:sp>
        <p:nvSpPr>
          <p:cNvPr id="3" name="Rectangle 55"/>
          <p:cNvSpPr>
            <a:spLocks noChangeArrowheads="1"/>
          </p:cNvSpPr>
          <p:nvPr/>
        </p:nvSpPr>
        <p:spPr bwMode="auto">
          <a:xfrm>
            <a:off x="304800" y="47244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</a:t>
            </a:r>
            <a:r>
              <a:rPr lang="en-US" sz="3600">
                <a:solidFill>
                  <a:schemeClr val="accent2"/>
                </a:solidFill>
              </a:rPr>
              <a:t>p</a:t>
            </a:r>
            <a:r>
              <a:rPr lang="en-US" sz="3600" baseline="-25000">
                <a:solidFill>
                  <a:schemeClr val="accent2"/>
                </a:solidFill>
              </a:rPr>
              <a:t>B</a:t>
            </a:r>
            <a:r>
              <a:rPr lang="en-US" sz="3600">
                <a:solidFill>
                  <a:schemeClr val="accent2"/>
                </a:solidFill>
              </a:rPr>
              <a:t>’</a:t>
            </a:r>
            <a:r>
              <a:rPr lang="en-US" sz="3600"/>
              <a:t>, </a:t>
            </a:r>
            <a:r>
              <a:rPr lang="en-US" sz="3600">
                <a:solidFill>
                  <a:srgbClr val="008000"/>
                </a:solidFill>
              </a:rPr>
              <a:t>p</a:t>
            </a:r>
            <a:r>
              <a:rPr lang="en-US" sz="3600" baseline="-25000">
                <a:solidFill>
                  <a:srgbClr val="008000"/>
                </a:solidFill>
              </a:rPr>
              <a:t>G</a:t>
            </a:r>
            <a:r>
              <a:rPr lang="en-US" sz="3600">
                <a:solidFill>
                  <a:srgbClr val="008000"/>
                </a:solidFill>
              </a:rPr>
              <a:t>’</a:t>
            </a:r>
            <a:r>
              <a:rPr lang="en-US" sz="3600"/>
              <a:t>, or </a:t>
            </a:r>
            <a:r>
              <a:rPr lang="en-US" sz="3600">
                <a:solidFill>
                  <a:srgbClr val="FF6600"/>
                </a:solidFill>
              </a:rPr>
              <a:t>p</a:t>
            </a:r>
            <a:r>
              <a:rPr lang="en-US" sz="3600" baseline="-25000">
                <a:solidFill>
                  <a:srgbClr val="FF6600"/>
                </a:solidFill>
              </a:rPr>
              <a:t>O</a:t>
            </a:r>
            <a:r>
              <a:rPr lang="en-US" sz="3600">
                <a:solidFill>
                  <a:srgbClr val="FF6600"/>
                </a:solidFill>
              </a:rPr>
              <a:t>’</a:t>
            </a:r>
            <a:r>
              <a:rPr lang="en-US" sz="3600"/>
              <a:t> after next step? </a:t>
            </a:r>
          </a:p>
        </p:txBody>
      </p:sp>
      <p:sp>
        <p:nvSpPr>
          <p:cNvPr id="29721" name="Rectangle 45"/>
          <p:cNvSpPr>
            <a:spLocks noChangeArrowheads="1"/>
          </p:cNvSpPr>
          <p:nvPr/>
        </p:nvSpPr>
        <p:spPr bwMode="auto">
          <a:xfrm>
            <a:off x="3962400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5334000" y="5410200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>
                <a:solidFill>
                  <a:srgbClr val="008000"/>
                </a:solidFill>
              </a:rPr>
              <a:t>          1        </a:t>
            </a:r>
            <a:r>
              <a:rPr lang="en-US" sz="3600">
                <a:sym typeface="Symbol" pitchFamily="-111" charset="2"/>
              </a:rPr>
              <a:t>•</a:t>
            </a:r>
            <a:r>
              <a:rPr lang="en-US" sz="3600">
                <a:solidFill>
                  <a:srgbClr val="008000"/>
                </a:solidFill>
                <a:sym typeface="Symbol" pitchFamily="-111" charset="2"/>
              </a:rPr>
              <a:t>1/4</a:t>
            </a:r>
            <a:endParaRPr lang="en-US" sz="3600"/>
          </a:p>
        </p:txBody>
      </p:sp>
      <p:sp>
        <p:nvSpPr>
          <p:cNvPr id="5" name="Rectangle 55"/>
          <p:cNvSpPr>
            <a:spLocks noChangeArrowheads="1"/>
          </p:cNvSpPr>
          <p:nvPr/>
        </p:nvSpPr>
        <p:spPr bwMode="auto">
          <a:xfrm>
            <a:off x="5334000" y="5410200"/>
            <a:ext cx="388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Pr{</a:t>
            </a:r>
            <a:r>
              <a:rPr lang="en-US" sz="3600">
                <a:solidFill>
                  <a:srgbClr val="008000"/>
                </a:solidFill>
              </a:rPr>
              <a:t>G</a:t>
            </a:r>
            <a:r>
              <a:rPr lang="en-US" sz="3600">
                <a:sym typeface="Symbol" pitchFamily="-111" charset="2"/>
              </a:rPr>
              <a:t></a:t>
            </a:r>
            <a:r>
              <a:rPr lang="en-US" sz="360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>
                <a:sym typeface="Symbol" pitchFamily="-111" charset="2"/>
              </a:rPr>
              <a:t>|at </a:t>
            </a:r>
            <a:r>
              <a:rPr lang="en-US" sz="3600">
                <a:solidFill>
                  <a:srgbClr val="008000"/>
                </a:solidFill>
                <a:sym typeface="Symbol" pitchFamily="-111" charset="2"/>
              </a:rPr>
              <a:t>G</a:t>
            </a:r>
            <a:r>
              <a:rPr lang="en-US" sz="3600">
                <a:sym typeface="Symbol" pitchFamily="-111" charset="2"/>
              </a:rPr>
              <a:t>}•</a:t>
            </a:r>
            <a:r>
              <a:rPr lang="en-US" sz="3600">
                <a:solidFill>
                  <a:srgbClr val="008000"/>
                </a:solidFill>
                <a:sym typeface="Symbol" pitchFamily="-111" charset="2"/>
              </a:rPr>
              <a:t>p</a:t>
            </a:r>
            <a:r>
              <a:rPr lang="en-US" sz="3600" baseline="-25000">
                <a:solidFill>
                  <a:srgbClr val="008000"/>
                </a:solidFill>
                <a:sym typeface="Symbol" pitchFamily="-111" charset="2"/>
              </a:rPr>
              <a:t>G</a:t>
            </a:r>
            <a:endParaRPr lang="en-US" sz="3600"/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228600" y="5410200"/>
            <a:ext cx="5105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>
                <a:solidFill>
                  <a:schemeClr val="accent2"/>
                </a:solidFill>
              </a:rPr>
              <a:t>p</a:t>
            </a:r>
            <a:r>
              <a:rPr lang="en-US" sz="3600" baseline="-25000">
                <a:solidFill>
                  <a:schemeClr val="accent2"/>
                </a:solidFill>
              </a:rPr>
              <a:t>B</a:t>
            </a:r>
            <a:r>
              <a:rPr lang="en-US" sz="3600">
                <a:solidFill>
                  <a:schemeClr val="accent2"/>
                </a:solidFill>
              </a:rPr>
              <a:t>’</a:t>
            </a:r>
            <a:r>
              <a:rPr lang="en-US" sz="3600"/>
              <a:t> = Pr{</a:t>
            </a:r>
            <a:r>
              <a:rPr lang="en-US" sz="3600">
                <a:solidFill>
                  <a:schemeClr val="accent2"/>
                </a:solidFill>
              </a:rPr>
              <a:t>B</a:t>
            </a:r>
            <a:r>
              <a:rPr lang="en-US" sz="3600">
                <a:sym typeface="Symbol" pitchFamily="-111" charset="2"/>
              </a:rPr>
              <a:t></a:t>
            </a:r>
            <a:r>
              <a:rPr lang="en-US" sz="360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>
                <a:sym typeface="Symbol" pitchFamily="-111" charset="2"/>
              </a:rPr>
              <a:t>|at </a:t>
            </a:r>
            <a:r>
              <a:rPr lang="en-US" sz="360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>
                <a:sym typeface="Symbol" pitchFamily="-111" charset="2"/>
              </a:rPr>
              <a:t>}•</a:t>
            </a:r>
            <a:r>
              <a:rPr lang="en-US" sz="3600">
                <a:solidFill>
                  <a:schemeClr val="accent2"/>
                </a:solidFill>
                <a:sym typeface="Symbol" pitchFamily="-111" charset="2"/>
              </a:rPr>
              <a:t>p</a:t>
            </a:r>
            <a:r>
              <a:rPr lang="en-US" sz="3600" baseline="-2500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>
                <a:sym typeface="Symbol" pitchFamily="-111" charset="2"/>
              </a:rPr>
              <a:t> + </a:t>
            </a:r>
            <a:endParaRPr lang="en-US" sz="3600"/>
          </a:p>
        </p:txBody>
      </p:sp>
      <p:sp>
        <p:nvSpPr>
          <p:cNvPr id="7" name="Rectangle 55"/>
          <p:cNvSpPr>
            <a:spLocks noChangeArrowheads="1"/>
          </p:cNvSpPr>
          <p:nvPr/>
        </p:nvSpPr>
        <p:spPr bwMode="auto">
          <a:xfrm>
            <a:off x="3124200" y="6019800"/>
            <a:ext cx="434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+ Pr{</a:t>
            </a:r>
            <a:r>
              <a:rPr lang="en-US" sz="3600">
                <a:solidFill>
                  <a:srgbClr val="FF6600"/>
                </a:solidFill>
              </a:rPr>
              <a:t>O</a:t>
            </a:r>
            <a:r>
              <a:rPr lang="en-US" sz="3600">
                <a:sym typeface="Symbol" pitchFamily="-111" charset="2"/>
              </a:rPr>
              <a:t></a:t>
            </a:r>
            <a:r>
              <a:rPr lang="en-US" sz="3600">
                <a:solidFill>
                  <a:schemeClr val="accent2"/>
                </a:solidFill>
                <a:sym typeface="Symbol" pitchFamily="-111" charset="2"/>
              </a:rPr>
              <a:t>B</a:t>
            </a:r>
            <a:r>
              <a:rPr lang="en-US" sz="3600">
                <a:sym typeface="Symbol" pitchFamily="-111" charset="2"/>
              </a:rPr>
              <a:t>|at </a:t>
            </a:r>
            <a:r>
              <a:rPr lang="en-US" sz="3600">
                <a:solidFill>
                  <a:srgbClr val="FF6600"/>
                </a:solidFill>
                <a:sym typeface="Symbol" pitchFamily="-111" charset="2"/>
              </a:rPr>
              <a:t>O</a:t>
            </a:r>
            <a:r>
              <a:rPr lang="en-US" sz="3600">
                <a:sym typeface="Symbol" pitchFamily="-111" charset="2"/>
              </a:rPr>
              <a:t>}•</a:t>
            </a:r>
            <a:r>
              <a:rPr lang="en-US" sz="3600">
                <a:solidFill>
                  <a:srgbClr val="FF6600"/>
                </a:solidFill>
                <a:sym typeface="Symbol" pitchFamily="-111" charset="2"/>
              </a:rPr>
              <a:t>p</a:t>
            </a:r>
            <a:r>
              <a:rPr lang="en-US" sz="3600" baseline="-25000">
                <a:solidFill>
                  <a:srgbClr val="FF6600"/>
                </a:solidFill>
                <a:sym typeface="Symbol" pitchFamily="-111" charset="2"/>
              </a:rPr>
              <a:t>O</a:t>
            </a:r>
            <a:endParaRPr lang="en-US" sz="3600"/>
          </a:p>
        </p:txBody>
      </p:sp>
      <p:sp>
        <p:nvSpPr>
          <p:cNvPr id="145460" name="Rectangle 52"/>
          <p:cNvSpPr>
            <a:spLocks noChangeArrowheads="1"/>
          </p:cNvSpPr>
          <p:nvPr/>
        </p:nvSpPr>
        <p:spPr bwMode="auto">
          <a:xfrm>
            <a:off x="152400" y="5334000"/>
            <a:ext cx="8991600" cy="1371600"/>
          </a:xfrm>
          <a:prstGeom prst="rect">
            <a:avLst/>
          </a:prstGeom>
          <a:solidFill>
            <a:srgbClr val="D1D1F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68" name="Rectangle 40"/>
          <p:cNvSpPr>
            <a:spLocks noChangeArrowheads="1"/>
          </p:cNvSpPr>
          <p:nvPr/>
        </p:nvSpPr>
        <p:spPr bwMode="auto">
          <a:xfrm>
            <a:off x="2667000" y="5410200"/>
            <a:ext cx="4191000" cy="669925"/>
          </a:xfrm>
          <a:prstGeom prst="rect">
            <a:avLst/>
          </a:prstGeom>
          <a:solidFill>
            <a:srgbClr val="E6E6E6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3600"/>
              <a:t>(</a:t>
            </a:r>
            <a:r>
              <a:rPr lang="en-US" sz="3600">
                <a:solidFill>
                  <a:schemeClr val="accent2"/>
                </a:solidFill>
              </a:rPr>
              <a:t>1/2</a:t>
            </a:r>
            <a:r>
              <a:rPr lang="en-US" sz="3600"/>
              <a:t>, </a:t>
            </a:r>
            <a:r>
              <a:rPr lang="en-US" sz="3600">
                <a:solidFill>
                  <a:srgbClr val="FF6600"/>
                </a:solidFill>
              </a:rPr>
              <a:t>5/24</a:t>
            </a:r>
            <a:r>
              <a:rPr lang="en-US" sz="3600"/>
              <a:t>, </a:t>
            </a:r>
            <a:r>
              <a:rPr lang="en-US" sz="3600">
                <a:solidFill>
                  <a:srgbClr val="008000"/>
                </a:solidFill>
              </a:rPr>
              <a:t>7/24</a:t>
            </a:r>
            <a:r>
              <a:rPr lang="en-US" sz="3600"/>
              <a:t>)</a:t>
            </a:r>
          </a:p>
        </p:txBody>
      </p:sp>
      <p:sp>
        <p:nvSpPr>
          <p:cNvPr id="8" name="Rectangle 54"/>
          <p:cNvSpPr>
            <a:spLocks noChangeArrowheads="1"/>
          </p:cNvSpPr>
          <p:nvPr/>
        </p:nvSpPr>
        <p:spPr bwMode="auto">
          <a:xfrm>
            <a:off x="304800" y="60960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</a:pPr>
            <a:r>
              <a:rPr lang="en-US" sz="3600"/>
              <a:t>What is distribution after </a:t>
            </a:r>
            <a:r>
              <a:rPr lang="en-US" sz="3600">
                <a:solidFill>
                  <a:schemeClr val="accent2"/>
                </a:solidFill>
              </a:rPr>
              <a:t>t</a:t>
            </a:r>
            <a:r>
              <a:rPr lang="en-US" sz="3600"/>
              <a:t> steps?</a:t>
            </a:r>
          </a:p>
        </p:txBody>
      </p:sp>
      <p:sp>
        <p:nvSpPr>
          <p:cNvPr id="145467" name="AutoShape 59"/>
          <p:cNvSpPr>
            <a:spLocks noChangeArrowheads="1"/>
          </p:cNvSpPr>
          <p:nvPr/>
        </p:nvSpPr>
        <p:spPr bwMode="auto">
          <a:xfrm>
            <a:off x="4648200" y="4876800"/>
            <a:ext cx="4191000" cy="762000"/>
          </a:xfrm>
          <a:prstGeom prst="wedgeRectCallout">
            <a:avLst>
              <a:gd name="adj1" fmla="val -11477"/>
              <a:gd name="adj2" fmla="val 127083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2">
                <a:alpha val="74998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dirty="0"/>
              <a:t>What about as </a:t>
            </a:r>
            <a:r>
              <a:rPr lang="en-US" sz="3200" dirty="0" err="1">
                <a:solidFill>
                  <a:schemeClr val="accent2"/>
                </a:solidFill>
              </a:rPr>
              <a:t>t</a:t>
            </a:r>
            <a:r>
              <a:rPr lang="en-US" sz="3200" dirty="0">
                <a:sym typeface="Symbol" pitchFamily="-111" charset="2"/>
              </a:rPr>
              <a:t>→</a:t>
            </a:r>
            <a:r>
              <a:rPr lang="en-US" altLang="ja-JP" sz="3200" dirty="0"/>
              <a:t>∞</a:t>
            </a:r>
            <a:r>
              <a:rPr lang="en-US" altLang="ja-JP" sz="1000" dirty="0"/>
              <a:t> </a:t>
            </a:r>
            <a:r>
              <a:rPr lang="en-US" altLang="ja-JP" sz="3200" dirty="0"/>
              <a:t>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2" dur="indefinite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5" dur="indefinite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97" dur="indefinite"/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8" dur="indefinite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0" dur="indefinite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1" dur="indefinite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03" dur="indefinite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4" dur="indefinite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4" dur="indefinite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7" dur="indefinite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0" dur="indefinite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3" dur="indefinite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6" dur="indefinite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9" dur="indefinite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2" dur="indefinite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8" dur="indefinite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9" dur="indefinite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2" dur="indefinite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5" dur="indefinite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8" dur="indefinite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0" dur="indefinite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1" dur="indefinite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3" dur="indefinite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4" dur="indefinite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6" dur="indefinite"/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7" dur="indefinite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9" dur="indefinite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0" dur="indefinite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2" dur="indefinite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3" dur="indefinite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5" dur="indefinite"/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6" dur="indefinite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8" dur="indefinite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9" dur="indefinite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1" dur="indefinite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2" dur="indefinite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4" dur="indefinite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5" dur="indefinite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2" dur="indefinite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3" dur="indefinite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5" dur="indefinite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6" dur="indefinite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8" dur="indefinite"/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9" dur="indefinite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1" dur="indefinite"/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2" dur="indefinite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4" dur="indefinite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5" dur="indefinite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17" dur="indefinite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8" dur="indefinite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0" dur="indefinite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1" dur="indefinite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3" dur="indefinite"/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4" dur="indefinite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6" dur="indefinite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7" dur="indefinite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9" dur="indefinite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0" dur="indefinite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2" dur="indefinite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3" dur="indefinite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5" dur="indefinite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6" dur="indefinite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38" dur="indefinite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9" dur="indefinite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1" dur="indefinite"/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2" dur="indefinite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mph" presetSubtype="0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44" dur="indefinite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5" dur="indefinite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5" dur="indefinite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6" dur="indefinite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58" dur="indefinite"/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9" dur="indefinite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1" dur="indefinite"/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2" dur="indefinite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4" dur="indefinite"/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5" dur="indefinite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67" dur="indefinite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8" dur="indefinite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0" dur="indefinite"/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1" dur="indefinite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3" dur="indefinite"/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4" dur="indefinite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6" dur="indefinite"/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7" dur="indefinite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79" dur="indefinite"/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0" dur="indefinite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2" dur="indefinite"/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3" dur="indefinite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5" dur="indefinite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6" dur="indefinite"/>
                                        <p:tgtEl>
                                          <p:spTgt spid="14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88" dur="indefinite"/>
                                        <p:tgtEl>
                                          <p:spTgt spid="1454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9" dur="indefinite"/>
                                        <p:tgtEl>
                                          <p:spTgt spid="1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1" dur="indefinite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2" dur="indefinite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4" dur="indefinite"/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5" dur="indefinite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7" dur="indefinite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8" dur="indefinite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4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14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5" grpId="0"/>
      <p:bldP spid="2" grpId="0"/>
      <p:bldP spid="145436" grpId="0"/>
      <p:bldP spid="145436" grpId="1"/>
      <p:bldP spid="145436" grpId="2"/>
      <p:bldP spid="145436" grpId="3"/>
      <p:bldP spid="145436" grpId="4"/>
      <p:bldP spid="145436" grpId="5"/>
      <p:bldP spid="145437" grpId="0"/>
      <p:bldP spid="145437" grpId="1"/>
      <p:bldP spid="145437" grpId="2"/>
      <p:bldP spid="145437" grpId="3"/>
      <p:bldP spid="145437" grpId="4"/>
      <p:bldP spid="145437" grpId="5"/>
      <p:bldP spid="145438" grpId="0"/>
      <p:bldP spid="145438" grpId="1"/>
      <p:bldP spid="145438" grpId="2"/>
      <p:bldP spid="145438" grpId="3"/>
      <p:bldP spid="145438" grpId="4"/>
      <p:bldP spid="145438" grpId="5"/>
      <p:bldP spid="145439" grpId="0"/>
      <p:bldP spid="145439" grpId="1"/>
      <p:bldP spid="145439" grpId="2"/>
      <p:bldP spid="145439" grpId="3"/>
      <p:bldP spid="145439" grpId="4"/>
      <p:bldP spid="145439" grpId="5"/>
      <p:bldP spid="145440" grpId="0"/>
      <p:bldP spid="145440" grpId="1"/>
      <p:bldP spid="145440" grpId="2"/>
      <p:bldP spid="145440" grpId="3"/>
      <p:bldP spid="145442" grpId="0"/>
      <p:bldP spid="145442" grpId="1"/>
      <p:bldP spid="145442" grpId="2"/>
      <p:bldP spid="145442" grpId="3"/>
      <p:bldP spid="145443" grpId="0" animBg="1"/>
      <p:bldP spid="145443" grpId="1" animBg="1"/>
      <p:bldP spid="145443" grpId="2" animBg="1"/>
      <p:bldP spid="145443" grpId="3" animBg="1"/>
      <p:bldP spid="41045" grpId="0"/>
      <p:bldP spid="41045" grpId="1"/>
      <p:bldP spid="41045" grpId="2"/>
      <p:bldP spid="41045" grpId="3"/>
      <p:bldP spid="145448" grpId="0" animBg="1"/>
      <p:bldP spid="145448" grpId="1" animBg="1"/>
      <p:bldP spid="145448" grpId="2" animBg="1"/>
      <p:bldP spid="145448" grpId="3" animBg="1"/>
      <p:bldP spid="41047" grpId="0"/>
      <p:bldP spid="41047" grpId="1"/>
      <p:bldP spid="41047" grpId="2"/>
      <p:bldP spid="41047" grpId="3"/>
      <p:bldP spid="41046" grpId="0"/>
      <p:bldP spid="41046" grpId="1"/>
      <p:bldP spid="41046" grpId="2"/>
      <p:bldP spid="41046" grpId="3"/>
      <p:bldP spid="3" grpId="0"/>
      <p:bldP spid="4" grpId="0"/>
      <p:bldP spid="5" grpId="0"/>
      <p:bldP spid="5" grpId="1"/>
      <p:bldP spid="6" grpId="0"/>
      <p:bldP spid="6" grpId="1"/>
      <p:bldP spid="7" grpId="0"/>
      <p:bldP spid="7" grpId="1"/>
      <p:bldP spid="145460" grpId="0" animBg="1"/>
      <p:bldP spid="48168" grpId="0" animBg="1"/>
      <p:bldP spid="8" grpId="0"/>
      <p:bldP spid="14546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Comic Sans MS" pitchFamily="-111" charset="0"/>
                <a:ea typeface="ＭＳ Ｐゴシック" pitchFamily="-111" charset="-128"/>
                <a:cs typeface="ＭＳ Ｐゴシック" pitchFamily="-111" charset="-128"/>
              </a:rPr>
              <a:t>May 5, 2008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Copyright </a:t>
            </a:r>
            <a:r>
              <a:rPr lang="en-US" i="1"/>
              <a:t>©</a:t>
            </a:r>
            <a:r>
              <a:rPr lang="en-US"/>
              <a:t> Albert R. Meyer, 2008.</a:t>
            </a:r>
            <a:r>
              <a:rPr lang="en-US" sz="1200"/>
              <a:t> </a:t>
            </a:r>
            <a:r>
              <a:rPr lang="en-US"/>
              <a:t>All  rights reserved.</a:t>
            </a:r>
          </a:p>
          <a:p>
            <a:endParaRPr lang="en-US" sz="1400">
              <a:latin typeface="Arial" pitchFamily="-111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Lec 13M.</a:t>
            </a:r>
            <a:fld id="{14210493-F1E5-3947-89D9-9F31E085CCF0}" type="slidenum">
              <a:rPr lang="en-US"/>
              <a:pPr/>
              <a:t>9</a:t>
            </a:fld>
            <a:endParaRPr lang="en-US"/>
          </a:p>
          <a:p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Stationary Distribution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001000" cy="2514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Distribution (</a:t>
            </a:r>
            <a:r>
              <a:rPr lang="en-US">
                <a:solidFill>
                  <a:schemeClr val="accent2"/>
                </a:solidFill>
              </a:rPr>
              <a:t>p</a:t>
            </a:r>
            <a:r>
              <a:rPr lang="en-US" baseline="-25000">
                <a:solidFill>
                  <a:schemeClr val="accent2"/>
                </a:solidFill>
              </a:rPr>
              <a:t>B</a:t>
            </a:r>
            <a:r>
              <a:rPr lang="en-US"/>
              <a:t>, </a:t>
            </a:r>
            <a:r>
              <a:rPr lang="en-US">
                <a:solidFill>
                  <a:srgbClr val="FF6600"/>
                </a:solidFill>
              </a:rPr>
              <a:t>p</a:t>
            </a:r>
            <a:r>
              <a:rPr lang="en-US" baseline="-25000">
                <a:solidFill>
                  <a:srgbClr val="FF6600"/>
                </a:solidFill>
              </a:rPr>
              <a:t>O</a:t>
            </a:r>
            <a:r>
              <a:rPr lang="en-US"/>
              <a:t>, </a:t>
            </a:r>
            <a:r>
              <a:rPr lang="en-US">
                <a:solidFill>
                  <a:srgbClr val="008000"/>
                </a:solidFill>
              </a:rPr>
              <a:t>p</a:t>
            </a:r>
            <a:r>
              <a:rPr lang="en-US" baseline="-25000">
                <a:solidFill>
                  <a:srgbClr val="008000"/>
                </a:solidFill>
              </a:rPr>
              <a:t>G</a:t>
            </a:r>
            <a:r>
              <a:rPr lang="en-US"/>
              <a:t>) is </a:t>
            </a:r>
            <a:r>
              <a:rPr lang="en-US" b="1" i="1"/>
              <a:t>stationary</a:t>
            </a:r>
            <a:r>
              <a:rPr lang="en-US"/>
              <a:t> if next-step distribution is the same</a:t>
            </a:r>
          </a:p>
          <a:p>
            <a:pPr eaLnBrk="1" hangingPunct="1">
              <a:buFontTx/>
              <a:buNone/>
            </a:pPr>
            <a:r>
              <a:rPr lang="en-US"/>
              <a:t>What is a stationary dist. here?</a:t>
            </a:r>
          </a:p>
        </p:txBody>
      </p:sp>
      <p:sp>
        <p:nvSpPr>
          <p:cNvPr id="31751" name="Oval 19"/>
          <p:cNvSpPr>
            <a:spLocks noChangeAspect="1" noChangeArrowheads="1"/>
          </p:cNvSpPr>
          <p:nvPr/>
        </p:nvSpPr>
        <p:spPr bwMode="auto">
          <a:xfrm>
            <a:off x="3124200" y="2990850"/>
            <a:ext cx="803275" cy="604838"/>
          </a:xfrm>
          <a:prstGeom prst="ellipse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chemeClr val="accent2"/>
                </a:solidFill>
              </a:rPr>
              <a:t>p</a:t>
            </a:r>
            <a:r>
              <a:rPr lang="en-US" sz="3200" baseline="-25000">
                <a:solidFill>
                  <a:schemeClr val="accent2"/>
                </a:solidFill>
              </a:rPr>
              <a:t>B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31752" name="Oval 20"/>
          <p:cNvSpPr>
            <a:spLocks noChangeAspect="1" noChangeArrowheads="1"/>
          </p:cNvSpPr>
          <p:nvPr/>
        </p:nvSpPr>
        <p:spPr bwMode="auto">
          <a:xfrm>
            <a:off x="4343400" y="1536700"/>
            <a:ext cx="1177925" cy="606425"/>
          </a:xfrm>
          <a:prstGeom prst="ellipse">
            <a:avLst/>
          </a:prstGeom>
          <a:solidFill>
            <a:srgbClr val="FF6600">
              <a:alpha val="25098"/>
            </a:srgbClr>
          </a:solidFill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>
                <a:solidFill>
                  <a:srgbClr val="FF6600"/>
                </a:solidFill>
              </a:rPr>
              <a:t>p</a:t>
            </a:r>
            <a:r>
              <a:rPr lang="en-US" sz="3200" baseline="-25000">
                <a:solidFill>
                  <a:srgbClr val="FF6600"/>
                </a:solidFill>
              </a:rPr>
              <a:t>O</a:t>
            </a:r>
            <a:endParaRPr lang="en-US" sz="3200">
              <a:solidFill>
                <a:srgbClr val="FF6600"/>
              </a:solidFill>
            </a:endParaRPr>
          </a:p>
        </p:txBody>
      </p:sp>
      <p:sp>
        <p:nvSpPr>
          <p:cNvPr id="31753" name="Oval 21"/>
          <p:cNvSpPr>
            <a:spLocks noChangeAspect="1" noChangeArrowheads="1"/>
          </p:cNvSpPr>
          <p:nvPr/>
        </p:nvSpPr>
        <p:spPr bwMode="auto">
          <a:xfrm>
            <a:off x="5416550" y="2903538"/>
            <a:ext cx="1136650" cy="606425"/>
          </a:xfrm>
          <a:prstGeom prst="ellipse">
            <a:avLst/>
          </a:prstGeom>
          <a:solidFill>
            <a:srgbClr val="008000">
              <a:alpha val="25098"/>
            </a:srgbClr>
          </a:solidFill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3200">
              <a:solidFill>
                <a:srgbClr val="008000"/>
              </a:solidFill>
            </a:endParaRPr>
          </a:p>
        </p:txBody>
      </p:sp>
      <p:cxnSp>
        <p:nvCxnSpPr>
          <p:cNvPr id="31754" name="AutoShape 22"/>
          <p:cNvCxnSpPr>
            <a:cxnSpLocks noChangeAspect="1" noChangeShapeType="1"/>
            <a:stCxn id="31751" idx="0"/>
            <a:endCxn id="31752" idx="2"/>
          </p:cNvCxnSpPr>
          <p:nvPr/>
        </p:nvCxnSpPr>
        <p:spPr bwMode="auto">
          <a:xfrm rot="-5400000">
            <a:off x="3359150" y="2006601"/>
            <a:ext cx="1131887" cy="798512"/>
          </a:xfrm>
          <a:prstGeom prst="curvedConnector2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1755" name="AutoShape 23"/>
          <p:cNvCxnSpPr>
            <a:cxnSpLocks noChangeAspect="1" noChangeShapeType="1"/>
            <a:stCxn id="31752" idx="6"/>
            <a:endCxn id="31752" idx="0"/>
          </p:cNvCxnSpPr>
          <p:nvPr/>
        </p:nvCxnSpPr>
        <p:spPr bwMode="auto">
          <a:xfrm flipH="1" flipV="1">
            <a:off x="4932363" y="1517650"/>
            <a:ext cx="608012" cy="322263"/>
          </a:xfrm>
          <a:prstGeom prst="curvedConnector4">
            <a:avLst>
              <a:gd name="adj1" fmla="val -19847"/>
              <a:gd name="adj2" fmla="val 192116"/>
            </a:avLst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1756" name="AutoShape 24"/>
          <p:cNvCxnSpPr>
            <a:cxnSpLocks noChangeAspect="1" noChangeShapeType="1"/>
            <a:stCxn id="31752" idx="6"/>
            <a:endCxn id="31753" idx="0"/>
          </p:cNvCxnSpPr>
          <p:nvPr/>
        </p:nvCxnSpPr>
        <p:spPr bwMode="auto">
          <a:xfrm>
            <a:off x="5540375" y="1839913"/>
            <a:ext cx="444500" cy="1044575"/>
          </a:xfrm>
          <a:prstGeom prst="curvedConnector2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</p:spPr>
      </p:cxnSp>
      <p:cxnSp>
        <p:nvCxnSpPr>
          <p:cNvPr id="31757" name="AutoShape 25"/>
          <p:cNvCxnSpPr>
            <a:cxnSpLocks noChangeAspect="1" noChangeShapeType="1"/>
            <a:stCxn id="31753" idx="4"/>
            <a:endCxn id="31751" idx="5"/>
          </p:cNvCxnSpPr>
          <p:nvPr/>
        </p:nvCxnSpPr>
        <p:spPr bwMode="auto">
          <a:xfrm rot="16200000" flipV="1">
            <a:off x="4895850" y="2439988"/>
            <a:ext cx="3175" cy="2174875"/>
          </a:xfrm>
          <a:prstGeom prst="curvedConnector3">
            <a:avLst>
              <a:gd name="adj1" fmla="val -9300005"/>
            </a:avLst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</p:cxnSp>
      <p:sp>
        <p:nvSpPr>
          <p:cNvPr id="31758" name="Rectangle 26"/>
          <p:cNvSpPr>
            <a:spLocks noChangeAspect="1" noChangeArrowheads="1"/>
          </p:cNvSpPr>
          <p:nvPr/>
        </p:nvSpPr>
        <p:spPr bwMode="auto">
          <a:xfrm>
            <a:off x="2743200" y="1600200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759" name="Rectangle 27"/>
          <p:cNvSpPr>
            <a:spLocks noChangeAspect="1" noChangeArrowheads="1"/>
          </p:cNvSpPr>
          <p:nvPr/>
        </p:nvSpPr>
        <p:spPr bwMode="auto">
          <a:xfrm>
            <a:off x="4419600" y="2773363"/>
            <a:ext cx="8239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1/4</a:t>
            </a:r>
          </a:p>
        </p:txBody>
      </p:sp>
      <p:sp>
        <p:nvSpPr>
          <p:cNvPr id="31760" name="Rectangle 28"/>
          <p:cNvSpPr>
            <a:spLocks noChangeAspect="1" noChangeArrowheads="1"/>
          </p:cNvSpPr>
          <p:nvPr/>
        </p:nvSpPr>
        <p:spPr bwMode="auto">
          <a:xfrm>
            <a:off x="6350000" y="1828800"/>
            <a:ext cx="889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2/3</a:t>
            </a:r>
          </a:p>
        </p:txBody>
      </p:sp>
      <p:sp>
        <p:nvSpPr>
          <p:cNvPr id="31761" name="Rectangle 29"/>
          <p:cNvSpPr>
            <a:spLocks noChangeAspect="1" noChangeArrowheads="1"/>
          </p:cNvSpPr>
          <p:nvPr/>
        </p:nvSpPr>
        <p:spPr bwMode="auto">
          <a:xfrm>
            <a:off x="5943600" y="10953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FF6600"/>
                </a:solidFill>
              </a:rPr>
              <a:t>1/3</a:t>
            </a:r>
          </a:p>
        </p:txBody>
      </p:sp>
      <p:sp>
        <p:nvSpPr>
          <p:cNvPr id="31762" name="Rectangle 30"/>
          <p:cNvSpPr>
            <a:spLocks noChangeAspect="1" noChangeArrowheads="1"/>
          </p:cNvSpPr>
          <p:nvPr/>
        </p:nvSpPr>
        <p:spPr bwMode="auto">
          <a:xfrm>
            <a:off x="4724400" y="3200400"/>
            <a:ext cx="36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1</a:t>
            </a:r>
          </a:p>
        </p:txBody>
      </p:sp>
      <p:cxnSp>
        <p:nvCxnSpPr>
          <p:cNvPr id="31763" name="AutoShape 31"/>
          <p:cNvCxnSpPr>
            <a:cxnSpLocks noChangeAspect="1" noChangeShapeType="1"/>
            <a:stCxn id="31751" idx="7"/>
            <a:endCxn id="31753" idx="1"/>
          </p:cNvCxnSpPr>
          <p:nvPr/>
        </p:nvCxnSpPr>
        <p:spPr bwMode="auto">
          <a:xfrm rot="-5400000">
            <a:off x="4652963" y="2130425"/>
            <a:ext cx="87312" cy="1773238"/>
          </a:xfrm>
          <a:prstGeom prst="curvedConnector3">
            <a:avLst>
              <a:gd name="adj1" fmla="val 44181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cxnSp>
        <p:nvCxnSpPr>
          <p:cNvPr id="31764" name="AutoShape 32"/>
          <p:cNvCxnSpPr>
            <a:cxnSpLocks noChangeAspect="1" noChangeShapeType="1"/>
            <a:stCxn id="31751" idx="4"/>
            <a:endCxn id="31751" idx="2"/>
          </p:cNvCxnSpPr>
          <p:nvPr/>
        </p:nvCxnSpPr>
        <p:spPr bwMode="auto">
          <a:xfrm rot="16200000" flipV="1">
            <a:off x="3155156" y="3244057"/>
            <a:ext cx="320675" cy="420688"/>
          </a:xfrm>
          <a:prstGeom prst="curvedConnector4">
            <a:avLst>
              <a:gd name="adj1" fmla="val -88120"/>
              <a:gd name="adj2" fmla="val 172829"/>
            </a:avLst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</p:cxnSp>
      <p:sp>
        <p:nvSpPr>
          <p:cNvPr id="31765" name="Rectangle 33"/>
          <p:cNvSpPr>
            <a:spLocks noChangeAspect="1" noChangeArrowheads="1"/>
          </p:cNvSpPr>
          <p:nvPr/>
        </p:nvSpPr>
        <p:spPr bwMode="auto">
          <a:xfrm>
            <a:off x="1600200" y="3228975"/>
            <a:ext cx="8239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1/2</a:t>
            </a:r>
          </a:p>
        </p:txBody>
      </p:sp>
      <p:sp>
        <p:nvSpPr>
          <p:cNvPr id="31766" name="Rectangle 66"/>
          <p:cNvSpPr>
            <a:spLocks noChangeArrowheads="1"/>
          </p:cNvSpPr>
          <p:nvPr/>
        </p:nvSpPr>
        <p:spPr bwMode="auto">
          <a:xfrm>
            <a:off x="5715000" y="2819400"/>
            <a:ext cx="582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008000"/>
                </a:solidFill>
              </a:rPr>
              <a:t>p</a:t>
            </a:r>
            <a:r>
              <a:rPr lang="en-US" sz="3200" baseline="-25000">
                <a:solidFill>
                  <a:srgbClr val="008000"/>
                </a:solidFill>
              </a:rPr>
              <a:t>G</a:t>
            </a:r>
            <a:endParaRPr lang="en-US" sz="32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-64" charset="0"/>
            <a:ea typeface="ＭＳ Ｐゴシック" pitchFamily="-6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2146</Words>
  <Application>Microsoft Macintosh PowerPoint</Application>
  <PresentationFormat>On-screen Show (4:3)</PresentationFormat>
  <Paragraphs>378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Comic Sans MS</vt:lpstr>
      <vt:lpstr>ＭＳ Ｐゴシック</vt:lpstr>
      <vt:lpstr>Arial</vt:lpstr>
      <vt:lpstr>Symbol</vt:lpstr>
      <vt:lpstr>Blank Presentation</vt:lpstr>
      <vt:lpstr>Random Walks</vt:lpstr>
      <vt:lpstr>Applications of Random Walk</vt:lpstr>
      <vt:lpstr>Dow Jones Trend</vt:lpstr>
      <vt:lpstr>Google Page Rank</vt:lpstr>
      <vt:lpstr>Graph With Probable Transitions</vt:lpstr>
      <vt:lpstr>Questions About the Graph</vt:lpstr>
      <vt:lpstr>Distribution Over Nodes</vt:lpstr>
      <vt:lpstr>Distribution Over Nodes</vt:lpstr>
      <vt:lpstr>Stationary Distribution</vt:lpstr>
      <vt:lpstr>Finding Stationary Dist.</vt:lpstr>
      <vt:lpstr>Stationary Distribution &amp; Google Page Rank</vt:lpstr>
      <vt:lpstr>Questions on Stationary Dist</vt:lpstr>
      <vt:lpstr>Let’s Go to Vegas</vt:lpstr>
      <vt:lpstr>Gambling: Fair Case</vt:lpstr>
      <vt:lpstr>Gambling: Fair Case</vt:lpstr>
      <vt:lpstr>Gambling: Slightly Unfair</vt:lpstr>
      <vt:lpstr>US Roulette</vt:lpstr>
      <vt:lpstr>Gambler’s Ruin</vt:lpstr>
      <vt:lpstr>Gambler’s Ruin</vt:lpstr>
      <vt:lpstr>Gambler’s Ruin</vt:lpstr>
      <vt:lpstr>General Approach</vt:lpstr>
      <vt:lpstr>Linear Recurrence</vt:lpstr>
      <vt:lpstr>Solving the Recurrence: Biased Case</vt:lpstr>
      <vt:lpstr>Winning when Biased Against</vt:lpstr>
      <vt:lpstr>Winning when Biased Against</vt:lpstr>
      <vt:lpstr>Profit $100 in US Roulette</vt:lpstr>
      <vt:lpstr>Profit $200 in US Roulette</vt:lpstr>
      <vt:lpstr>What About the Fair Case?</vt:lpstr>
      <vt:lpstr>Team Problems</vt:lpstr>
    </vt:vector>
  </TitlesOfParts>
  <Company>Jeremy Fineman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Fineman</dc:creator>
  <cp:lastModifiedBy>Albert R Meyer</cp:lastModifiedBy>
  <cp:revision>254</cp:revision>
  <cp:lastPrinted>2008-05-04T21:04:19Z</cp:lastPrinted>
  <dcterms:created xsi:type="dcterms:W3CDTF">2010-05-04T04:48:10Z</dcterms:created>
  <dcterms:modified xsi:type="dcterms:W3CDTF">2010-05-04T04:53:23Z</dcterms:modified>
</cp:coreProperties>
</file>