
<file path=[Content_Types].xml><?xml version="1.0" encoding="utf-8"?>
<Types xmlns="http://schemas.openxmlformats.org/package/2006/content-types"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4.bin" ContentType="application/vnd.openxmlformats-officedocument.oleObject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notesSlides/notesSlide32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15.xml" ContentType="application/vnd.openxmlformats-officedocument.presentationml.notesSlide+xml"/>
  <Default Extension="wmf" ContentType="image/x-wmf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notesSlides/notesSlide35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Default Extension="vml" ContentType="application/vnd.openxmlformats-officedocument.vmlDrawing"/>
  <Default Extension="png" ContentType="image/png"/>
  <Override PartName="/ppt/slides/slide27.xml" ContentType="application/vnd.openxmlformats-officedocument.presentationml.slide+xml"/>
  <Override PartName="/ppt/embeddings/oleObject9.bin" ContentType="application/vnd.openxmlformats-officedocument.oleObject"/>
  <Override PartName="/docProps/core.xml" ContentType="application/vnd.openxmlformats-package.core-properties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4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embeddings/oleObject6.bin" ContentType="application/vnd.openxmlformats-officedocument.oleObject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embeddings/oleObject5.bin" ContentType="application/vnd.openxmlformats-officedocument.oleObject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embeddings/oleObject7.bin" ContentType="application/vnd.openxmlformats-officedocument.oleObject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Default Extension="jpeg" ContentType="image/jpeg"/>
  <Override PartName="/ppt/notesSlides/notesSlide33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tags/tag1.xml" ContentType="application/vnd.openxmlformats-officedocument.presentationml.tags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38.xml" ContentType="application/vnd.openxmlformats-officedocument.presentationml.slide+xml"/>
  <Default Extension="gif" ContentType="image/gif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</p:sldMasterIdLst>
  <p:notesMasterIdLst>
    <p:notesMasterId r:id="rId42"/>
  </p:notesMasterIdLst>
  <p:handoutMasterIdLst>
    <p:handoutMasterId r:id="rId43"/>
  </p:handoutMasterIdLst>
  <p:sldIdLst>
    <p:sldId id="322" r:id="rId2"/>
    <p:sldId id="434" r:id="rId3"/>
    <p:sldId id="455" r:id="rId4"/>
    <p:sldId id="454" r:id="rId5"/>
    <p:sldId id="400" r:id="rId6"/>
    <p:sldId id="469" r:id="rId7"/>
    <p:sldId id="384" r:id="rId8"/>
    <p:sldId id="411" r:id="rId9"/>
    <p:sldId id="436" r:id="rId10"/>
    <p:sldId id="437" r:id="rId11"/>
    <p:sldId id="428" r:id="rId12"/>
    <p:sldId id="420" r:id="rId13"/>
    <p:sldId id="422" r:id="rId14"/>
    <p:sldId id="435" r:id="rId15"/>
    <p:sldId id="439" r:id="rId16"/>
    <p:sldId id="468" r:id="rId17"/>
    <p:sldId id="452" r:id="rId18"/>
    <p:sldId id="446" r:id="rId19"/>
    <p:sldId id="448" r:id="rId20"/>
    <p:sldId id="401" r:id="rId21"/>
    <p:sldId id="424" r:id="rId22"/>
    <p:sldId id="432" r:id="rId23"/>
    <p:sldId id="470" r:id="rId24"/>
    <p:sldId id="450" r:id="rId25"/>
    <p:sldId id="471" r:id="rId26"/>
    <p:sldId id="472" r:id="rId27"/>
    <p:sldId id="473" r:id="rId28"/>
    <p:sldId id="474" r:id="rId29"/>
    <p:sldId id="451" r:id="rId30"/>
    <p:sldId id="456" r:id="rId31"/>
    <p:sldId id="457" r:id="rId32"/>
    <p:sldId id="458" r:id="rId33"/>
    <p:sldId id="465" r:id="rId34"/>
    <p:sldId id="459" r:id="rId35"/>
    <p:sldId id="460" r:id="rId36"/>
    <p:sldId id="461" r:id="rId37"/>
    <p:sldId id="462" r:id="rId38"/>
    <p:sldId id="463" r:id="rId39"/>
    <p:sldId id="464" r:id="rId40"/>
    <p:sldId id="467" r:id="rId41"/>
  </p:sldIdLst>
  <p:sldSz cx="9144000" cy="6858000" type="screen4x3"/>
  <p:notesSz cx="7315200" cy="9601200"/>
  <p:embeddedFontLst>
    <p:embeddedFont>
      <p:font typeface="Comic Sans MS"/>
      <p:regular r:id="rId44"/>
      <p:bold r:id="rId45"/>
    </p:embeddedFont>
    <p:embeddedFont>
      <p:font typeface="Euclid Symbol" charset="2"/>
      <p:regular r:id="rId46"/>
      <p:bold r:id="rId47"/>
      <p:italic r:id="rId48"/>
      <p:boldItalic r:id="rId49"/>
    </p:embeddedFont>
    <p:embeddedFont>
      <p:font typeface="MT Extra" charset="2"/>
      <p:regular r:id="rId50"/>
    </p:embeddedFont>
    <p:embeddedFont>
      <p:font typeface="Lucida Calligraphy"/>
      <p:regular r:id="rId51"/>
    </p:embeddedFont>
    <p:embeddedFont>
      <p:font typeface="Mathematica5"/>
      <p:regular r:id="rId52"/>
      <p:bold r:id="rId53"/>
    </p:embeddedFont>
    <p:embeddedFont>
      <p:font typeface="cmmib7"/>
      <p:regular r:id="rId54"/>
    </p:embeddedFont>
    <p:embeddedFont>
      <p:font typeface="cmsy10"/>
      <p:regular r:id="rId55"/>
    </p:embeddedFont>
  </p:embeddedFontLst>
  <p:custDataLst>
    <p:tags r:id="rId57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0033CC"/>
    <a:srgbClr val="8A3CC4"/>
    <a:srgbClr val="008000"/>
    <a:srgbClr val="FF00FF"/>
    <a:srgbClr val="B89500"/>
    <a:srgbClr val="DAB000"/>
    <a:srgbClr val="FFCC00"/>
    <a:srgbClr val="00FFFF"/>
    <a:srgbClr val="704B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>
    <p:restoredLeft sz="15556" autoAdjust="0"/>
    <p:restoredTop sz="94669" autoAdjust="0"/>
  </p:normalViewPr>
  <p:slideViewPr>
    <p:cSldViewPr snapToObjects="1" showGuides="1">
      <p:cViewPr varScale="1">
        <p:scale>
          <a:sx n="135" d="100"/>
          <a:sy n="135" d="100"/>
        </p:scale>
        <p:origin x="-120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0" Type="http://schemas.openxmlformats.org/officeDocument/2006/relationships/theme" Target="theme/theme1.xml"/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handoutMaster" Target="handoutMasters/handoutMaster1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font" Target="fonts/font7.fntdata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font" Target="fonts/font2.fntdata"/><Relationship Id="rId58" Type="http://schemas.openxmlformats.org/officeDocument/2006/relationships/presProps" Target="presProps.xml"/><Relationship Id="rId42" Type="http://schemas.openxmlformats.org/officeDocument/2006/relationships/notesMaster" Target="notesMasters/notesMaster1.xml"/><Relationship Id="rId6" Type="http://schemas.openxmlformats.org/officeDocument/2006/relationships/slide" Target="slides/slide5.xml"/><Relationship Id="rId49" Type="http://schemas.openxmlformats.org/officeDocument/2006/relationships/font" Target="fonts/font6.fntdata"/><Relationship Id="rId44" Type="http://schemas.openxmlformats.org/officeDocument/2006/relationships/font" Target="fonts/font1.fntdata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font" Target="fonts/font3.fntdata"/><Relationship Id="rId57" Type="http://schemas.openxmlformats.org/officeDocument/2006/relationships/tags" Target="tags/tag1.xml"/><Relationship Id="rId59" Type="http://schemas.openxmlformats.org/officeDocument/2006/relationships/viewProps" Target="viewProps.xml"/><Relationship Id="rId35" Type="http://schemas.openxmlformats.org/officeDocument/2006/relationships/slide" Target="slides/slide34.xml"/><Relationship Id="rId51" Type="http://schemas.openxmlformats.org/officeDocument/2006/relationships/font" Target="fonts/font8.fntdata"/><Relationship Id="rId55" Type="http://schemas.openxmlformats.org/officeDocument/2006/relationships/font" Target="fonts/font12.fntdata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font" Target="fonts/font4.fntdata"/><Relationship Id="rId56" Type="http://schemas.openxmlformats.org/officeDocument/2006/relationships/printerSettings" Target="printerSettings/printerSettings1.bin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font" Target="fonts/font9.fntdata"/><Relationship Id="rId54" Type="http://schemas.openxmlformats.org/officeDocument/2006/relationships/font" Target="fonts/font11.fntdata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61" Type="http://schemas.openxmlformats.org/officeDocument/2006/relationships/tableStyles" Target="tableStyles.xml"/><Relationship Id="rId53" Type="http://schemas.openxmlformats.org/officeDocument/2006/relationships/font" Target="fonts/font10.fntdata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ict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fld id="{326B4E52-57BF-4D98-824B-DA597332E8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fld id="{03996F86-6DDF-426A-AC81-A0DF594CE7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E7B1E8-B54F-4F55-96A7-7765322F3BED}" type="slidenum">
              <a:rPr lang="en-US"/>
              <a:pPr/>
              <a:t>1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DBCAA-2202-47E7-B624-97BC5B32A74C}" type="slidenum">
              <a:rPr lang="en-US"/>
              <a:pPr/>
              <a:t>10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5545E5-4A83-4EFC-AD16-9BA07169A5F6}" type="slidenum">
              <a:rPr lang="en-US"/>
              <a:pPr/>
              <a:t>11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BD353-B391-4818-A056-9D8E681FBB6F}" type="slidenum">
              <a:rPr lang="en-US"/>
              <a:pPr/>
              <a:t>12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3A11E4-CF9F-4A8B-82EA-9A8A772FEA8F}" type="slidenum">
              <a:rPr lang="en-US"/>
              <a:pPr/>
              <a:t>13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42900A-ACB3-4253-A6AD-8E95B389A7F7}" type="slidenum">
              <a:rPr lang="en-US"/>
              <a:pPr/>
              <a:t>14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E9B53D-629C-4EC8-A174-EF528B2C27B9}" type="slidenum">
              <a:rPr lang="en-US"/>
              <a:pPr/>
              <a:t>15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996F86-6DDF-426A-AC81-A0DF594CE70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B21ADA-8C10-4565-A5E5-114788AB32D7}" type="slidenum">
              <a:rPr lang="en-US"/>
              <a:pPr/>
              <a:t>17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87E6A-247F-4B01-BF4D-C64EAE196CB8}" type="slidenum">
              <a:rPr lang="en-US"/>
              <a:pPr/>
              <a:t>18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98CDC9-0E3E-4756-87A9-CF36BB41DB35}" type="slidenum">
              <a:rPr lang="en-US"/>
              <a:pPr/>
              <a:t>19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24E7E9-2F1C-452E-A73C-E3A8DEE3E341}" type="slidenum">
              <a:rPr lang="en-US"/>
              <a:pPr/>
              <a:t>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DA1285-2B05-4685-B6D3-E03C0C9BD034}" type="slidenum">
              <a:rPr lang="en-US"/>
              <a:pPr/>
              <a:t>20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28A9F5-5CF1-4ED4-919C-B9452B0F5D57}" type="slidenum">
              <a:rPr lang="en-US"/>
              <a:pPr/>
              <a:t>21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5FE193-E6D8-4302-8829-B738D60601C8}" type="slidenum">
              <a:rPr lang="en-US"/>
              <a:pPr/>
              <a:t>22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5FE193-E6D8-4302-8829-B738D60601C8}" type="slidenum">
              <a:rPr lang="en-US"/>
              <a:pPr/>
              <a:t>23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333075-51F7-4CD4-B655-66EECC2B2624}" type="slidenum">
              <a:rPr lang="en-US"/>
              <a:pPr/>
              <a:t>24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4BC24-E21E-4334-825D-0E76781BF979}" type="slidenum">
              <a:rPr lang="en-US"/>
              <a:pPr/>
              <a:t>25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4BC24-E21E-4334-825D-0E76781BF979}" type="slidenum">
              <a:rPr lang="en-US"/>
              <a:pPr/>
              <a:t>26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4BC24-E21E-4334-825D-0E76781BF979}" type="slidenum">
              <a:rPr lang="en-US"/>
              <a:pPr/>
              <a:t>27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4BC24-E21E-4334-825D-0E76781BF979}" type="slidenum">
              <a:rPr lang="en-US"/>
              <a:pPr/>
              <a:t>28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DAC816-5C19-43B0-A078-952C16CEB211}" type="slidenum">
              <a:rPr lang="en-US"/>
              <a:pPr/>
              <a:t>29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1BB62D-3F0F-4821-B286-D333AB4175BA}" type="slidenum">
              <a:rPr lang="en-US"/>
              <a:pPr/>
              <a:t>3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AF15A-25DF-46C2-BE43-83B96B18396C}" type="slidenum">
              <a:rPr lang="en-US"/>
              <a:pPr/>
              <a:t>30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9BC9AC-6286-42AA-8147-F2962B8A2C09}" type="slidenum">
              <a:rPr lang="en-US"/>
              <a:pPr/>
              <a:t>31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3AD50B-FD20-4A78-B600-A577649DFECB}" type="slidenum">
              <a:rPr lang="en-US"/>
              <a:pPr/>
              <a:t>32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C2CC2B-3770-47CB-96A9-FEF20F5932D7}" type="slidenum">
              <a:rPr lang="en-US"/>
              <a:pPr/>
              <a:t>33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DB25B3-9541-431B-AAF2-445E632C6F9E}" type="slidenum">
              <a:rPr lang="en-US"/>
              <a:pPr/>
              <a:t>34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4F8CCC-91FE-409C-B929-439212CD1E34}" type="slidenum">
              <a:rPr lang="en-US"/>
              <a:pPr/>
              <a:t>35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1861B7-D797-4E0E-A2B4-58A985E5EA23}" type="slidenum">
              <a:rPr lang="en-US"/>
              <a:pPr/>
              <a:t>36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244CD-1BD1-459D-8CE0-8EF58DD1AD27}" type="slidenum">
              <a:rPr lang="en-US"/>
              <a:pPr/>
              <a:t>37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990428-D1E5-4BCF-96B1-6B7AF5DA08ED}" type="slidenum">
              <a:rPr lang="en-US"/>
              <a:pPr/>
              <a:t>38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3054FE-070D-4E9A-966C-223CF8EAE0AB}" type="slidenum">
              <a:rPr lang="en-US"/>
              <a:pPr/>
              <a:t>39</a:t>
            </a:fld>
            <a:endParaRPr lang="en-US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415C07-414E-460F-924F-8B116216D080}" type="slidenum">
              <a:rPr lang="en-US"/>
              <a:pPr/>
              <a:t>4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2D88CA-7142-49DA-ACB3-CEED4342426E}" type="slidenum">
              <a:rPr lang="en-US"/>
              <a:pPr/>
              <a:t>5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9E8EDC-3040-452D-B1B4-790B76EF4697}" type="slidenum">
              <a:rPr lang="en-US"/>
              <a:pPr/>
              <a:t>6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9E8EDC-3040-452D-B1B4-790B76EF4697}" type="slidenum">
              <a:rPr lang="en-US"/>
              <a:pPr/>
              <a:t>7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7661AB-8B43-4B92-BD96-7DE7128DF385}" type="slidenum">
              <a:rPr lang="en-US"/>
              <a:pPr/>
              <a:t>8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61F874-610B-4894-A43D-1D587A4E5E3A}" type="slidenum">
              <a:rPr lang="en-US"/>
              <a:pPr/>
              <a:t>9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59D30190-4BB1-492F-A407-3062FE93FA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98B0E1D1-22E3-4CC1-B6FA-DF55DA8E78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60BD5ABE-27D9-43A0-A00D-EBB5FFBDDE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830A9B50-708D-4A44-9DE6-5809C42CA60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28A8D130-5471-470D-8B41-5C7B9362E3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dirty="0" err="1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69D5B163-A3FA-4490-BF47-D2D4336659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00400" y="6553200"/>
            <a:ext cx="27814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,           April 9,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6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8.xml"/><Relationship Id="rId5" Type="http://schemas.openxmlformats.org/officeDocument/2006/relationships/oleObject" Target="../embeddings/oleObject7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9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0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199EA383-E516-4FE7-9763-1F26AED9E10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092200" y="2209800"/>
            <a:ext cx="69596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10600" b="1">
                <a:solidFill>
                  <a:schemeClr val="tx2"/>
                </a:solidFill>
                <a:latin typeface="Comic Sans MS" pitchFamily="66" charset="0"/>
              </a:rPr>
              <a:t>Counting</a:t>
            </a:r>
            <a:endParaRPr lang="en-US" sz="2800" b="1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8B71D960-922B-4182-A13A-308B16B6BF9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If there are </a:t>
            </a:r>
            <a:r>
              <a:rPr lang="en-US" sz="4800" dirty="0" smtClean="0">
                <a:solidFill>
                  <a:srgbClr val="0033CC"/>
                </a:solidFill>
              </a:rPr>
              <a:t>4</a:t>
            </a:r>
            <a:r>
              <a:rPr lang="en-US" sz="4800" dirty="0" smtClean="0"/>
              <a:t> boys and </a:t>
            </a:r>
            <a:r>
              <a:rPr lang="en-US" sz="4800" dirty="0" smtClean="0">
                <a:solidFill>
                  <a:srgbClr val="0033CC"/>
                </a:solidFill>
              </a:rPr>
              <a:t>3</a:t>
            </a:r>
            <a:r>
              <a:rPr lang="en-US" sz="48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girls, there are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⋅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US" sz="6000" dirty="0" smtClean="0"/>
              <a:t> = 12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different boy/girl couples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The Product Rule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0B793104-15DC-4977-B8C6-AEC36393E5F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4800600" cy="1143000"/>
          </a:xfrm>
        </p:spPr>
        <p:txBody>
          <a:bodyPr/>
          <a:lstStyle/>
          <a:p>
            <a:pPr eaLnBrk="1" hangingPunct="1"/>
            <a:r>
              <a:rPr lang="en-US" smtClean="0"/>
              <a:t>Product Rule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1295400"/>
            <a:ext cx="8223052" cy="1569660"/>
          </a:xfr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800" dirty="0" smtClean="0"/>
              <a:t>If |</a:t>
            </a:r>
            <a:r>
              <a:rPr lang="en-US" sz="4800" dirty="0" smtClean="0">
                <a:solidFill>
                  <a:srgbClr val="008000"/>
                </a:solidFill>
              </a:rPr>
              <a:t>A</a:t>
            </a:r>
            <a:r>
              <a:rPr lang="en-US" sz="4800" dirty="0" smtClean="0"/>
              <a:t>| = </a:t>
            </a:r>
            <a:r>
              <a:rPr lang="en-US" sz="4800" dirty="0" smtClean="0">
                <a:solidFill>
                  <a:srgbClr val="008000"/>
                </a:solidFill>
              </a:rPr>
              <a:t>m</a:t>
            </a:r>
            <a:r>
              <a:rPr lang="en-US" sz="4800" dirty="0" smtClean="0"/>
              <a:t> and |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4800" dirty="0" smtClean="0"/>
              <a:t>| =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 smtClean="0"/>
              <a:t>, then</a:t>
            </a:r>
          </a:p>
          <a:p>
            <a:pPr algn="ctr" eaLnBrk="1" hangingPunct="1">
              <a:spcBef>
                <a:spcPct val="0"/>
              </a:spcBef>
            </a:pPr>
            <a:r>
              <a:rPr lang="en-US" sz="4800" dirty="0" smtClean="0"/>
              <a:t>|</a:t>
            </a:r>
            <a:r>
              <a:rPr lang="en-US" sz="4800" dirty="0" smtClean="0">
                <a:solidFill>
                  <a:srgbClr val="008000"/>
                </a:solidFill>
              </a:rPr>
              <a:t>A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4800" dirty="0" smtClean="0"/>
              <a:t>| = </a:t>
            </a:r>
            <a:r>
              <a:rPr lang="en-US" sz="4800" dirty="0" err="1" smtClean="0">
                <a:solidFill>
                  <a:srgbClr val="008000"/>
                </a:solidFill>
              </a:rPr>
              <a:t>m</a:t>
            </a:r>
            <a:r>
              <a:rPr lang="en-US" sz="4800" dirty="0" err="1" smtClean="0">
                <a:sym typeface="Symbol"/>
              </a:rPr>
              <a:t>⋅</a:t>
            </a:r>
            <a:r>
              <a:rPr lang="en-US" sz="4800" dirty="0" err="1" smtClean="0">
                <a:solidFill>
                  <a:srgbClr val="0033CC"/>
                </a:solidFill>
              </a:rPr>
              <a:t>n</a:t>
            </a:r>
            <a:endParaRPr lang="en-US" sz="4800" dirty="0" smtClean="0"/>
          </a:p>
        </p:txBody>
      </p:sp>
      <p:sp>
        <p:nvSpPr>
          <p:cNvPr id="335876" name="Text Box 4"/>
          <p:cNvSpPr txBox="1">
            <a:spLocks noChangeArrowheads="1"/>
          </p:cNvSpPr>
          <p:nvPr/>
        </p:nvSpPr>
        <p:spPr bwMode="auto">
          <a:xfrm>
            <a:off x="1030288" y="3030538"/>
            <a:ext cx="7503752" cy="3488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A </a:t>
            </a:r>
            <a:r>
              <a:rPr lang="en-US" sz="4400" dirty="0">
                <a:latin typeface="Comic Sans MS" pitchFamily="66" charset="0"/>
              </a:rPr>
              <a:t>= {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a, b, c, d</a:t>
            </a:r>
            <a:r>
              <a:rPr lang="en-US" sz="4400" dirty="0">
                <a:latin typeface="Comic Sans MS" pitchFamily="66" charset="0"/>
              </a:rPr>
              <a:t>},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sz="440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 {</a:t>
            </a:r>
            <a:r>
              <a:rPr lang="en-US" sz="4400" dirty="0">
                <a:solidFill>
                  <a:srgbClr val="0066FF"/>
                </a:solidFill>
                <a:latin typeface="Comic Sans MS" pitchFamily="66" charset="0"/>
              </a:rPr>
              <a:t>1, 2, 3</a:t>
            </a:r>
            <a:r>
              <a:rPr lang="en-US" sz="4400" dirty="0">
                <a:latin typeface="Comic Sans MS" pitchFamily="66" charset="0"/>
              </a:rPr>
              <a:t>}</a:t>
            </a:r>
          </a:p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= </a:t>
            </a:r>
            <a:r>
              <a:rPr lang="en-US" sz="4000" dirty="0" smtClean="0">
                <a:latin typeface="Comic Sans MS" pitchFamily="66" charset="0"/>
              </a:rPr>
              <a:t>{(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2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),</a:t>
            </a:r>
          </a:p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	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,2</a:t>
            </a:r>
            <a:r>
              <a:rPr lang="en-US" sz="4000" dirty="0" smtClean="0">
                <a:latin typeface="Comic Sans MS" pitchFamily="66" charset="0"/>
              </a:rPr>
              <a:t>),(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),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endParaRPr lang="en-US" sz="4000" dirty="0" smtClean="0">
              <a:solidFill>
                <a:srgbClr val="0066FF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	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c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c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2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c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),</a:t>
            </a:r>
          </a:p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	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2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}</a:t>
            </a:r>
            <a:endParaRPr lang="en-US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35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5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5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5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 uiExpand="1" build="allAtOnce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9ACAA9E8-60E9-4E1B-A2A5-A12F742B443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Product Rule: Counting </a:t>
            </a:r>
            <a:r>
              <a:rPr lang="en-US" dirty="0" smtClean="0">
                <a:solidFill>
                  <a:srgbClr val="008000"/>
                </a:solidFill>
              </a:rPr>
              <a:t>Strings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51498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# length-</a:t>
            </a:r>
            <a:r>
              <a:rPr lang="en-US" sz="4800" dirty="0" smtClean="0">
                <a:solidFill>
                  <a:srgbClr val="0033CC"/>
                </a:solidFill>
              </a:rPr>
              <a:t>4</a:t>
            </a:r>
            <a:r>
              <a:rPr lang="en-US" sz="4800" dirty="0" smtClean="0"/>
              <a:t> binary strings  </a:t>
            </a:r>
          </a:p>
          <a:p>
            <a:pPr marL="0" indent="0" eaLnBrk="1" hangingPunct="1"/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6600" dirty="0" smtClean="0"/>
              <a:t>= |</a:t>
            </a:r>
            <a:r>
              <a:rPr lang="en-US" sz="6600" dirty="0" smtClean="0">
                <a:solidFill>
                  <a:srgbClr val="008000"/>
                </a:solidFill>
              </a:rPr>
              <a:t>B</a:t>
            </a:r>
            <a:r>
              <a:rPr lang="en-US" sz="6600" dirty="0" smtClean="0"/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600" dirty="0" smtClean="0"/>
              <a:t> </a:t>
            </a:r>
            <a:r>
              <a:rPr lang="en-US" sz="6600" dirty="0" smtClean="0">
                <a:solidFill>
                  <a:srgbClr val="008000"/>
                </a:solidFill>
              </a:rPr>
              <a:t>B</a:t>
            </a:r>
            <a:r>
              <a:rPr lang="en-US" sz="6600" dirty="0" smtClean="0"/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600" dirty="0" smtClean="0"/>
              <a:t> </a:t>
            </a:r>
            <a:r>
              <a:rPr lang="en-US" sz="6600" dirty="0" smtClean="0">
                <a:solidFill>
                  <a:srgbClr val="008000"/>
                </a:solidFill>
              </a:rPr>
              <a:t>B</a:t>
            </a:r>
            <a:r>
              <a:rPr lang="en-US" sz="6600" dirty="0" smtClean="0"/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600" dirty="0" smtClean="0"/>
              <a:t> </a:t>
            </a:r>
            <a:r>
              <a:rPr lang="en-US" sz="6600" dirty="0" smtClean="0">
                <a:solidFill>
                  <a:srgbClr val="008000"/>
                </a:solidFill>
              </a:rPr>
              <a:t>B</a:t>
            </a:r>
            <a:r>
              <a:rPr lang="en-US" sz="6600" dirty="0" smtClean="0"/>
              <a:t>|</a:t>
            </a:r>
          </a:p>
          <a:p>
            <a:pPr marL="0" indent="0" eaLnBrk="1" hangingPunct="1"/>
            <a:r>
              <a:rPr lang="en-US" sz="5400" dirty="0" smtClean="0"/>
              <a:t> = |</a:t>
            </a:r>
            <a:r>
              <a:rPr lang="en-US" sz="5400" dirty="0" smtClean="0">
                <a:solidFill>
                  <a:srgbClr val="008000"/>
                </a:solidFill>
              </a:rPr>
              <a:t>B</a:t>
            </a:r>
            <a:r>
              <a:rPr lang="en-US" sz="5400" baseline="300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en-US" sz="5400" dirty="0" smtClean="0"/>
              <a:t>|  where </a:t>
            </a:r>
            <a:r>
              <a:rPr lang="en-US" sz="5400" dirty="0" smtClean="0">
                <a:solidFill>
                  <a:srgbClr val="008000"/>
                </a:solidFill>
              </a:rPr>
              <a:t>B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::=  {</a:t>
            </a:r>
            <a:r>
              <a:rPr lang="en-US" sz="5400" dirty="0" smtClean="0">
                <a:solidFill>
                  <a:srgbClr val="008000"/>
                </a:solidFill>
              </a:rPr>
              <a:t>0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008000"/>
                </a:solidFill>
              </a:rPr>
              <a:t>1</a:t>
            </a:r>
            <a:r>
              <a:rPr lang="en-US" sz="5400" dirty="0" smtClean="0"/>
              <a:t>}</a:t>
            </a:r>
          </a:p>
          <a:p>
            <a:pPr marL="0" indent="0" eaLnBrk="1" hangingPunct="1"/>
            <a:r>
              <a:rPr lang="en-US" sz="5400" dirty="0" smtClean="0"/>
              <a:t> </a:t>
            </a:r>
            <a:r>
              <a:rPr lang="en-US" sz="6600" dirty="0" smtClean="0"/>
              <a:t>= 2 </a:t>
            </a:r>
            <a:r>
              <a:rPr lang="en-US" sz="6600" dirty="0" smtClean="0">
                <a:cs typeface="Times New Roman" pitchFamily="18" charset="0"/>
              </a:rPr>
              <a:t>· </a:t>
            </a:r>
            <a:r>
              <a:rPr lang="en-US" sz="6600" dirty="0" smtClean="0"/>
              <a:t>2 </a:t>
            </a:r>
            <a:r>
              <a:rPr lang="en-US" sz="6600" dirty="0" smtClean="0">
                <a:cs typeface="Times New Roman" pitchFamily="18" charset="0"/>
              </a:rPr>
              <a:t>· </a:t>
            </a:r>
            <a:r>
              <a:rPr lang="en-US" sz="6600" dirty="0" smtClean="0"/>
              <a:t>2 </a:t>
            </a:r>
            <a:r>
              <a:rPr lang="en-US" sz="6600" dirty="0" smtClean="0">
                <a:cs typeface="Times New Roman" pitchFamily="18" charset="0"/>
              </a:rPr>
              <a:t>· </a:t>
            </a:r>
            <a:r>
              <a:rPr lang="en-US" sz="6600" dirty="0" smtClean="0"/>
              <a:t>2 = 2</a:t>
            </a:r>
            <a:r>
              <a:rPr lang="en-US" sz="6600" baseline="30000" dirty="0" smtClean="0">
                <a:solidFill>
                  <a:srgbClr val="0033CC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C13265DF-BEC1-47FC-A2D4-BDF328E7567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Product Rule: Counting </a:t>
            </a:r>
            <a:r>
              <a:rPr lang="en-US" dirty="0" smtClean="0">
                <a:solidFill>
                  <a:srgbClr val="008000"/>
                </a:solidFill>
              </a:rPr>
              <a:t>Strings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3289"/>
            <a:ext cx="7467600" cy="2862322"/>
          </a:xfrm>
        </p:spPr>
        <p:txBody>
          <a:bodyPr wrap="squar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6000" dirty="0" smtClean="0"/>
              <a:t># length </a:t>
            </a:r>
            <a:r>
              <a:rPr lang="en-US" sz="6000" dirty="0" smtClean="0">
                <a:solidFill>
                  <a:srgbClr val="0033CC"/>
                </a:solidFill>
              </a:rPr>
              <a:t>n</a:t>
            </a:r>
            <a:r>
              <a:rPr lang="en-US" sz="6000" dirty="0" smtClean="0"/>
              <a:t> strings from an alphabet of size </a:t>
            </a:r>
            <a:r>
              <a:rPr lang="en-US" sz="6000" dirty="0" smtClean="0">
                <a:solidFill>
                  <a:srgbClr val="008000"/>
                </a:solidFill>
              </a:rPr>
              <a:t>m</a:t>
            </a:r>
            <a:r>
              <a:rPr lang="en-US" sz="6000" dirty="0" smtClean="0"/>
              <a:t> is</a:t>
            </a: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3774345" y="4192250"/>
            <a:ext cx="1455847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88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8800" baseline="30000" dirty="0" err="1" smtClean="0">
                <a:solidFill>
                  <a:srgbClr val="0066FF"/>
                </a:solidFill>
                <a:latin typeface="Comic Sans MS" pitchFamily="66" charset="0"/>
              </a:rPr>
              <a:t>n</a:t>
            </a:r>
            <a:endParaRPr lang="en-US" sz="80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09600" y="1553289"/>
            <a:ext cx="7696200" cy="4085511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D976DC80-1CD7-4100-A55E-2DD559440D8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Counting </a:t>
            </a:r>
            <a:r>
              <a:rPr lang="en-US" smtClean="0">
                <a:solidFill>
                  <a:srgbClr val="008000"/>
                </a:solidFill>
              </a:rPr>
              <a:t>Passwords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153400" cy="3352800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characters are digits &amp; letters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between 6 &amp; 8 characters long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starts with a letter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case sensitive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09600" y="1447800"/>
            <a:ext cx="5599610" cy="76944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Password</a:t>
            </a:r>
            <a:r>
              <a:rPr lang="en-US" sz="4400" dirty="0">
                <a:latin typeface="Comic Sans MS" pitchFamily="66" charset="0"/>
              </a:rPr>
              <a:t> conditions: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F53D1246-CE8C-4802-BF7B-CC4A005CA92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219200"/>
            <a:ext cx="8458200" cy="533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L ::= {</a:t>
            </a:r>
            <a:r>
              <a:rPr lang="en-US" sz="6000" dirty="0" err="1" smtClean="0">
                <a:latin typeface="Comic Sans MS" pitchFamily="66" charset="0"/>
              </a:rPr>
              <a:t>a,b</a:t>
            </a:r>
            <a:r>
              <a:rPr lang="en-US" sz="6000" dirty="0" smtClean="0">
                <a:latin typeface="Comic Sans MS" pitchFamily="66" charset="0"/>
              </a:rPr>
              <a:t>,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…</a:t>
            </a:r>
            <a:r>
              <a:rPr lang="en-US" sz="6000" dirty="0" smtClean="0">
                <a:latin typeface="Comic Sans MS" pitchFamily="66" charset="0"/>
              </a:rPr>
              <a:t>,</a:t>
            </a:r>
            <a:r>
              <a:rPr lang="en-US" sz="6000" dirty="0" err="1" smtClean="0">
                <a:latin typeface="Comic Sans MS" pitchFamily="66" charset="0"/>
              </a:rPr>
              <a:t>z,A,B</a:t>
            </a:r>
            <a:r>
              <a:rPr lang="en-US" sz="6000" dirty="0" smtClean="0">
                <a:latin typeface="Comic Sans MS" pitchFamily="66" charset="0"/>
              </a:rPr>
              <a:t>,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…</a:t>
            </a:r>
            <a:r>
              <a:rPr lang="en-US" sz="6000" dirty="0" smtClean="0">
                <a:latin typeface="Comic Sans MS" pitchFamily="66" charset="0"/>
              </a:rPr>
              <a:t>,Z}</a:t>
            </a:r>
          </a:p>
          <a:p>
            <a:r>
              <a:rPr lang="en-US" sz="6000" dirty="0" smtClean="0">
                <a:latin typeface="Comic Sans MS" pitchFamily="66" charset="0"/>
              </a:rPr>
              <a:t>D ::= {0,1,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……</a:t>
            </a:r>
            <a:r>
              <a:rPr lang="en-US" sz="6000" dirty="0" smtClean="0">
                <a:latin typeface="Comic Sans MS" pitchFamily="66" charset="0"/>
              </a:rPr>
              <a:t>,9}</a:t>
            </a:r>
          </a:p>
          <a:p>
            <a:r>
              <a:rPr lang="en-US" sz="5400" dirty="0" err="1" smtClean="0">
                <a:latin typeface="Comic Sans MS" pitchFamily="66" charset="0"/>
              </a:rPr>
              <a:t>P</a:t>
            </a:r>
            <a:r>
              <a:rPr lang="en-US" sz="54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::= length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dirty="0" smtClean="0">
                <a:latin typeface="Comic Sans MS" pitchFamily="66" charset="0"/>
              </a:rPr>
              <a:t> words    </a:t>
            </a:r>
          </a:p>
          <a:p>
            <a:pPr>
              <a:spcBef>
                <a:spcPts val="0"/>
              </a:spcBef>
            </a:pPr>
            <a:r>
              <a:rPr lang="en-US" sz="5400" dirty="0" smtClean="0">
                <a:latin typeface="Comic Sans MS" pitchFamily="66" charset="0"/>
              </a:rPr>
              <a:t>          starting w/letter</a:t>
            </a:r>
          </a:p>
          <a:p>
            <a:r>
              <a:rPr lang="en-US" sz="5400" dirty="0" smtClean="0">
                <a:latin typeface="Comic Sans MS" pitchFamily="66" charset="0"/>
              </a:rPr>
              <a:t>     </a:t>
            </a:r>
            <a:r>
              <a:rPr lang="en-US" sz="6600" dirty="0" smtClean="0">
                <a:latin typeface="Comic Sans MS" pitchFamily="66" charset="0"/>
              </a:rPr>
              <a:t>= L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600" dirty="0" smtClean="0">
                <a:latin typeface="Comic Sans MS" pitchFamily="66" charset="0"/>
                <a:sym typeface="Euclid Symbol"/>
              </a:rPr>
              <a:t> (L </a:t>
            </a:r>
            <a:r>
              <a:rPr lang="en-US" sz="66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600" b="1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6600" dirty="0" smtClean="0">
                <a:latin typeface="Comic Sans MS" pitchFamily="66" charset="0"/>
                <a:sym typeface="Euclid Symbol"/>
              </a:rPr>
              <a:t>D)</a:t>
            </a:r>
            <a:r>
              <a:rPr lang="en-US" sz="66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n-1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5410200" cy="1085850"/>
          </a:xfrm>
        </p:spPr>
        <p:txBody>
          <a:bodyPr/>
          <a:lstStyle/>
          <a:p>
            <a:pPr eaLnBrk="1" hangingPunct="1"/>
            <a:r>
              <a:rPr lang="en-US" dirty="0" smtClean="0"/>
              <a:t>Counting Passwords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95400"/>
            <a:ext cx="6781800" cy="4419600"/>
          </a:xfrm>
        </p:spPr>
        <p:txBody>
          <a:bodyPr/>
          <a:lstStyle/>
          <a:p>
            <a:r>
              <a:rPr lang="en-US" sz="6000" dirty="0" smtClean="0"/>
              <a:t>|L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000" dirty="0" smtClean="0">
                <a:sym typeface="Euclid Symbol"/>
              </a:rPr>
              <a:t> (L </a:t>
            </a:r>
            <a:r>
              <a:rPr lang="en-US" sz="60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000" b="1" dirty="0" smtClean="0">
                <a:sym typeface="Euclid Symbol"/>
              </a:rPr>
              <a:t> </a:t>
            </a:r>
            <a:r>
              <a:rPr lang="en-US" sz="6000" dirty="0" smtClean="0">
                <a:sym typeface="Euclid Symbol"/>
              </a:rPr>
              <a:t>D)</a:t>
            </a:r>
            <a:r>
              <a:rPr lang="en-US" sz="6000" baseline="300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n-1</a:t>
            </a:r>
            <a:r>
              <a:rPr lang="en-US" sz="6000" dirty="0" smtClean="0">
                <a:sym typeface="Euclid Symbol"/>
              </a:rPr>
              <a:t>|</a:t>
            </a:r>
          </a:p>
          <a:p>
            <a:r>
              <a:rPr lang="en-US" sz="6000" dirty="0" smtClean="0">
                <a:sym typeface="Euclid Symbol"/>
              </a:rPr>
              <a:t>= </a:t>
            </a:r>
            <a:r>
              <a:rPr lang="en-US" sz="6000" dirty="0" smtClean="0"/>
              <a:t>|L|</a:t>
            </a:r>
            <a:r>
              <a:rPr lang="en-US" sz="6000" dirty="0" smtClean="0">
                <a:cs typeface="Times New Roman" pitchFamily="18" charset="0"/>
              </a:rPr>
              <a:t>·</a:t>
            </a:r>
            <a:r>
              <a:rPr lang="en-US" sz="6000" dirty="0" smtClean="0">
                <a:sym typeface="Euclid Symbol"/>
              </a:rPr>
              <a:t>|(L </a:t>
            </a:r>
            <a:r>
              <a:rPr lang="en-US" sz="60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000" b="1" dirty="0" smtClean="0">
                <a:sym typeface="Euclid Symbol"/>
              </a:rPr>
              <a:t> </a:t>
            </a:r>
            <a:r>
              <a:rPr lang="en-US" sz="6000" dirty="0" smtClean="0">
                <a:sym typeface="Euclid Symbol"/>
              </a:rPr>
              <a:t>D)|</a:t>
            </a:r>
            <a:r>
              <a:rPr lang="en-US" sz="6000" baseline="300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n-1</a:t>
            </a:r>
          </a:p>
          <a:p>
            <a:r>
              <a:rPr lang="en-US" sz="6000" dirty="0" smtClean="0">
                <a:sym typeface="Euclid Symbol"/>
              </a:rPr>
              <a:t>= </a:t>
            </a:r>
            <a:r>
              <a:rPr lang="en-US" sz="6000" dirty="0" smtClean="0"/>
              <a:t>|L|</a:t>
            </a:r>
            <a:r>
              <a:rPr lang="en-US" sz="6000" dirty="0" smtClean="0">
                <a:cs typeface="Times New Roman" pitchFamily="18" charset="0"/>
              </a:rPr>
              <a:t>·</a:t>
            </a:r>
            <a:r>
              <a:rPr lang="en-US" sz="6000" dirty="0" smtClean="0">
                <a:sym typeface="Euclid Symbol"/>
              </a:rPr>
              <a:t>(|L| + |D|)</a:t>
            </a:r>
            <a:r>
              <a:rPr lang="en-US" sz="6000" baseline="300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n-1</a:t>
            </a:r>
          </a:p>
          <a:p>
            <a:r>
              <a:rPr lang="en-US" sz="6000" dirty="0" smtClean="0"/>
              <a:t>= 52</a:t>
            </a:r>
            <a:r>
              <a:rPr lang="en-US" sz="6000" dirty="0" smtClean="0">
                <a:cs typeface="Times New Roman" pitchFamily="18" charset="0"/>
              </a:rPr>
              <a:t>·</a:t>
            </a:r>
            <a:r>
              <a:rPr lang="en-US" sz="6000" dirty="0" smtClean="0">
                <a:sym typeface="Symbol"/>
              </a:rPr>
              <a:t>(5</a:t>
            </a:r>
            <a:r>
              <a:rPr lang="en-US" sz="6000" dirty="0" smtClean="0">
                <a:sym typeface="Euclid Symbol"/>
              </a:rPr>
              <a:t>2+10)</a:t>
            </a:r>
            <a:r>
              <a:rPr lang="en-US" sz="6000" baseline="300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n-1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98B0E1D1-22E3-4CC1-B6FA-DF55DA8E78A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5410200" cy="1085850"/>
          </a:xfrm>
        </p:spPr>
        <p:txBody>
          <a:bodyPr/>
          <a:lstStyle/>
          <a:p>
            <a:pPr eaLnBrk="1" hangingPunct="1"/>
            <a:r>
              <a:rPr lang="en-US" dirty="0" smtClean="0"/>
              <a:t>Counting Passwords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1A5D8267-F4DE-41EB-BB46-259FBFEC12C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5410200" cy="1085850"/>
          </a:xfrm>
        </p:spPr>
        <p:txBody>
          <a:bodyPr/>
          <a:lstStyle/>
          <a:p>
            <a:pPr eaLnBrk="1" hangingPunct="1"/>
            <a:r>
              <a:rPr lang="en-US" dirty="0" smtClean="0"/>
              <a:t>Counting Passwords</a:t>
            </a:r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1127125" y="1390650"/>
            <a:ext cx="184150" cy="5794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21940" y="990600"/>
            <a:ext cx="6526660" cy="513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set of </a:t>
            </a:r>
            <a:r>
              <a:rPr lang="en-US" sz="5400" dirty="0" smtClean="0">
                <a:solidFill>
                  <a:srgbClr val="00B050"/>
                </a:solidFill>
                <a:latin typeface="Comic Sans MS" pitchFamily="66" charset="0"/>
              </a:rPr>
              <a:t>passwords</a:t>
            </a:r>
            <a:r>
              <a:rPr lang="en-US" sz="5400" dirty="0" smtClean="0">
                <a:latin typeface="Comic Sans MS" pitchFamily="66" charset="0"/>
              </a:rPr>
              <a:t>:</a:t>
            </a:r>
            <a:endParaRPr lang="en-US" sz="5400" dirty="0" smtClean="0">
              <a:solidFill>
                <a:srgbClr val="00B050"/>
              </a:solidFill>
              <a:latin typeface="Comic Sans MS" pitchFamily="66" charset="0"/>
            </a:endParaRPr>
          </a:p>
          <a:p>
            <a:r>
              <a:rPr lang="en-US" sz="5400" dirty="0" smtClean="0">
                <a:solidFill>
                  <a:srgbClr val="00B050"/>
                </a:solidFill>
                <a:latin typeface="Comic Sans MS" pitchFamily="66" charset="0"/>
              </a:rPr>
              <a:t>  </a:t>
            </a:r>
            <a:r>
              <a:rPr lang="en-US" sz="6000" dirty="0" smtClean="0">
                <a:solidFill>
                  <a:srgbClr val="00B050"/>
                </a:solidFill>
                <a:latin typeface="Comic Sans MS" pitchFamily="66" charset="0"/>
              </a:rPr>
              <a:t>P</a:t>
            </a:r>
            <a:r>
              <a:rPr lang="en-US" sz="6000" dirty="0" smtClean="0">
                <a:latin typeface="Comic Sans MS" pitchFamily="66" charset="0"/>
              </a:rPr>
              <a:t> ::= P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6</a:t>
            </a:r>
            <a:r>
              <a:rPr lang="en-US" sz="60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000" dirty="0" smtClean="0">
                <a:sym typeface="Euclid Symbol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P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7</a:t>
            </a:r>
            <a:r>
              <a:rPr lang="en-US" sz="60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000" dirty="0" smtClean="0">
                <a:latin typeface="Comic Sans MS" pitchFamily="66" charset="0"/>
              </a:rPr>
              <a:t>P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8</a:t>
            </a:r>
            <a:endParaRPr lang="en-US" sz="5400" baseline="-25000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|</a:t>
            </a:r>
            <a:r>
              <a:rPr lang="en-US" sz="5400" dirty="0" smtClean="0">
                <a:solidFill>
                  <a:srgbClr val="00B050"/>
                </a:solidFill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| = |P</a:t>
            </a:r>
            <a:r>
              <a:rPr lang="en-US" sz="5400" baseline="-25000" dirty="0" smtClean="0">
                <a:solidFill>
                  <a:srgbClr val="0033CC"/>
                </a:solidFill>
                <a:latin typeface="Comic Sans MS" pitchFamily="66" charset="0"/>
              </a:rPr>
              <a:t>6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|+|</a:t>
            </a:r>
            <a:r>
              <a:rPr lang="en-US" sz="5400" dirty="0" smtClean="0">
                <a:latin typeface="Comic Sans MS" pitchFamily="66" charset="0"/>
              </a:rPr>
              <a:t>P</a:t>
            </a:r>
            <a:r>
              <a:rPr lang="en-US" sz="5400" baseline="-25000" dirty="0" smtClean="0">
                <a:solidFill>
                  <a:srgbClr val="0033CC"/>
                </a:solidFill>
                <a:latin typeface="Comic Sans MS" pitchFamily="66" charset="0"/>
              </a:rPr>
              <a:t>7</a:t>
            </a:r>
            <a:r>
              <a:rPr lang="en-US" sz="5400" dirty="0" smtClean="0">
                <a:latin typeface="Comic Sans MS" pitchFamily="66" charset="0"/>
              </a:rPr>
              <a:t>|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+|</a:t>
            </a:r>
            <a:r>
              <a:rPr lang="en-US" sz="5400" dirty="0" smtClean="0">
                <a:latin typeface="Comic Sans MS" pitchFamily="66" charset="0"/>
              </a:rPr>
              <a:t>P</a:t>
            </a:r>
            <a:r>
              <a:rPr lang="en-US" sz="5400" baseline="-25000" dirty="0" smtClean="0">
                <a:solidFill>
                  <a:srgbClr val="0033CC"/>
                </a:solidFill>
                <a:latin typeface="Comic Sans MS" pitchFamily="66" charset="0"/>
              </a:rPr>
              <a:t>8</a:t>
            </a:r>
            <a:r>
              <a:rPr lang="en-US" sz="5400" dirty="0" smtClean="0">
                <a:latin typeface="Comic Sans MS" pitchFamily="66" charset="0"/>
              </a:rPr>
              <a:t>|</a:t>
            </a:r>
          </a:p>
          <a:p>
            <a:r>
              <a:rPr lang="en-US" sz="5400" dirty="0" smtClean="0">
                <a:latin typeface="Comic Sans MS" pitchFamily="66" charset="0"/>
              </a:rPr>
              <a:t> = 52</a:t>
            </a:r>
            <a:r>
              <a:rPr lang="en-US" sz="5400" dirty="0" smtClean="0">
                <a:cs typeface="Times New Roman" pitchFamily="18" charset="0"/>
              </a:rPr>
              <a:t>·</a:t>
            </a:r>
            <a:r>
              <a:rPr lang="en-US" sz="5400" dirty="0" smtClean="0">
                <a:latin typeface="Comic Sans MS" pitchFamily="66" charset="0"/>
              </a:rPr>
              <a:t>(62</a:t>
            </a:r>
            <a:r>
              <a:rPr lang="en-US" sz="5400" baseline="30000" dirty="0" smtClean="0">
                <a:latin typeface="Comic Sans MS" pitchFamily="66" charset="0"/>
              </a:rPr>
              <a:t>5</a:t>
            </a:r>
            <a:r>
              <a:rPr lang="en-US" sz="5400" dirty="0" smtClean="0">
                <a:latin typeface="Comic Sans MS" pitchFamily="66" charset="0"/>
              </a:rPr>
              <a:t>+62</a:t>
            </a:r>
            <a:r>
              <a:rPr lang="en-US" sz="5400" baseline="30000" dirty="0" smtClean="0">
                <a:latin typeface="Comic Sans MS" pitchFamily="66" charset="0"/>
              </a:rPr>
              <a:t>6</a:t>
            </a:r>
            <a:r>
              <a:rPr lang="en-US" sz="5400" dirty="0" smtClean="0">
                <a:latin typeface="Comic Sans MS" pitchFamily="66" charset="0"/>
              </a:rPr>
              <a:t>+62</a:t>
            </a:r>
            <a:r>
              <a:rPr lang="en-US" sz="5400" baseline="30000" dirty="0" smtClean="0">
                <a:latin typeface="Comic Sans MS" pitchFamily="66" charset="0"/>
              </a:rPr>
              <a:t>7</a:t>
            </a:r>
            <a:r>
              <a:rPr lang="en-US" sz="5400" dirty="0" smtClean="0">
                <a:latin typeface="Comic Sans MS" pitchFamily="66" charset="0"/>
              </a:rPr>
              <a:t>)</a:t>
            </a:r>
          </a:p>
          <a:p>
            <a:r>
              <a:rPr lang="en-US" sz="5400" dirty="0" smtClean="0">
                <a:latin typeface="Comic Sans MS" pitchFamily="66" charset="0"/>
              </a:rPr>
              <a:t> ≈ 19</a:t>
            </a:r>
            <a:r>
              <a:rPr lang="en-US" sz="5400" dirty="0" smtClean="0">
                <a:cs typeface="Times New Roman" pitchFamily="18" charset="0"/>
              </a:rPr>
              <a:t>·</a:t>
            </a:r>
            <a:r>
              <a:rPr lang="en-US" sz="5400" dirty="0" smtClean="0">
                <a:latin typeface="Comic Sans MS" pitchFamily="66" charset="0"/>
              </a:rPr>
              <a:t>10</a:t>
            </a:r>
            <a:r>
              <a:rPr lang="en-US" sz="5400" baseline="30000" dirty="0" smtClean="0">
                <a:latin typeface="Comic Sans MS" pitchFamily="66" charset="0"/>
              </a:rPr>
              <a:t>14</a:t>
            </a:r>
            <a:endParaRPr lang="en-US" sz="5400" baseline="30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32131BEB-8BF7-42C4-8263-F9F58D3D34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7630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cases  by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FF00FF"/>
                </a:solidFill>
              </a:rPr>
              <a:t>1st occurrence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/>
              <a:t>of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0033CC"/>
                </a:solidFill>
              </a:rPr>
              <a:t>7</a:t>
            </a:r>
            <a:r>
              <a:rPr lang="en-US" sz="4400" dirty="0" smtClean="0"/>
              <a:t>:</a:t>
            </a:r>
          </a:p>
          <a:p>
            <a:pPr marL="342900" lvl="1" indent="-342900" eaLnBrk="1" hangingPunct="1">
              <a:lnSpc>
                <a:spcPct val="90000"/>
              </a:lnSpc>
            </a:pPr>
            <a:r>
              <a:rPr 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x</a:t>
            </a:r>
            <a:r>
              <a:rPr lang="en-US" sz="4800" dirty="0" smtClean="0"/>
              <a:t>: any digit   </a:t>
            </a:r>
            <a:r>
              <a:rPr lang="en-US" sz="4800" dirty="0" smtClean="0">
                <a:solidFill>
                  <a:srgbClr val="00B050"/>
                </a:solidFill>
              </a:rPr>
              <a:t>o</a:t>
            </a:r>
            <a:r>
              <a:rPr lang="en-US" sz="4800" dirty="0" smtClean="0"/>
              <a:t>: any digit </a:t>
            </a:r>
            <a:r>
              <a:rPr lang="en-US" sz="4800" b="1" dirty="0" smtClean="0">
                <a:solidFill>
                  <a:srgbClr val="C00000"/>
                </a:solidFill>
                <a:latin typeface="Euclid Symbol" charset="2"/>
                <a:cs typeface="Euclid Symbol" charset="2"/>
                <a:sym typeface="Euclid Symbol"/>
              </a:rPr>
              <a:t>≠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7</a:t>
            </a:r>
            <a:endParaRPr lang="en-US" sz="4800" dirty="0" smtClean="0"/>
          </a:p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olidFill>
                  <a:srgbClr val="0033CC"/>
                </a:solidFill>
              </a:rPr>
              <a:t>7</a:t>
            </a:r>
            <a:r>
              <a:rPr 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xxx</a:t>
            </a:r>
            <a:r>
              <a:rPr lang="en-US" sz="4800" dirty="0" smtClean="0"/>
              <a:t> </a:t>
            </a:r>
            <a:r>
              <a:rPr lang="en-US" sz="4800" dirty="0" smtClean="0">
                <a:sym typeface="Symbol" pitchFamily="18" charset="2"/>
              </a:rPr>
              <a:t>or </a:t>
            </a:r>
            <a:r>
              <a:rPr lang="en-US" sz="4800" dirty="0" smtClean="0">
                <a:solidFill>
                  <a:srgbClr val="00B050"/>
                </a:solidFill>
              </a:rPr>
              <a:t>o</a:t>
            </a:r>
            <a:r>
              <a:rPr lang="en-US" sz="4800" dirty="0" smtClean="0">
                <a:solidFill>
                  <a:srgbClr val="0033CC"/>
                </a:solidFill>
              </a:rPr>
              <a:t>7</a:t>
            </a:r>
            <a:r>
              <a:rPr 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xx</a:t>
            </a:r>
            <a:r>
              <a:rPr lang="en-US" sz="4800" dirty="0" smtClean="0"/>
              <a:t> </a:t>
            </a:r>
            <a:r>
              <a:rPr lang="en-US" sz="4800" dirty="0" smtClean="0">
                <a:sym typeface="Symbol" pitchFamily="18" charset="2"/>
              </a:rPr>
              <a:t>or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B050"/>
                </a:solidFill>
              </a:rPr>
              <a:t>oo</a:t>
            </a:r>
            <a:r>
              <a:rPr lang="en-US" sz="4800" dirty="0" smtClean="0">
                <a:solidFill>
                  <a:srgbClr val="0033CC"/>
                </a:solidFill>
              </a:rPr>
              <a:t>7</a:t>
            </a:r>
            <a:r>
              <a:rPr 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</a:t>
            </a:r>
            <a:r>
              <a:rPr lang="en-US" sz="4800" dirty="0" smtClean="0"/>
              <a:t> </a:t>
            </a:r>
            <a:r>
              <a:rPr lang="en-US" sz="4800" dirty="0" smtClean="0">
                <a:sym typeface="Symbol" pitchFamily="18" charset="2"/>
              </a:rPr>
              <a:t>or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B050"/>
                </a:solidFill>
              </a:rPr>
              <a:t>ooo</a:t>
            </a:r>
            <a:r>
              <a:rPr lang="en-US" sz="4800" dirty="0" smtClean="0">
                <a:solidFill>
                  <a:srgbClr val="0033CC"/>
                </a:solidFill>
              </a:rPr>
              <a:t>7</a:t>
            </a:r>
            <a:endParaRPr lang="en-US" sz="4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  10</a:t>
            </a:r>
            <a:r>
              <a:rPr lang="en-US" sz="4800" baseline="30000" dirty="0" smtClean="0"/>
              <a:t>3</a:t>
            </a:r>
            <a:endParaRPr lang="en-US" sz="4800" dirty="0" smtClean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= </a:t>
            </a:r>
            <a:r>
              <a:rPr lang="en-US" sz="4800" dirty="0" smtClean="0">
                <a:solidFill>
                  <a:srgbClr val="008000"/>
                </a:solidFill>
              </a:rPr>
              <a:t>3439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</a:t>
            </a:r>
            <a:r>
              <a:rPr lang="en-US" dirty="0" smtClean="0">
                <a:solidFill>
                  <a:srgbClr val="0033CC"/>
                </a:solidFill>
              </a:rPr>
              <a:t>4</a:t>
            </a:r>
            <a:r>
              <a:rPr lang="en-US" dirty="0" smtClean="0"/>
              <a:t>-digit </a:t>
            </a:r>
            <a:r>
              <a:rPr lang="en-US" dirty="0" err="1" smtClean="0"/>
              <a:t>nums</a:t>
            </a:r>
            <a:r>
              <a:rPr lang="en-US" dirty="0" smtClean="0"/>
              <a:t> </a:t>
            </a:r>
            <a:r>
              <a:rPr lang="en-US" dirty="0" err="1" smtClean="0"/>
              <a:t>w</a:t>
            </a:r>
            <a:r>
              <a:rPr lang="en-US" dirty="0" smtClean="0"/>
              <a:t>/ </a:t>
            </a:r>
            <a:r>
              <a:rPr lang="en-US" dirty="0" smtClean="0"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dirty="0" smtClean="0"/>
              <a:t> one </a:t>
            </a:r>
            <a:r>
              <a:rPr lang="en-US" dirty="0" smtClean="0">
                <a:solidFill>
                  <a:srgbClr val="0033CC"/>
                </a:solidFill>
              </a:rPr>
              <a:t>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78640" y="3733800"/>
            <a:ext cx="2281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+  9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10</a:t>
            </a:r>
            <a:r>
              <a:rPr lang="en-US" sz="4800" kern="0" baseline="30000" dirty="0" smtClean="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 sz="6000" dirty="0" smtClean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60034" y="3741003"/>
            <a:ext cx="4278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kern="0" baseline="30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+  9</a:t>
            </a:r>
            <a:r>
              <a:rPr lang="en-US" sz="4800" kern="0" baseline="30000" dirty="0" smtClean="0">
                <a:solidFill>
                  <a:srgbClr val="000000"/>
                </a:solidFill>
                <a:latin typeface="Comic Sans MS" pitchFamily="66" charset="0"/>
              </a:rPr>
              <a:t>2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10  +   9</a:t>
            </a:r>
            <a:r>
              <a:rPr lang="en-US" sz="4800" kern="0" baseline="30000" dirty="0" smtClean="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n-US" sz="48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758C4126-0672-4A74-9D17-7F72C919EF1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at least one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7</a:t>
            </a:r>
            <a:r>
              <a:rPr lang="en-US" dirty="0" smtClean="0"/>
              <a:t>: another way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4495800"/>
          </a:xfrm>
        </p:spPr>
        <p:txBody>
          <a:bodyPr/>
          <a:lstStyle/>
          <a:p>
            <a:pPr eaLnBrk="1" hangingPunct="1"/>
            <a:r>
              <a:rPr lang="en-US" sz="5400" b="1" dirty="0" smtClean="0"/>
              <a:t>|</a:t>
            </a:r>
            <a:r>
              <a:rPr lang="en-US" sz="5400" dirty="0" smtClean="0">
                <a:solidFill>
                  <a:srgbClr val="0033CC"/>
                </a:solidFill>
              </a:rPr>
              <a:t>4</a:t>
            </a:r>
            <a:r>
              <a:rPr lang="en-US" sz="5400" dirty="0" smtClean="0"/>
              <a:t>-digit </a:t>
            </a:r>
            <a:r>
              <a:rPr lang="en-US" sz="5400" dirty="0" err="1" smtClean="0"/>
              <a:t>nums</a:t>
            </a:r>
            <a:r>
              <a:rPr lang="en-US" sz="5400" dirty="0" smtClean="0"/>
              <a:t> w/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5400" dirty="0" smtClean="0"/>
              <a:t> one </a:t>
            </a:r>
            <a:r>
              <a:rPr lang="en-US" sz="5400" dirty="0" smtClean="0">
                <a:solidFill>
                  <a:srgbClr val="0033CC"/>
                </a:solidFill>
              </a:rPr>
              <a:t>7</a:t>
            </a:r>
            <a:r>
              <a:rPr lang="en-US" sz="5400" b="1" dirty="0" smtClean="0"/>
              <a:t>| </a:t>
            </a:r>
          </a:p>
          <a:p>
            <a:pPr eaLnBrk="1" hangingPunct="1"/>
            <a:r>
              <a:rPr lang="en-US" sz="5400" b="1" dirty="0" smtClean="0"/>
              <a:t>  </a:t>
            </a:r>
            <a:r>
              <a:rPr lang="en-US" sz="6000" dirty="0" smtClean="0"/>
              <a:t>=</a:t>
            </a:r>
            <a:r>
              <a:rPr lang="en-US" sz="6000" b="1" dirty="0" smtClean="0"/>
              <a:t> |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en-US" sz="6000" dirty="0" smtClean="0"/>
              <a:t>-digit </a:t>
            </a:r>
            <a:r>
              <a:rPr lang="en-US" sz="6000" dirty="0" err="1" smtClean="0"/>
              <a:t>nums</a:t>
            </a:r>
            <a:r>
              <a:rPr lang="en-US" sz="6000" b="1" dirty="0" smtClean="0"/>
              <a:t>|</a:t>
            </a:r>
          </a:p>
          <a:p>
            <a:pPr eaLnBrk="1" hangingPunct="1">
              <a:buFontTx/>
              <a:buNone/>
            </a:pPr>
            <a:r>
              <a:rPr lang="en-US" sz="6000" b="1" dirty="0" smtClean="0">
                <a:sym typeface="Euclid Symbol" pitchFamily="18" charset="2"/>
              </a:rPr>
              <a:t>    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6000" b="1" dirty="0" smtClean="0">
                <a:sym typeface="Euclid Symbol" pitchFamily="18" charset="2"/>
              </a:rPr>
              <a:t> </a:t>
            </a:r>
            <a:r>
              <a:rPr lang="en-US" sz="6000" b="1" dirty="0" smtClean="0"/>
              <a:t>|</a:t>
            </a:r>
            <a:r>
              <a:rPr lang="en-US" sz="6000" dirty="0" smtClean="0"/>
              <a:t>those w/ no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7</a:t>
            </a:r>
            <a:r>
              <a:rPr lang="en-US" sz="6000" b="1" dirty="0" smtClean="0"/>
              <a:t>|</a:t>
            </a:r>
            <a:endParaRPr lang="en-US" sz="6000" dirty="0" smtClean="0"/>
          </a:p>
          <a:p>
            <a:pPr eaLnBrk="1" hangingPunct="1"/>
            <a:r>
              <a:rPr lang="en-US" sz="6000" dirty="0" smtClean="0"/>
              <a:t>  = </a:t>
            </a:r>
            <a:r>
              <a:rPr lang="en-US" sz="6600" dirty="0" smtClean="0"/>
              <a:t>  10</a:t>
            </a:r>
            <a:r>
              <a:rPr lang="en-US" sz="6600" baseline="30000" dirty="0" smtClean="0"/>
              <a:t>4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6600" dirty="0" smtClean="0"/>
              <a:t> 9</a:t>
            </a:r>
            <a:r>
              <a:rPr lang="en-US" sz="6600" baseline="30000" dirty="0" smtClean="0"/>
              <a:t>4</a:t>
            </a:r>
            <a:r>
              <a:rPr lang="en-US" sz="6600" dirty="0" smtClean="0"/>
              <a:t> = </a:t>
            </a:r>
            <a:r>
              <a:rPr lang="en-US" sz="6600" dirty="0" smtClean="0">
                <a:solidFill>
                  <a:srgbClr val="008000"/>
                </a:solidFill>
              </a:rPr>
              <a:t>3439</a:t>
            </a:r>
            <a:endParaRPr lang="en-US" sz="4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C083AF42-063C-498D-8321-ACCF1AA5BDC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in </a:t>
            </a:r>
            <a:r>
              <a:rPr lang="en-US" dirty="0" smtClean="0">
                <a:solidFill>
                  <a:srgbClr val="00B050"/>
                </a:solidFill>
              </a:rPr>
              <a:t>Gambling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4019562"/>
          </a:xfrm>
        </p:spPr>
        <p:txBody>
          <a:bodyPr wrap="squar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What </a:t>
            </a:r>
            <a:r>
              <a:rPr lang="en-US" sz="4400" i="1" dirty="0" smtClean="0">
                <a:solidFill>
                  <a:srgbClr val="0066FF"/>
                </a:solidFill>
              </a:rPr>
              <a:t>fraction</a:t>
            </a:r>
            <a:r>
              <a:rPr lang="en-US" sz="4400" dirty="0" smtClean="0">
                <a:solidFill>
                  <a:srgbClr val="0066FF"/>
                </a:solidFill>
              </a:rPr>
              <a:t> </a:t>
            </a:r>
            <a:r>
              <a:rPr lang="en-US" sz="4400" dirty="0" smtClean="0"/>
              <a:t>of poker hands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are “a pair of Jacks?”</a:t>
            </a:r>
          </a:p>
          <a:p>
            <a:pPr marL="0" indent="0" eaLnBrk="1" hangingPunct="1">
              <a:buFontTx/>
              <a:buNone/>
            </a:pPr>
            <a:endParaRPr lang="en-US" sz="4400" dirty="0" smtClean="0"/>
          </a:p>
          <a:p>
            <a:pPr marL="0" indent="0" eaLnBrk="1" hangingPunct="1">
              <a:buFontTx/>
              <a:buNone/>
            </a:pPr>
            <a:endParaRPr lang="en-US" sz="4400" dirty="0" smtClean="0"/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66FF"/>
                </a:solidFill>
              </a:rPr>
              <a:t>probability</a:t>
            </a:r>
            <a:r>
              <a:rPr lang="en-US" sz="4400" dirty="0" smtClean="0"/>
              <a:t> of a pair of Jacks)</a:t>
            </a:r>
          </a:p>
        </p:txBody>
      </p:sp>
      <p:pic>
        <p:nvPicPr>
          <p:cNvPr id="14341" name="Picture 4" descr="sl122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2057400"/>
            <a:ext cx="2003425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3A1BEF78-D25F-4A13-A70B-7C823786996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Mapping Rule: Bijections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7563"/>
            <a:ext cx="8305800" cy="1766637"/>
          </a:xfrm>
          <a:noFill/>
        </p:spPr>
        <p:txBody>
          <a:bodyPr>
            <a:spAutoFit/>
          </a:bodyPr>
          <a:lstStyle/>
          <a:p>
            <a:pPr algn="ctr" eaLnBrk="1" hangingPunct="1">
              <a:buFontTx/>
              <a:buNone/>
            </a:pPr>
            <a:r>
              <a:rPr lang="en-US" sz="4400" dirty="0" smtClean="0"/>
              <a:t>If </a:t>
            </a:r>
            <a:r>
              <a:rPr lang="en-US" sz="4400" dirty="0" smtClean="0">
                <a:solidFill>
                  <a:srgbClr val="0033CC"/>
                </a:solidFill>
              </a:rPr>
              <a:t>f</a:t>
            </a:r>
            <a:r>
              <a:rPr lang="en-US" sz="4400" dirty="0" smtClean="0"/>
              <a:t> is a </a:t>
            </a:r>
            <a:r>
              <a:rPr lang="en-US" sz="4400" dirty="0" err="1" smtClean="0">
                <a:solidFill>
                  <a:srgbClr val="008000"/>
                </a:solidFill>
              </a:rPr>
              <a:t>bijection</a:t>
            </a:r>
            <a:r>
              <a:rPr lang="en-US" sz="4400" dirty="0" smtClean="0"/>
              <a:t> from </a:t>
            </a:r>
            <a:r>
              <a:rPr lang="en-US" sz="4400" dirty="0" smtClean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 to </a:t>
            </a: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,</a:t>
            </a:r>
          </a:p>
          <a:p>
            <a:pPr algn="ctr" eaLnBrk="1" hangingPunct="1">
              <a:buFontTx/>
              <a:buNone/>
            </a:pPr>
            <a:r>
              <a:rPr lang="en-US" sz="4400" dirty="0" smtClean="0"/>
              <a:t>then </a:t>
            </a:r>
            <a:r>
              <a:rPr lang="en-US" sz="5400" dirty="0" smtClean="0"/>
              <a:t>|</a:t>
            </a:r>
            <a:r>
              <a:rPr lang="en-US" sz="5400" dirty="0" smtClean="0">
                <a:solidFill>
                  <a:srgbClr val="0033CC"/>
                </a:solidFill>
              </a:rPr>
              <a:t>A</a:t>
            </a:r>
            <a:r>
              <a:rPr lang="en-US" sz="5400" dirty="0" smtClean="0"/>
              <a:t>| = |</a:t>
            </a:r>
            <a:r>
              <a:rPr lang="en-US" sz="5400" dirty="0" smtClean="0">
                <a:solidFill>
                  <a:srgbClr val="0033CC"/>
                </a:solidFill>
              </a:rPr>
              <a:t>B</a:t>
            </a:r>
            <a:r>
              <a:rPr lang="en-US" sz="5400" dirty="0" smtClean="0"/>
              <a:t>|</a:t>
            </a:r>
          </a:p>
        </p:txBody>
      </p:sp>
      <p:grpSp>
        <p:nvGrpSpPr>
          <p:cNvPr id="27653" name="Group 27"/>
          <p:cNvGrpSpPr>
            <a:grpSpLocks/>
          </p:cNvGrpSpPr>
          <p:nvPr/>
        </p:nvGrpSpPr>
        <p:grpSpPr bwMode="auto">
          <a:xfrm>
            <a:off x="1644650" y="3276600"/>
            <a:ext cx="5975351" cy="2743200"/>
            <a:chOff x="1036" y="2064"/>
            <a:chExt cx="3764" cy="1728"/>
          </a:xfrm>
        </p:grpSpPr>
        <p:grpSp>
          <p:nvGrpSpPr>
            <p:cNvPr id="27661" name="Group 26"/>
            <p:cNvGrpSpPr>
              <a:grpSpLocks/>
            </p:cNvGrpSpPr>
            <p:nvPr/>
          </p:nvGrpSpPr>
          <p:grpSpPr bwMode="auto">
            <a:xfrm>
              <a:off x="1036" y="2064"/>
              <a:ext cx="3764" cy="1728"/>
              <a:chOff x="1036" y="2064"/>
              <a:chExt cx="3764" cy="1728"/>
            </a:xfrm>
          </p:grpSpPr>
          <p:sp>
            <p:nvSpPr>
              <p:cNvPr id="308228" name="Oval 4"/>
              <p:cNvSpPr>
                <a:spLocks noChangeArrowheads="1"/>
              </p:cNvSpPr>
              <p:nvPr/>
            </p:nvSpPr>
            <p:spPr bwMode="auto">
              <a:xfrm>
                <a:off x="1424" y="2096"/>
                <a:ext cx="1016" cy="16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08229" name="Oval 5"/>
              <p:cNvSpPr>
                <a:spLocks noChangeArrowheads="1"/>
              </p:cNvSpPr>
              <p:nvPr/>
            </p:nvSpPr>
            <p:spPr bwMode="auto">
              <a:xfrm>
                <a:off x="3320" y="2064"/>
                <a:ext cx="1016" cy="16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27674" name="Text Box 6"/>
              <p:cNvSpPr txBox="1">
                <a:spLocks noChangeArrowheads="1"/>
              </p:cNvSpPr>
              <p:nvPr/>
            </p:nvSpPr>
            <p:spPr bwMode="auto">
              <a:xfrm>
                <a:off x="1036" y="2503"/>
                <a:ext cx="376" cy="4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4400" dirty="0">
                    <a:solidFill>
                      <a:srgbClr val="0033CC"/>
                    </a:solidFill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27675" name="Text Box 7"/>
              <p:cNvSpPr txBox="1">
                <a:spLocks noChangeArrowheads="1"/>
              </p:cNvSpPr>
              <p:nvPr/>
            </p:nvSpPr>
            <p:spPr bwMode="auto">
              <a:xfrm>
                <a:off x="4460" y="2463"/>
                <a:ext cx="340" cy="4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4400" dirty="0">
                    <a:solidFill>
                      <a:srgbClr val="0033CC"/>
                    </a:solidFill>
                    <a:latin typeface="Comic Sans MS" pitchFamily="66" charset="0"/>
                  </a:rPr>
                  <a:t>B</a:t>
                </a:r>
              </a:p>
            </p:txBody>
          </p:sp>
        </p:grpSp>
        <p:sp>
          <p:nvSpPr>
            <p:cNvPr id="27662" name="Oval 8"/>
            <p:cNvSpPr>
              <a:spLocks noChangeArrowheads="1"/>
            </p:cNvSpPr>
            <p:nvPr/>
          </p:nvSpPr>
          <p:spPr bwMode="auto">
            <a:xfrm>
              <a:off x="1876" y="2272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3" name="Oval 9"/>
            <p:cNvSpPr>
              <a:spLocks noChangeArrowheads="1"/>
            </p:cNvSpPr>
            <p:nvPr/>
          </p:nvSpPr>
          <p:spPr bwMode="auto">
            <a:xfrm>
              <a:off x="1876" y="2528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4" name="Oval 10"/>
            <p:cNvSpPr>
              <a:spLocks noChangeArrowheads="1"/>
            </p:cNvSpPr>
            <p:nvPr/>
          </p:nvSpPr>
          <p:spPr bwMode="auto">
            <a:xfrm>
              <a:off x="1876" y="2792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5" name="Oval 11"/>
            <p:cNvSpPr>
              <a:spLocks noChangeArrowheads="1"/>
            </p:cNvSpPr>
            <p:nvPr/>
          </p:nvSpPr>
          <p:spPr bwMode="auto">
            <a:xfrm>
              <a:off x="1876" y="3408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6" name="Text Box 12"/>
            <p:cNvSpPr txBox="1">
              <a:spLocks noChangeArrowheads="1"/>
            </p:cNvSpPr>
            <p:nvPr/>
          </p:nvSpPr>
          <p:spPr bwMode="auto">
            <a:xfrm>
              <a:off x="1826" y="3010"/>
              <a:ext cx="224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4000" b="1" dirty="0" smtClean="0">
                  <a:latin typeface="MT Extra"/>
                  <a:sym typeface="MT Extra"/>
                </a:rPr>
                <a:t></a:t>
              </a:r>
              <a:endParaRPr lang="en-US" sz="4000" b="1" dirty="0">
                <a:latin typeface="MT Extra"/>
              </a:endParaRPr>
            </a:p>
          </p:txBody>
        </p:sp>
        <p:sp>
          <p:nvSpPr>
            <p:cNvPr id="27667" name="Oval 13"/>
            <p:cNvSpPr>
              <a:spLocks noChangeArrowheads="1"/>
            </p:cNvSpPr>
            <p:nvPr/>
          </p:nvSpPr>
          <p:spPr bwMode="auto">
            <a:xfrm>
              <a:off x="3772" y="2264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8" name="Oval 14"/>
            <p:cNvSpPr>
              <a:spLocks noChangeArrowheads="1"/>
            </p:cNvSpPr>
            <p:nvPr/>
          </p:nvSpPr>
          <p:spPr bwMode="auto">
            <a:xfrm>
              <a:off x="3772" y="2520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9" name="Oval 15"/>
            <p:cNvSpPr>
              <a:spLocks noChangeArrowheads="1"/>
            </p:cNvSpPr>
            <p:nvPr/>
          </p:nvSpPr>
          <p:spPr bwMode="auto">
            <a:xfrm>
              <a:off x="3772" y="2784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70" name="Oval 16"/>
            <p:cNvSpPr>
              <a:spLocks noChangeArrowheads="1"/>
            </p:cNvSpPr>
            <p:nvPr/>
          </p:nvSpPr>
          <p:spPr bwMode="auto">
            <a:xfrm>
              <a:off x="3772" y="3400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71" name="Text Box 23"/>
            <p:cNvSpPr txBox="1">
              <a:spLocks noChangeArrowheads="1"/>
            </p:cNvSpPr>
            <p:nvPr/>
          </p:nvSpPr>
          <p:spPr bwMode="auto">
            <a:xfrm>
              <a:off x="3722" y="2956"/>
              <a:ext cx="116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endParaRPr lang="en-US" sz="3600" dirty="0">
                <a:latin typeface="Comic Sans MS" pitchFamily="66" charset="0"/>
              </a:endParaRP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251200" y="3683000"/>
            <a:ext cx="2667000" cy="1816100"/>
            <a:chOff x="2048" y="2320"/>
            <a:chExt cx="1680" cy="1144"/>
          </a:xfrm>
        </p:grpSpPr>
        <p:sp>
          <p:nvSpPr>
            <p:cNvPr id="27657" name="Line 18"/>
            <p:cNvSpPr>
              <a:spLocks noChangeShapeType="1"/>
            </p:cNvSpPr>
            <p:nvPr/>
          </p:nvSpPr>
          <p:spPr bwMode="auto">
            <a:xfrm>
              <a:off x="2056" y="2320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58" name="Line 19"/>
            <p:cNvSpPr>
              <a:spLocks noChangeShapeType="1"/>
            </p:cNvSpPr>
            <p:nvPr/>
          </p:nvSpPr>
          <p:spPr bwMode="auto">
            <a:xfrm>
              <a:off x="2048" y="2584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59" name="Line 20"/>
            <p:cNvSpPr>
              <a:spLocks noChangeShapeType="1"/>
            </p:cNvSpPr>
            <p:nvPr/>
          </p:nvSpPr>
          <p:spPr bwMode="auto">
            <a:xfrm>
              <a:off x="2056" y="2864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0" name="Line 21"/>
            <p:cNvSpPr>
              <a:spLocks noChangeShapeType="1"/>
            </p:cNvSpPr>
            <p:nvPr/>
          </p:nvSpPr>
          <p:spPr bwMode="auto">
            <a:xfrm>
              <a:off x="2048" y="3464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27655" name="Text Box 22"/>
          <p:cNvSpPr txBox="1">
            <a:spLocks noChangeArrowheads="1"/>
          </p:cNvSpPr>
          <p:nvPr/>
        </p:nvSpPr>
        <p:spPr bwMode="auto">
          <a:xfrm>
            <a:off x="4416425" y="4641850"/>
            <a:ext cx="41870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f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5867400" y="4778514"/>
            <a:ext cx="356188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000" b="1" dirty="0" smtClean="0">
                <a:latin typeface="MT Extra"/>
                <a:sym typeface="MT Extra"/>
              </a:rPr>
              <a:t></a:t>
            </a:r>
            <a:endParaRPr lang="en-US" sz="4000" b="1" dirty="0">
              <a:latin typeface="MT Extra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4800" y="1281363"/>
            <a:ext cx="8458200" cy="1919037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0E51962D-A185-4D99-A828-C299A0E68E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Size of the </a:t>
            </a:r>
            <a:r>
              <a:rPr lang="en-US" dirty="0" smtClean="0">
                <a:solidFill>
                  <a:srgbClr val="0033CC"/>
                </a:solidFill>
              </a:rPr>
              <a:t>Power Set</a:t>
            </a:r>
            <a:endParaRPr lang="en-US" dirty="0" smtClean="0">
              <a:solidFill>
                <a:srgbClr val="008000"/>
              </a:solidFill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04800" y="1371600"/>
            <a:ext cx="8458200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000" dirty="0">
                <a:latin typeface="Comic Sans MS" pitchFamily="66" charset="0"/>
              </a:rPr>
              <a:t>How many subsets of finite set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? </a:t>
            </a:r>
          </a:p>
          <a:p>
            <a:pPr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000" dirty="0" smtClean="0">
                <a:latin typeface="Lucida Calligraphy" pitchFamily="66" charset="0"/>
              </a:rPr>
              <a:t> </a:t>
            </a:r>
            <a:r>
              <a:rPr lang="en-US" sz="4000" dirty="0" smtClean="0">
                <a:solidFill>
                  <a:srgbClr val="0033CC"/>
                </a:solidFill>
                <a:latin typeface="Mathematica5" pitchFamily="2" charset="2"/>
              </a:rPr>
              <a:t>P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(A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)</a:t>
            </a:r>
            <a:r>
              <a:rPr lang="en-US" sz="4000" dirty="0">
                <a:latin typeface="Comic Sans MS" pitchFamily="66" charset="0"/>
              </a:rPr>
              <a:t> = the </a:t>
            </a: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power set</a:t>
            </a:r>
            <a:r>
              <a:rPr lang="en-US" sz="4000" dirty="0">
                <a:latin typeface="Comic Sans MS" pitchFamily="66" charset="0"/>
              </a:rPr>
              <a:t> of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  <a:p>
            <a:pPr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000" dirty="0" smtClean="0">
                <a:latin typeface="Comic Sans MS" pitchFamily="66" charset="0"/>
              </a:rPr>
              <a:t>         </a:t>
            </a:r>
            <a:r>
              <a:rPr lang="en-US" sz="4000" dirty="0">
                <a:latin typeface="Comic Sans MS" pitchFamily="66" charset="0"/>
              </a:rPr>
              <a:t>= the set of all subsets of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304800" y="3625850"/>
            <a:ext cx="8534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000" dirty="0">
                <a:latin typeface="Comic Sans MS" pitchFamily="66" charset="0"/>
              </a:rPr>
              <a:t>for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 =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{a, b, c}</a:t>
            </a:r>
            <a:r>
              <a:rPr lang="en-US" sz="4000" dirty="0">
                <a:latin typeface="Comic Sans MS" pitchFamily="66" charset="0"/>
              </a:rPr>
              <a:t>, 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000" dirty="0" smtClean="0">
                <a:solidFill>
                  <a:srgbClr val="0033CC"/>
                </a:solidFill>
                <a:latin typeface="Mathematica5" pitchFamily="2" charset="2"/>
              </a:rPr>
              <a:t>   P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(A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)</a:t>
            </a:r>
            <a:r>
              <a:rPr lang="en-US" sz="4000" dirty="0">
                <a:latin typeface="Comic Sans MS" pitchFamily="66" charset="0"/>
              </a:rPr>
              <a:t> =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{</a:t>
            </a:r>
            <a:r>
              <a:rPr lang="en-US" sz="40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Symbol" pitchFamily="18" charset="2"/>
              </a:rPr>
              <a:t>∅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{a}, {b}, {c}, </a:t>
            </a:r>
          </a:p>
          <a:p>
            <a:pPr lvl="1">
              <a:lnSpc>
                <a:spcPct val="90000"/>
              </a:lnSpc>
            </a:pP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	       {</a:t>
            </a:r>
            <a:r>
              <a:rPr lang="en-US" sz="4000" dirty="0" err="1">
                <a:solidFill>
                  <a:srgbClr val="0033CC"/>
                </a:solidFill>
                <a:latin typeface="Comic Sans MS" pitchFamily="66" charset="0"/>
              </a:rPr>
              <a:t>a,b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}, {</a:t>
            </a:r>
            <a:r>
              <a:rPr lang="en-US" sz="4000" dirty="0" err="1">
                <a:solidFill>
                  <a:srgbClr val="0033CC"/>
                </a:solidFill>
                <a:latin typeface="Comic Sans MS" pitchFamily="66" charset="0"/>
              </a:rPr>
              <a:t>a,c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}, {</a:t>
            </a:r>
            <a:r>
              <a:rPr lang="en-US" sz="4000" dirty="0" err="1">
                <a:solidFill>
                  <a:srgbClr val="0033CC"/>
                </a:solidFill>
                <a:latin typeface="Comic Sans MS" pitchFamily="66" charset="0"/>
              </a:rPr>
              <a:t>b,c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}, {</a:t>
            </a:r>
            <a:r>
              <a:rPr lang="en-US" sz="4000" dirty="0" err="1">
                <a:solidFill>
                  <a:srgbClr val="0033CC"/>
                </a:solidFill>
                <a:latin typeface="Comic Sans MS" pitchFamily="66" charset="0"/>
              </a:rPr>
              <a:t>a,b,c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} }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1001" name="Object 9"/>
          <p:cNvGraphicFramePr>
            <a:graphicFrameLocks noChangeAspect="1"/>
          </p:cNvGraphicFramePr>
          <p:nvPr/>
        </p:nvGraphicFramePr>
        <p:xfrm>
          <a:off x="457200" y="4572000"/>
          <a:ext cx="5821362" cy="1905000"/>
        </p:xfrm>
        <a:graphic>
          <a:graphicData uri="http://schemas.openxmlformats.org/presentationml/2006/ole">
            <p:oleObj spid="_x0000_s8194" name="Equation" r:id="rId4" imgW="1320480" imgH="431640" progId="Equation.DSMT4">
              <p:embed/>
            </p:oleObj>
          </a:graphicData>
        </a:graphic>
      </p:graphicFrame>
      <p:sp>
        <p:nvSpPr>
          <p:cNvPr id="819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2CE45375-A98A-46BD-BCF3-2BE85CEECAA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112000" cy="1092200"/>
          </a:xfrm>
        </p:spPr>
        <p:txBody>
          <a:bodyPr/>
          <a:lstStyle/>
          <a:p>
            <a:pPr eaLnBrk="1" hangingPunct="1"/>
            <a:r>
              <a:rPr lang="en-US" sz="3200" dirty="0" err="1" smtClean="0"/>
              <a:t>Bijection</a:t>
            </a:r>
            <a:r>
              <a:rPr lang="en-US" sz="3200" dirty="0" smtClean="0"/>
              <a:t>: </a:t>
            </a:r>
            <a:r>
              <a:rPr lang="en-US" sz="3200" dirty="0" smtClean="0">
                <a:solidFill>
                  <a:srgbClr val="0033CC"/>
                </a:solidFill>
              </a:rPr>
              <a:t>P(A)</a:t>
            </a:r>
            <a:r>
              <a:rPr lang="en-US" sz="3200" dirty="0" smtClean="0"/>
              <a:t> and Binary Strings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33400" y="1397000"/>
            <a:ext cx="8001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  <a:tab pos="6516688" algn="l"/>
              </a:tabLst>
            </a:pP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A	:        {a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, 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, 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3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, 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4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, 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5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, …  , 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457200" y="3060700"/>
            <a:ext cx="838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</a:tabLst>
            </a:pPr>
            <a:r>
              <a:rPr lang="en-US" sz="4000" dirty="0">
                <a:latin typeface="Comic Sans MS" pitchFamily="66" charset="0"/>
              </a:rPr>
              <a:t>string: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   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1    0   1   1  0   …     1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457200" y="2220913"/>
            <a:ext cx="838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  <a:tab pos="5538788" algn="l"/>
                <a:tab pos="6454775" algn="l"/>
              </a:tabLst>
            </a:pPr>
            <a:r>
              <a:rPr lang="en-US" sz="4000" dirty="0">
                <a:latin typeface="Comic Sans MS" pitchFamily="66" charset="0"/>
              </a:rPr>
              <a:t>	subset: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{a</a:t>
            </a:r>
            <a:r>
              <a:rPr lang="en-US" sz="4000" baseline="-25000" dirty="0">
                <a:solidFill>
                  <a:srgbClr val="7030A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,      a</a:t>
            </a:r>
            <a:r>
              <a:rPr lang="en-US" sz="4000" baseline="-25000" dirty="0">
                <a:solidFill>
                  <a:srgbClr val="7030A0"/>
                </a:solidFill>
                <a:latin typeface="Comic Sans MS" pitchFamily="66" charset="0"/>
              </a:rPr>
              <a:t>3</a:t>
            </a:r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, a</a:t>
            </a:r>
            <a:r>
              <a:rPr lang="en-US" sz="4000" baseline="-25000" dirty="0">
                <a:solidFill>
                  <a:srgbClr val="7030A0"/>
                </a:solidFill>
                <a:latin typeface="Comic Sans MS" pitchFamily="66" charset="0"/>
              </a:rPr>
              <a:t>4</a:t>
            </a:r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,      …  , a</a:t>
            </a:r>
            <a:r>
              <a:rPr lang="en-US" sz="4000" baseline="-25000" dirty="0">
                <a:solidFill>
                  <a:srgbClr val="7030A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533400" y="3886200"/>
            <a:ext cx="8229600" cy="1581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1366838" algn="l"/>
              </a:tabLst>
            </a:pPr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This is a </a:t>
            </a:r>
            <a:r>
              <a:rPr lang="en-US" sz="4400" dirty="0" err="1">
                <a:solidFill>
                  <a:schemeClr val="tx2"/>
                </a:solidFill>
                <a:latin typeface="Comic Sans MS" pitchFamily="66" charset="0"/>
              </a:rPr>
              <a:t>bijection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, so</a:t>
            </a:r>
          </a:p>
          <a:p>
            <a:pPr>
              <a:tabLst>
                <a:tab pos="1366838" algn="l"/>
              </a:tabLst>
            </a:pP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|n</a:t>
            </a:r>
            <a:r>
              <a:rPr lang="en-US" sz="4400" dirty="0">
                <a:latin typeface="Comic Sans MS" pitchFamily="66" charset="0"/>
              </a:rPr>
              <a:t>-bit binary strings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|</a:t>
            </a:r>
            <a:r>
              <a:rPr lang="en-US" sz="4400" dirty="0">
                <a:latin typeface="Comic Sans MS" pitchFamily="66" charset="0"/>
              </a:rPr>
              <a:t> =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|</a:t>
            </a:r>
            <a:r>
              <a:rPr lang="en-US" sz="4400" dirty="0" smtClean="0">
                <a:solidFill>
                  <a:srgbClr val="0033CC"/>
                </a:solidFill>
                <a:latin typeface="Brush Script MT Italic"/>
                <a:cs typeface="Brush Script MT Italic"/>
              </a:rPr>
              <a:t>P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(A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)|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8" grpId="1"/>
      <p:bldP spid="8199" grpId="0"/>
      <p:bldP spid="341000" grpId="0" build="allAtOnce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2CE45375-A98A-46BD-BCF3-2BE85CEECAA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304800"/>
            <a:ext cx="3733800" cy="1092200"/>
          </a:xfrm>
        </p:spPr>
        <p:txBody>
          <a:bodyPr/>
          <a:lstStyle/>
          <a:p>
            <a:pPr eaLnBrk="1" hangingPunct="1"/>
            <a:r>
              <a:rPr lang="en-US" dirty="0" smtClean="0"/>
              <a:t>Size of </a:t>
            </a:r>
            <a:r>
              <a:rPr lang="en-US" dirty="0" smtClean="0">
                <a:solidFill>
                  <a:srgbClr val="0033CC"/>
                </a:solidFill>
                <a:latin typeface="Mathematica5" pitchFamily="2" charset="2"/>
              </a:rPr>
              <a:t>P</a:t>
            </a:r>
            <a:r>
              <a:rPr lang="en-US" dirty="0" smtClean="0">
                <a:solidFill>
                  <a:srgbClr val="0033CC"/>
                </a:solidFill>
              </a:rPr>
              <a:t>(A)</a:t>
            </a:r>
            <a:endParaRPr lang="en-US" dirty="0" smtClean="0"/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1219200" y="2321004"/>
            <a:ext cx="6629400" cy="1446550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1366838" algn="l"/>
              </a:tabLst>
            </a:pPr>
            <a:r>
              <a:rPr lang="en-US" sz="8800" dirty="0" smtClean="0">
                <a:latin typeface="Comic Sans MS" pitchFamily="66" charset="0"/>
              </a:rPr>
              <a:t> </a:t>
            </a:r>
            <a:r>
              <a:rPr lang="en-US" sz="8800" dirty="0" smtClean="0">
                <a:solidFill>
                  <a:srgbClr val="0033CC"/>
                </a:solidFill>
                <a:latin typeface="Comic Sans MS" pitchFamily="66" charset="0"/>
              </a:rPr>
              <a:t>|</a:t>
            </a:r>
            <a:r>
              <a:rPr lang="en-US" sz="8800" dirty="0" smtClean="0">
                <a:solidFill>
                  <a:srgbClr val="0033CC"/>
                </a:solidFill>
                <a:latin typeface="Brush Script MT Italic"/>
                <a:cs typeface="Brush Script MT Italic"/>
              </a:rPr>
              <a:t>P</a:t>
            </a:r>
            <a:r>
              <a:rPr lang="en-US" sz="8800" dirty="0" smtClean="0">
                <a:solidFill>
                  <a:srgbClr val="0033CC"/>
                </a:solidFill>
                <a:latin typeface="Comic Sans MS" pitchFamily="66" charset="0"/>
              </a:rPr>
              <a:t>(A)| = 2</a:t>
            </a:r>
            <a:r>
              <a:rPr lang="en-US" sz="8800" baseline="30000" dirty="0" smtClean="0">
                <a:solidFill>
                  <a:srgbClr val="0033CC"/>
                </a:solidFill>
                <a:latin typeface="Comic Sans MS" pitchFamily="66" charset="0"/>
              </a:rPr>
              <a:t>n</a:t>
            </a:r>
            <a:endParaRPr lang="en-US" sz="8800" baseline="30000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61610"/>
          </a:xfrm>
          <a:noFill/>
        </p:spPr>
        <p:txBody>
          <a:bodyPr/>
          <a:lstStyle/>
          <a:p>
            <a:r>
              <a:rPr lang="en-US" sz="1050" dirty="0" err="1" smtClean="0"/>
              <a:t>lec</a:t>
            </a:r>
            <a:r>
              <a:rPr lang="en-US" sz="1050" dirty="0" smtClean="0"/>
              <a:t> 9F.</a:t>
            </a:r>
            <a:fld id="{E53DAB80-C578-4077-948A-EA14497F2876}" type="slidenum">
              <a:rPr lang="en-US" sz="1050" smtClean="0"/>
              <a:pPr/>
              <a:t>24</a:t>
            </a:fld>
            <a:endParaRPr lang="en-US" sz="1050" dirty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Counting </a:t>
            </a:r>
            <a:r>
              <a:rPr lang="en-US" sz="3600" dirty="0" smtClean="0">
                <a:solidFill>
                  <a:schemeClr val="tx1"/>
                </a:solidFill>
              </a:rPr>
              <a:t>Doughnut Selections</a:t>
            </a: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990600" y="1263650"/>
            <a:ext cx="7173759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From </a:t>
            </a: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</a:rPr>
              <a:t>5 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kinds of doughnuts</a:t>
            </a:r>
          </a:p>
          <a:p>
            <a:pPr marL="342900" indent="-342900">
              <a:spcBef>
                <a:spcPts val="0"/>
              </a:spcBef>
            </a:pPr>
            <a:r>
              <a:rPr lang="en-US" sz="4400" dirty="0">
                <a:solidFill>
                  <a:srgbClr val="8A3CC4"/>
                </a:solidFill>
                <a:latin typeface="Comic Sans MS" pitchFamily="66" charset="0"/>
              </a:rPr>
              <a:t>select a </a:t>
            </a:r>
            <a:r>
              <a:rPr lang="en-US" sz="4400" dirty="0" smtClean="0">
                <a:solidFill>
                  <a:srgbClr val="8A3CC4"/>
                </a:solidFill>
                <a:latin typeface="Comic Sans MS" pitchFamily="66" charset="0"/>
              </a:rPr>
              <a:t>dozen.</a:t>
            </a:r>
            <a:endParaRPr lang="en-US" sz="4800" dirty="0">
              <a:solidFill>
                <a:srgbClr val="8A3CC4"/>
              </a:solidFill>
              <a:latin typeface="Comic Sans MS" pitchFamily="66" charset="0"/>
            </a:endParaRPr>
          </a:p>
        </p:txBody>
      </p:sp>
      <p:sp>
        <p:nvSpPr>
          <p:cNvPr id="380933" name="Text Box 5"/>
          <p:cNvSpPr txBox="1">
            <a:spLocks noChangeArrowheads="1"/>
          </p:cNvSpPr>
          <p:nvPr/>
        </p:nvSpPr>
        <p:spPr bwMode="auto">
          <a:xfrm>
            <a:off x="990600" y="2606695"/>
            <a:ext cx="7020788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800" dirty="0" smtClean="0">
                <a:latin typeface="Comic Sans MS" pitchFamily="66" charset="0"/>
              </a:rPr>
              <a:t>let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A</a:t>
            </a:r>
            <a:r>
              <a:rPr lang="en-US" sz="4800" dirty="0" smtClean="0">
                <a:solidFill>
                  <a:srgbClr val="8A3CC4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::= all selections </a:t>
            </a:r>
            <a:r>
              <a:rPr lang="en-US" sz="4400" dirty="0" smtClean="0">
                <a:latin typeface="Comic Sans MS" pitchFamily="66" charset="0"/>
              </a:rPr>
              <a:t>of</a:t>
            </a:r>
          </a:p>
          <a:p>
            <a:pPr marL="342900" indent="-342900">
              <a:spcBef>
                <a:spcPts val="0"/>
              </a:spcBef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             12 doughnuts</a:t>
            </a:r>
            <a:endParaRPr lang="en-US" sz="4400" dirty="0">
              <a:latin typeface="Comic Sans MS" pitchFamily="66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31850" y="3962400"/>
            <a:ext cx="7196138" cy="1695450"/>
            <a:chOff x="831850" y="3962400"/>
            <a:chExt cx="7196138" cy="1695450"/>
          </a:xfrm>
        </p:grpSpPr>
        <p:graphicFrame>
          <p:nvGraphicFramePr>
            <p:cNvPr id="14" name="Object 27"/>
            <p:cNvGraphicFramePr>
              <a:graphicFrameLocks noChangeAspect="1"/>
            </p:cNvGraphicFramePr>
            <p:nvPr/>
          </p:nvGraphicFramePr>
          <p:xfrm>
            <a:off x="831850" y="3962400"/>
            <a:ext cx="7196138" cy="1695450"/>
          </p:xfrm>
          <a:graphic>
            <a:graphicData uri="http://schemas.openxmlformats.org/presentationml/2006/ole">
              <p:oleObj spid="_x0000_s9227" name="Equation" r:id="rId4" imgW="1943100" imgH="457200" progId="Equation.DSMT4">
                <p:embed/>
              </p:oleObj>
            </a:graphicData>
          </a:graphic>
        </p:graphicFrame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2286000" y="4262735"/>
              <a:ext cx="1208985" cy="5232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2800" dirty="0">
                  <a:solidFill>
                    <a:srgbClr val="8A3CC4"/>
                  </a:solidFill>
                  <a:latin typeface="Comic Sans MS" pitchFamily="66" charset="0"/>
                </a:rPr>
                <a:t>(</a:t>
              </a:r>
              <a:r>
                <a:rPr lang="en-US" sz="2800" dirty="0" smtClean="0">
                  <a:solidFill>
                    <a:srgbClr val="8A3CC4"/>
                  </a:solidFill>
                  <a:latin typeface="Comic Sans MS" pitchFamily="66" charset="0"/>
                </a:rPr>
                <a:t>none)</a:t>
              </a:r>
              <a:endParaRPr lang="en-US" sz="2800" dirty="0">
                <a:solidFill>
                  <a:srgbClr val="8A3CC4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AEBBE140-696B-4ED3-9F77-625F9EBC968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245" name="Text Box 26"/>
          <p:cNvSpPr txBox="1">
            <a:spLocks noChangeArrowheads="1"/>
          </p:cNvSpPr>
          <p:nvPr/>
        </p:nvSpPr>
        <p:spPr bwMode="auto">
          <a:xfrm>
            <a:off x="392113" y="1319213"/>
            <a:ext cx="82109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400" dirty="0">
                <a:latin typeface="Comic Sans MS" pitchFamily="66" charset="0"/>
              </a:rPr>
              <a:t>::= 16-bit words with four </a:t>
            </a:r>
            <a:r>
              <a:rPr lang="en-US" sz="4400" dirty="0" smtClean="0">
                <a:latin typeface="Comic Sans MS" pitchFamily="66" charset="0"/>
              </a:rPr>
              <a:t>1’s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379934" name="Text Box 30"/>
          <p:cNvSpPr txBox="1">
            <a:spLocks noChangeArrowheads="1"/>
          </p:cNvSpPr>
          <p:nvPr/>
        </p:nvSpPr>
        <p:spPr bwMode="auto">
          <a:xfrm>
            <a:off x="1828800" y="2209800"/>
            <a:ext cx="533351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0011000000100100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Counting </a:t>
            </a:r>
            <a:r>
              <a:rPr lang="en-US" sz="3600" dirty="0" smtClean="0">
                <a:solidFill>
                  <a:schemeClr val="tx1"/>
                </a:solidFill>
              </a:rPr>
              <a:t>Doughnut Selections</a:t>
            </a:r>
          </a:p>
        </p:txBody>
      </p:sp>
      <p:grpSp>
        <p:nvGrpSpPr>
          <p:cNvPr id="2" name="Group 17"/>
          <p:cNvGrpSpPr/>
          <p:nvPr/>
        </p:nvGrpSpPr>
        <p:grpSpPr>
          <a:xfrm>
            <a:off x="762000" y="4056063"/>
            <a:ext cx="7337425" cy="1506537"/>
            <a:chOff x="762000" y="4056063"/>
            <a:chExt cx="7337425" cy="1506537"/>
          </a:xfrm>
        </p:grpSpPr>
        <p:graphicFrame>
          <p:nvGraphicFramePr>
            <p:cNvPr id="16" name="Object 27"/>
            <p:cNvGraphicFramePr>
              <a:graphicFrameLocks noChangeAspect="1"/>
            </p:cNvGraphicFramePr>
            <p:nvPr/>
          </p:nvGraphicFramePr>
          <p:xfrm>
            <a:off x="762000" y="4056063"/>
            <a:ext cx="7337425" cy="1506537"/>
          </p:xfrm>
          <a:graphic>
            <a:graphicData uri="http://schemas.openxmlformats.org/presentationml/2006/ole">
              <p:oleObj spid="_x0000_s95234" name="Equation" r:id="rId4" imgW="1981080" imgH="406080" progId="Equation.DSMT4">
                <p:embed/>
              </p:oleObj>
            </a:graphicData>
          </a:graphic>
        </p:graphicFrame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2286000" y="4262735"/>
              <a:ext cx="1208985" cy="5232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2800" dirty="0">
                  <a:solidFill>
                    <a:srgbClr val="8A3CC4"/>
                  </a:solidFill>
                  <a:latin typeface="Comic Sans MS" pitchFamily="66" charset="0"/>
                </a:rPr>
                <a:t>(</a:t>
              </a:r>
              <a:r>
                <a:rPr lang="en-US" sz="2800" dirty="0" smtClean="0">
                  <a:solidFill>
                    <a:srgbClr val="8A3CC4"/>
                  </a:solidFill>
                  <a:latin typeface="Comic Sans MS" pitchFamily="66" charset="0"/>
                </a:rPr>
                <a:t>none)</a:t>
              </a:r>
              <a:endParaRPr lang="en-US" sz="2800" dirty="0">
                <a:solidFill>
                  <a:srgbClr val="8A3CC4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43000" y="3251696"/>
            <a:ext cx="6956425" cy="816024"/>
            <a:chOff x="1143000" y="3251696"/>
            <a:chExt cx="6956425" cy="816024"/>
          </a:xfrm>
        </p:grpSpPr>
        <p:sp>
          <p:nvSpPr>
            <p:cNvPr id="379933" name="Text Box 29"/>
            <p:cNvSpPr txBox="1">
              <a:spLocks noChangeArrowheads="1"/>
            </p:cNvSpPr>
            <p:nvPr/>
          </p:nvSpPr>
          <p:spPr bwMode="auto">
            <a:xfrm>
              <a:off x="1143000" y="3269159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" name="Text Box 29"/>
            <p:cNvSpPr txBox="1">
              <a:spLocks noChangeArrowheads="1"/>
            </p:cNvSpPr>
            <p:nvPr/>
          </p:nvSpPr>
          <p:spPr bwMode="auto">
            <a:xfrm>
              <a:off x="3571185" y="3276600"/>
              <a:ext cx="2372415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000000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1" name="Text Box 29"/>
            <p:cNvSpPr txBox="1">
              <a:spLocks noChangeArrowheads="1"/>
            </p:cNvSpPr>
            <p:nvPr/>
          </p:nvSpPr>
          <p:spPr bwMode="auto">
            <a:xfrm>
              <a:off x="6248400" y="3276600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2" name="Text Box 29"/>
            <p:cNvSpPr txBox="1">
              <a:spLocks noChangeArrowheads="1"/>
            </p:cNvSpPr>
            <p:nvPr/>
          </p:nvSpPr>
          <p:spPr bwMode="auto">
            <a:xfrm>
              <a:off x="7185025" y="3280816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3" name="Text Box 29"/>
            <p:cNvSpPr txBox="1">
              <a:spLocks noChangeArrowheads="1"/>
            </p:cNvSpPr>
            <p:nvPr/>
          </p:nvSpPr>
          <p:spPr bwMode="auto">
            <a:xfrm>
              <a:off x="1981200" y="325169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>
              <a:off x="3276600" y="3276600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5" name="Text Box 29"/>
            <p:cNvSpPr txBox="1">
              <a:spLocks noChangeArrowheads="1"/>
            </p:cNvSpPr>
            <p:nvPr/>
          </p:nvSpPr>
          <p:spPr bwMode="auto">
            <a:xfrm>
              <a:off x="5791200" y="328081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8" name="Text Box 29"/>
            <p:cNvSpPr txBox="1">
              <a:spLocks noChangeArrowheads="1"/>
            </p:cNvSpPr>
            <p:nvPr/>
          </p:nvSpPr>
          <p:spPr bwMode="auto">
            <a:xfrm>
              <a:off x="6918325" y="328081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37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762000" y="4056063"/>
            <a:ext cx="7337425" cy="1506537"/>
            <a:chOff x="762000" y="4056063"/>
            <a:chExt cx="7337425" cy="1506537"/>
          </a:xfrm>
          <a:solidFill>
            <a:schemeClr val="accent1"/>
          </a:solidFill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2286000" y="4262735"/>
              <a:ext cx="1208985" cy="523220"/>
            </a:xfrm>
            <a:prstGeom prst="rect">
              <a:avLst/>
            </a:prstGeom>
            <a:grp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2800" dirty="0">
                  <a:solidFill>
                    <a:srgbClr val="8A3CC4"/>
                  </a:solidFill>
                  <a:latin typeface="Comic Sans MS" pitchFamily="66" charset="0"/>
                </a:rPr>
                <a:t>(</a:t>
              </a:r>
              <a:r>
                <a:rPr lang="en-US" sz="2800" dirty="0" smtClean="0">
                  <a:solidFill>
                    <a:srgbClr val="8A3CC4"/>
                  </a:solidFill>
                  <a:latin typeface="Comic Sans MS" pitchFamily="66" charset="0"/>
                </a:rPr>
                <a:t>none)</a:t>
              </a:r>
              <a:endParaRPr lang="en-US" sz="2800" dirty="0">
                <a:solidFill>
                  <a:srgbClr val="8A3CC4"/>
                </a:solidFill>
                <a:latin typeface="Comic Sans MS" pitchFamily="66" charset="0"/>
              </a:endParaRPr>
            </a:p>
          </p:txBody>
        </p:sp>
        <p:graphicFrame>
          <p:nvGraphicFramePr>
            <p:cNvPr id="16" name="Object 27"/>
            <p:cNvGraphicFramePr>
              <a:graphicFrameLocks noChangeAspect="1"/>
            </p:cNvGraphicFramePr>
            <p:nvPr/>
          </p:nvGraphicFramePr>
          <p:xfrm>
            <a:off x="762000" y="4056063"/>
            <a:ext cx="7337425" cy="1506537"/>
          </p:xfrm>
          <a:graphic>
            <a:graphicData uri="http://schemas.openxmlformats.org/presentationml/2006/ole">
              <p:oleObj spid="_x0000_s119810" name="Equation" r:id="rId4" imgW="1981080" imgH="406080" progId="Equation.DSMT4">
                <p:embed/>
              </p:oleObj>
            </a:graphicData>
          </a:graphic>
        </p:graphicFrame>
      </p:grpSp>
      <p:grpSp>
        <p:nvGrpSpPr>
          <p:cNvPr id="30" name="Group 29"/>
          <p:cNvGrpSpPr/>
          <p:nvPr/>
        </p:nvGrpSpPr>
        <p:grpSpPr>
          <a:xfrm>
            <a:off x="1143000" y="4078239"/>
            <a:ext cx="6956425" cy="776882"/>
            <a:chOff x="1143000" y="4078239"/>
            <a:chExt cx="6956425" cy="776882"/>
          </a:xfrm>
        </p:grpSpPr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1143000" y="4078239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>
              <a:off x="3625160" y="4085680"/>
              <a:ext cx="2372415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000000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6172200" y="4085680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7185025" y="4085680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035175" y="4060776"/>
            <a:ext cx="5470525" cy="816024"/>
            <a:chOff x="2035175" y="4060776"/>
            <a:chExt cx="5470525" cy="816024"/>
          </a:xfrm>
        </p:grpSpPr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2035175" y="406077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3330575" y="4085680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5845175" y="408989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6972300" y="408989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</p:grpSp>
      <p:sp>
        <p:nvSpPr>
          <p:cNvPr id="102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AEBBE140-696B-4ED3-9F77-625F9EBC968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245" name="Text Box 26"/>
          <p:cNvSpPr txBox="1">
            <a:spLocks noChangeArrowheads="1"/>
          </p:cNvSpPr>
          <p:nvPr/>
        </p:nvSpPr>
        <p:spPr bwMode="auto">
          <a:xfrm>
            <a:off x="392113" y="1319213"/>
            <a:ext cx="82109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400" dirty="0">
                <a:latin typeface="Comic Sans MS" pitchFamily="66" charset="0"/>
              </a:rPr>
              <a:t>::= 16-bit words with four </a:t>
            </a:r>
            <a:r>
              <a:rPr lang="en-US" sz="4400" dirty="0" smtClean="0">
                <a:latin typeface="Comic Sans MS" pitchFamily="66" charset="0"/>
              </a:rPr>
              <a:t>1’s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Counting </a:t>
            </a:r>
            <a:r>
              <a:rPr lang="en-US" sz="3600" dirty="0" smtClean="0">
                <a:solidFill>
                  <a:schemeClr val="tx1"/>
                </a:solidFill>
              </a:rPr>
              <a:t>Doughnut Selections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59259E-6 L -1.94444E-6 -0.0844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7037E-7 L -1.38889E-6 -0.0849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762000" y="4056063"/>
            <a:ext cx="7337425" cy="1506537"/>
            <a:chOff x="762000" y="4056063"/>
            <a:chExt cx="7337425" cy="1506537"/>
          </a:xfrm>
          <a:solidFill>
            <a:schemeClr val="accent1"/>
          </a:solidFill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2286000" y="4262735"/>
              <a:ext cx="1208985" cy="523220"/>
            </a:xfrm>
            <a:prstGeom prst="rect">
              <a:avLst/>
            </a:prstGeom>
            <a:grp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2800" dirty="0">
                  <a:solidFill>
                    <a:srgbClr val="8A3CC4"/>
                  </a:solidFill>
                  <a:latin typeface="Comic Sans MS" pitchFamily="66" charset="0"/>
                </a:rPr>
                <a:t>(</a:t>
              </a:r>
              <a:r>
                <a:rPr lang="en-US" sz="2800" dirty="0" smtClean="0">
                  <a:solidFill>
                    <a:srgbClr val="8A3CC4"/>
                  </a:solidFill>
                  <a:latin typeface="Comic Sans MS" pitchFamily="66" charset="0"/>
                </a:rPr>
                <a:t>none)</a:t>
              </a:r>
              <a:endParaRPr lang="en-US" sz="2800" dirty="0">
                <a:solidFill>
                  <a:srgbClr val="8A3CC4"/>
                </a:solidFill>
                <a:latin typeface="Comic Sans MS" pitchFamily="66" charset="0"/>
              </a:endParaRPr>
            </a:p>
          </p:txBody>
        </p:sp>
        <p:graphicFrame>
          <p:nvGraphicFramePr>
            <p:cNvPr id="16" name="Object 27"/>
            <p:cNvGraphicFramePr>
              <a:graphicFrameLocks noChangeAspect="1"/>
            </p:cNvGraphicFramePr>
            <p:nvPr/>
          </p:nvGraphicFramePr>
          <p:xfrm>
            <a:off x="762000" y="4056063"/>
            <a:ext cx="7337425" cy="1506537"/>
          </p:xfrm>
          <a:graphic>
            <a:graphicData uri="http://schemas.openxmlformats.org/presentationml/2006/ole">
              <p:oleObj spid="_x0000_s144386" name="Equation" r:id="rId4" imgW="1981080" imgH="406080" progId="Equation.DSMT4">
                <p:embed/>
              </p:oleObj>
            </a:graphicData>
          </a:graphic>
        </p:graphicFrame>
      </p:grpSp>
      <p:sp>
        <p:nvSpPr>
          <p:cNvPr id="102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AEBBE140-696B-4ED3-9F77-625F9EBC968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245" name="Text Box 26"/>
          <p:cNvSpPr txBox="1">
            <a:spLocks noChangeArrowheads="1"/>
          </p:cNvSpPr>
          <p:nvPr/>
        </p:nvSpPr>
        <p:spPr bwMode="auto">
          <a:xfrm>
            <a:off x="392113" y="1319213"/>
            <a:ext cx="82109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400" dirty="0">
                <a:latin typeface="Comic Sans MS" pitchFamily="66" charset="0"/>
              </a:rPr>
              <a:t>::= 16-bit words with four </a:t>
            </a:r>
            <a:r>
              <a:rPr lang="en-US" sz="4400" dirty="0" smtClean="0">
                <a:latin typeface="Comic Sans MS" pitchFamily="66" charset="0"/>
              </a:rPr>
              <a:t>1’s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379933" name="Text Box 29"/>
          <p:cNvSpPr txBox="1">
            <a:spLocks noChangeArrowheads="1"/>
          </p:cNvSpPr>
          <p:nvPr/>
        </p:nvSpPr>
        <p:spPr bwMode="auto">
          <a:xfrm>
            <a:off x="1143000" y="3269159"/>
            <a:ext cx="914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00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Counting </a:t>
            </a:r>
            <a:r>
              <a:rPr lang="en-US" sz="3600" dirty="0" smtClean="0">
                <a:solidFill>
                  <a:schemeClr val="tx1"/>
                </a:solidFill>
              </a:rPr>
              <a:t>Doughnut Selections</a:t>
            </a:r>
          </a:p>
        </p:txBody>
      </p:sp>
      <p:sp>
        <p:nvSpPr>
          <p:cNvPr id="10" name="Text Box 29"/>
          <p:cNvSpPr txBox="1">
            <a:spLocks noChangeArrowheads="1"/>
          </p:cNvSpPr>
          <p:nvPr/>
        </p:nvSpPr>
        <p:spPr bwMode="auto">
          <a:xfrm>
            <a:off x="3571185" y="3276600"/>
            <a:ext cx="237241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000000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1981200" y="3251696"/>
            <a:ext cx="533400" cy="78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4" name="Text Box 29"/>
          <p:cNvSpPr txBox="1">
            <a:spLocks noChangeArrowheads="1"/>
          </p:cNvSpPr>
          <p:nvPr/>
        </p:nvSpPr>
        <p:spPr bwMode="auto">
          <a:xfrm>
            <a:off x="3276600" y="3276600"/>
            <a:ext cx="533400" cy="78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5791200" y="3280816"/>
            <a:ext cx="533400" cy="78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5" name="Group 18"/>
          <p:cNvGrpSpPr/>
          <p:nvPr/>
        </p:nvGrpSpPr>
        <p:grpSpPr>
          <a:xfrm>
            <a:off x="6248400" y="3276600"/>
            <a:ext cx="1851025" cy="791120"/>
            <a:chOff x="6248400" y="3276600"/>
            <a:chExt cx="1851025" cy="791120"/>
          </a:xfrm>
        </p:grpSpPr>
        <p:sp>
          <p:nvSpPr>
            <p:cNvPr id="11" name="Text Box 29"/>
            <p:cNvSpPr txBox="1">
              <a:spLocks noChangeArrowheads="1"/>
            </p:cNvSpPr>
            <p:nvPr/>
          </p:nvSpPr>
          <p:spPr bwMode="auto">
            <a:xfrm>
              <a:off x="6248400" y="3276600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2" name="Text Box 29"/>
            <p:cNvSpPr txBox="1">
              <a:spLocks noChangeArrowheads="1"/>
            </p:cNvSpPr>
            <p:nvPr/>
          </p:nvSpPr>
          <p:spPr bwMode="auto">
            <a:xfrm>
              <a:off x="7185025" y="3280816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8" name="Text Box 29"/>
            <p:cNvSpPr txBox="1">
              <a:spLocks noChangeArrowheads="1"/>
            </p:cNvSpPr>
            <p:nvPr/>
          </p:nvSpPr>
          <p:spPr bwMode="auto">
            <a:xfrm>
              <a:off x="6918325" y="328081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33333E-6 2.94798E-6 L 0.0625 -0.1338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-6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52601E-6 L -0.05417 -0.1375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" y="-6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 -0.03376 L -0.05 -0.13619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51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1.09827E-6 L -0.0625 -0.13804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" y="-6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31214E-6 L -0.07622 -0.13781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-6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07083 -0.13495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3799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33" grpId="0"/>
      <p:bldP spid="379933" grpId="1"/>
      <p:bldP spid="10" grpId="0"/>
      <p:bldP spid="10" grpId="1"/>
      <p:bldP spid="13" grpId="0"/>
      <p:bldP spid="13" grpId="1"/>
      <p:bldP spid="14" grpId="0"/>
      <p:bldP spid="14" grpId="1"/>
      <p:bldP spid="15" grpId="0"/>
      <p:bldP spid="15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762000" y="4056063"/>
            <a:ext cx="7337425" cy="1506537"/>
            <a:chOff x="762000" y="4056063"/>
            <a:chExt cx="7337425" cy="1506537"/>
          </a:xfrm>
          <a:solidFill>
            <a:schemeClr val="accent1"/>
          </a:solidFill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2286000" y="4262735"/>
              <a:ext cx="1208985" cy="523220"/>
            </a:xfrm>
            <a:prstGeom prst="rect">
              <a:avLst/>
            </a:prstGeom>
            <a:grp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2800" dirty="0">
                  <a:solidFill>
                    <a:srgbClr val="8A3CC4"/>
                  </a:solidFill>
                  <a:latin typeface="Comic Sans MS" pitchFamily="66" charset="0"/>
                </a:rPr>
                <a:t>(</a:t>
              </a:r>
              <a:r>
                <a:rPr lang="en-US" sz="2800" dirty="0" smtClean="0">
                  <a:solidFill>
                    <a:srgbClr val="8A3CC4"/>
                  </a:solidFill>
                  <a:latin typeface="Comic Sans MS" pitchFamily="66" charset="0"/>
                </a:rPr>
                <a:t>none)</a:t>
              </a:r>
              <a:endParaRPr lang="en-US" sz="2800" dirty="0">
                <a:solidFill>
                  <a:srgbClr val="8A3CC4"/>
                </a:solidFill>
                <a:latin typeface="Comic Sans MS" pitchFamily="66" charset="0"/>
              </a:endParaRPr>
            </a:p>
          </p:txBody>
        </p:sp>
        <p:graphicFrame>
          <p:nvGraphicFramePr>
            <p:cNvPr id="16" name="Object 27"/>
            <p:cNvGraphicFramePr>
              <a:graphicFrameLocks noChangeAspect="1"/>
            </p:cNvGraphicFramePr>
            <p:nvPr/>
          </p:nvGraphicFramePr>
          <p:xfrm>
            <a:off x="762000" y="4056063"/>
            <a:ext cx="7337425" cy="1506537"/>
          </p:xfrm>
          <a:graphic>
            <a:graphicData uri="http://schemas.openxmlformats.org/presentationml/2006/ole">
              <p:oleObj spid="_x0000_s145410" name="Equation" r:id="rId4" imgW="1981080" imgH="406080" progId="Equation.DSMT4">
                <p:embed/>
              </p:oleObj>
            </a:graphicData>
          </a:graphic>
        </p:graphicFrame>
      </p:grpSp>
      <p:sp>
        <p:nvSpPr>
          <p:cNvPr id="102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AEBBE140-696B-4ED3-9F77-625F9EBC968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245" name="Text Box 26"/>
          <p:cNvSpPr txBox="1">
            <a:spLocks noChangeArrowheads="1"/>
          </p:cNvSpPr>
          <p:nvPr/>
        </p:nvSpPr>
        <p:spPr bwMode="auto">
          <a:xfrm>
            <a:off x="392113" y="1319213"/>
            <a:ext cx="82109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400" dirty="0">
                <a:latin typeface="Comic Sans MS" pitchFamily="66" charset="0"/>
              </a:rPr>
              <a:t>::= 16-bit words with four </a:t>
            </a:r>
            <a:r>
              <a:rPr lang="en-US" sz="4400" dirty="0" smtClean="0">
                <a:latin typeface="Comic Sans MS" pitchFamily="66" charset="0"/>
              </a:rPr>
              <a:t>1’s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Counting </a:t>
            </a:r>
            <a:r>
              <a:rPr lang="en-US" sz="3600" dirty="0" smtClean="0">
                <a:solidFill>
                  <a:schemeClr val="tx1"/>
                </a:solidFill>
              </a:rPr>
              <a:t>Doughnut Selections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6996" y="3073568"/>
            <a:ext cx="3818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a </a:t>
            </a:r>
            <a:r>
              <a:rPr lang="en-US" sz="5400" dirty="0" err="1" smtClean="0">
                <a:latin typeface="Comic Sans MS" pitchFamily="66" charset="0"/>
              </a:rPr>
              <a:t>bijection</a:t>
            </a:r>
            <a:r>
              <a:rPr lang="en-US" sz="5400" dirty="0" smtClean="0">
                <a:latin typeface="Comic Sans MS" pitchFamily="66" charset="0"/>
              </a:rPr>
              <a:t>:</a:t>
            </a:r>
          </a:p>
        </p:txBody>
      </p:sp>
      <p:graphicFrame>
        <p:nvGraphicFramePr>
          <p:cNvPr id="381962" name="Object 10"/>
          <p:cNvGraphicFramePr>
            <a:graphicFrameLocks noChangeAspect="1"/>
          </p:cNvGraphicFramePr>
          <p:nvPr/>
        </p:nvGraphicFramePr>
        <p:xfrm>
          <a:off x="4881563" y="2895600"/>
          <a:ext cx="2738438" cy="1480685"/>
        </p:xfrm>
        <a:graphic>
          <a:graphicData uri="http://schemas.openxmlformats.org/presentationml/2006/ole">
            <p:oleObj spid="_x0000_s145411" name="Equation" r:id="rId5" imgW="469800" imgH="253800" progId="Equation.DSMT4">
              <p:embed/>
            </p:oleObj>
          </a:graphicData>
        </a:graphic>
      </p:graphicFrame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1905000" y="2354759"/>
            <a:ext cx="533351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0011000000100100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F6382285-46B9-4638-A756-AEAB0B54955F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Bijection</a:t>
            </a:r>
            <a:r>
              <a:rPr lang="en-US" dirty="0" smtClean="0"/>
              <a:t> from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11269" name="Text Box 3"/>
          <p:cNvSpPr txBox="1">
            <a:spLocks noChangeArrowheads="1"/>
          </p:cNvSpPr>
          <p:nvPr/>
        </p:nvSpPr>
        <p:spPr bwMode="auto">
          <a:xfrm>
            <a:off x="392113" y="1416050"/>
            <a:ext cx="298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/>
              <a:t> </a:t>
            </a:r>
            <a:endParaRPr lang="en-US" sz="4400"/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195263" y="1709738"/>
            <a:ext cx="8751887" cy="147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dirty="0">
                <a:solidFill>
                  <a:srgbClr val="704B00"/>
                </a:solidFill>
                <a:latin typeface="Comic Sans MS" pitchFamily="66" charset="0"/>
              </a:rPr>
              <a:t>c</a:t>
            </a:r>
            <a:r>
              <a:rPr lang="en-US" dirty="0">
                <a:latin typeface="Comic Sans MS" pitchFamily="66" charset="0"/>
              </a:rPr>
              <a:t> chocolate, </a:t>
            </a:r>
            <a:r>
              <a:rPr lang="en-US" dirty="0">
                <a:solidFill>
                  <a:srgbClr val="FFFF00"/>
                </a:solidFill>
                <a:latin typeface="cmmib7" pitchFamily="34" charset="0"/>
              </a:rPr>
              <a:t>l</a:t>
            </a:r>
            <a:r>
              <a:rPr lang="en-US" dirty="0">
                <a:latin typeface="Comic Sans MS" pitchFamily="66" charset="0"/>
              </a:rPr>
              <a:t> lemon,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 s</a:t>
            </a:r>
            <a:r>
              <a:rPr lang="en-US" dirty="0">
                <a:latin typeface="Comic Sans MS" pitchFamily="66" charset="0"/>
              </a:rPr>
              <a:t> sugar, </a:t>
            </a:r>
            <a:r>
              <a:rPr lang="en-US" dirty="0">
                <a:solidFill>
                  <a:srgbClr val="B89500"/>
                </a:solidFill>
                <a:latin typeface="Comic Sans MS" pitchFamily="66" charset="0"/>
              </a:rPr>
              <a:t>g</a:t>
            </a:r>
            <a:r>
              <a:rPr lang="en-US" dirty="0">
                <a:latin typeface="Comic Sans MS" pitchFamily="66" charset="0"/>
              </a:rPr>
              <a:t> glazed, </a:t>
            </a:r>
            <a:r>
              <a:rPr lang="en-US" dirty="0">
                <a:solidFill>
                  <a:srgbClr val="00B0F0"/>
                </a:solidFill>
                <a:latin typeface="Comic Sans MS" pitchFamily="66" charset="0"/>
              </a:rPr>
              <a:t>p</a:t>
            </a:r>
            <a:r>
              <a:rPr lang="en-US" dirty="0">
                <a:latin typeface="Comic Sans MS" pitchFamily="66" charset="0"/>
              </a:rPr>
              <a:t> plain</a:t>
            </a:r>
          </a:p>
          <a:p>
            <a:pPr marL="342900" indent="-342900" algn="ctr"/>
            <a:r>
              <a:rPr lang="en-US" sz="4800" dirty="0">
                <a:latin typeface="Comic Sans MS" pitchFamily="66" charset="0"/>
              </a:rPr>
              <a:t>maps to</a:t>
            </a:r>
          </a:p>
        </p:txBody>
      </p:sp>
      <p:sp>
        <p:nvSpPr>
          <p:cNvPr id="381961" name="Text Box 9"/>
          <p:cNvSpPr txBox="1">
            <a:spLocks noChangeArrowheads="1"/>
          </p:cNvSpPr>
          <p:nvPr/>
        </p:nvSpPr>
        <p:spPr bwMode="auto">
          <a:xfrm>
            <a:off x="1779588" y="3429000"/>
            <a:ext cx="6186309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7200" dirty="0">
                <a:latin typeface="Comic Sans MS" pitchFamily="66" charset="0"/>
              </a:rPr>
              <a:t>0</a:t>
            </a:r>
            <a:r>
              <a:rPr lang="en-US" sz="7200" baseline="30000" dirty="0">
                <a:solidFill>
                  <a:srgbClr val="704B00"/>
                </a:solidFill>
                <a:latin typeface="Comic Sans MS" pitchFamily="66" charset="0"/>
              </a:rPr>
              <a:t>c</a:t>
            </a:r>
            <a:r>
              <a:rPr lang="en-US" sz="7200" dirty="0">
                <a:latin typeface="Comic Sans MS" pitchFamily="66" charset="0"/>
              </a:rPr>
              <a:t>10</a:t>
            </a:r>
            <a:r>
              <a:rPr lang="en-US" sz="7200" baseline="30000" dirty="0">
                <a:solidFill>
                  <a:srgbClr val="FFFF00"/>
                </a:solidFill>
                <a:latin typeface="cmmib7" pitchFamily="34" charset="0"/>
              </a:rPr>
              <a:t>l</a:t>
            </a:r>
            <a:r>
              <a:rPr lang="en-US" sz="7200" dirty="0">
                <a:latin typeface="Comic Sans MS" pitchFamily="66" charset="0"/>
              </a:rPr>
              <a:t>10</a:t>
            </a:r>
            <a:r>
              <a:rPr lang="en-US" sz="7200" baseline="30000" dirty="0">
                <a:solidFill>
                  <a:srgbClr val="FF00FF"/>
                </a:solidFill>
                <a:latin typeface="Comic Sans MS" pitchFamily="66" charset="0"/>
              </a:rPr>
              <a:t>s</a:t>
            </a:r>
            <a:r>
              <a:rPr lang="en-US" sz="7200" dirty="0">
                <a:latin typeface="Comic Sans MS" pitchFamily="66" charset="0"/>
              </a:rPr>
              <a:t>10</a:t>
            </a:r>
            <a:r>
              <a:rPr lang="en-US" sz="7200" baseline="30000" dirty="0">
                <a:solidFill>
                  <a:srgbClr val="B89500"/>
                </a:solidFill>
                <a:latin typeface="Comic Sans MS" pitchFamily="66" charset="0"/>
              </a:rPr>
              <a:t>g</a:t>
            </a:r>
            <a:r>
              <a:rPr lang="en-US" sz="7200" dirty="0">
                <a:latin typeface="Comic Sans MS" pitchFamily="66" charset="0"/>
              </a:rPr>
              <a:t>10</a:t>
            </a:r>
            <a:r>
              <a:rPr lang="en-US" sz="7200" baseline="30000" dirty="0">
                <a:solidFill>
                  <a:srgbClr val="00B0F0"/>
                </a:solidFill>
                <a:latin typeface="Comic Sans MS" pitchFamily="66" charset="0"/>
              </a:rPr>
              <a:t>p</a:t>
            </a:r>
          </a:p>
        </p:txBody>
      </p:sp>
      <p:graphicFrame>
        <p:nvGraphicFramePr>
          <p:cNvPr id="381962" name="Object 10"/>
          <p:cNvGraphicFramePr>
            <a:graphicFrameLocks noChangeAspect="1"/>
          </p:cNvGraphicFramePr>
          <p:nvPr/>
        </p:nvGraphicFramePr>
        <p:xfrm>
          <a:off x="3128962" y="4800600"/>
          <a:ext cx="2886075" cy="1560513"/>
        </p:xfrm>
        <a:graphic>
          <a:graphicData uri="http://schemas.openxmlformats.org/presentationml/2006/ole">
            <p:oleObj spid="_x0000_s11266" name="Equation" r:id="rId4" imgW="469800" imgH="2538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0563" y="4800600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8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61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61610"/>
          </a:xfrm>
          <a:noFill/>
        </p:spPr>
        <p:txBody>
          <a:bodyPr/>
          <a:lstStyle/>
          <a:p>
            <a:r>
              <a:rPr lang="en-US" sz="1100" dirty="0" err="1" smtClean="0"/>
              <a:t>lec</a:t>
            </a:r>
            <a:r>
              <a:rPr lang="en-US" sz="1100" dirty="0" smtClean="0"/>
              <a:t> 9F.</a:t>
            </a:r>
            <a:fld id="{8F3B4E78-0FD9-4D6D-9794-087966C32840}" type="slidenum">
              <a:rPr lang="en-US" sz="1100" smtClean="0"/>
              <a:pPr/>
              <a:t>3</a:t>
            </a:fld>
            <a:endParaRPr lang="en-US" sz="11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Counting in </a:t>
            </a:r>
            <a:r>
              <a:rPr lang="en-US" sz="4400" dirty="0" smtClean="0">
                <a:solidFill>
                  <a:srgbClr val="008000"/>
                </a:solidFill>
              </a:rPr>
              <a:t>Games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33400" y="1981200"/>
            <a:ext cx="8167689" cy="1374775"/>
            <a:chOff x="269875" y="3063875"/>
            <a:chExt cx="7502526" cy="1374775"/>
          </a:xfrm>
        </p:grpSpPr>
        <p:sp>
          <p:nvSpPr>
            <p:cNvPr id="15368" name="Rectangle 10"/>
            <p:cNvSpPr>
              <a:spLocks noChangeArrowheads="1"/>
            </p:cNvSpPr>
            <p:nvPr/>
          </p:nvSpPr>
          <p:spPr bwMode="auto">
            <a:xfrm>
              <a:off x="1150939" y="3063875"/>
              <a:ext cx="6621462" cy="137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buFontTx/>
                <a:buChar char="•"/>
              </a:pPr>
              <a:r>
                <a:rPr lang="en-US" sz="4000" dirty="0" smtClean="0">
                  <a:latin typeface="Comic Sans MS" pitchFamily="66" charset="0"/>
                </a:rPr>
                <a:t># </a:t>
              </a:r>
              <a:r>
                <a:rPr lang="en-US" sz="4000" dirty="0">
                  <a:solidFill>
                    <a:srgbClr val="0066FF"/>
                  </a:solidFill>
                  <a:latin typeface="Comic Sans MS" pitchFamily="66" charset="0"/>
                </a:rPr>
                <a:t>different chess </a:t>
              </a:r>
              <a:r>
                <a:rPr lang="en-US" sz="4000" dirty="0" smtClean="0">
                  <a:solidFill>
                    <a:srgbClr val="0066FF"/>
                  </a:solidFill>
                  <a:latin typeface="Comic Sans MS" pitchFamily="66" charset="0"/>
                </a:rPr>
                <a:t>positions</a:t>
              </a:r>
            </a:p>
            <a:p>
              <a:pPr marL="342900" indent="-342900">
                <a:lnSpc>
                  <a:spcPct val="90000"/>
                </a:lnSpc>
              </a:pPr>
              <a:r>
                <a:rPr lang="en-US" sz="4000" dirty="0" smtClean="0">
                  <a:latin typeface="Comic Sans MS" pitchFamily="66" charset="0"/>
                </a:rPr>
                <a:t>      after </a:t>
              </a:r>
              <a:r>
                <a:rPr lang="en-US" sz="4000" dirty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</a:rPr>
                <a:t>n</a:t>
              </a:r>
              <a:r>
                <a:rPr lang="en-US" sz="4000" dirty="0">
                  <a:latin typeface="Comic Sans MS" pitchFamily="66" charset="0"/>
                </a:rPr>
                <a:t> </a:t>
              </a:r>
              <a:r>
                <a:rPr lang="en-US" sz="4000" dirty="0" smtClean="0">
                  <a:latin typeface="Comic Sans MS" pitchFamily="66" charset="0"/>
                </a:rPr>
                <a:t> moves</a:t>
              </a:r>
              <a:r>
                <a:rPr lang="en-US" sz="4000" dirty="0">
                  <a:latin typeface="Comic Sans MS" pitchFamily="66" charset="0"/>
                </a:rPr>
                <a:t>?</a:t>
              </a:r>
            </a:p>
          </p:txBody>
        </p:sp>
        <p:pic>
          <p:nvPicPr>
            <p:cNvPr id="15369" name="Picture 11" descr="chess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9875" y="3108325"/>
              <a:ext cx="881063" cy="90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3657600"/>
            <a:ext cx="7183437" cy="1371600"/>
            <a:chOff x="893763" y="685800"/>
            <a:chExt cx="7183437" cy="1371600"/>
          </a:xfrm>
        </p:grpSpPr>
        <p:pic>
          <p:nvPicPr>
            <p:cNvPr id="14" name="Picture 4" descr="cube"/>
            <p:cNvPicPr>
              <a:picLocks noChangeAspect="1" noChangeArrowheads="1" noCrop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93763" y="685800"/>
              <a:ext cx="1155700" cy="1155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2049463" y="685800"/>
              <a:ext cx="6027737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buFontTx/>
                <a:buChar char="•"/>
              </a:pPr>
              <a:r>
                <a:rPr lang="en-US" sz="4000" dirty="0" smtClean="0">
                  <a:latin typeface="Comic Sans MS" pitchFamily="66" charset="0"/>
                </a:rPr>
                <a:t># </a:t>
              </a:r>
              <a:r>
                <a:rPr lang="en-US" sz="4000" dirty="0">
                  <a:solidFill>
                    <a:srgbClr val="0066FF"/>
                  </a:solidFill>
                  <a:latin typeface="Comic Sans MS" pitchFamily="66" charset="0"/>
                </a:rPr>
                <a:t>different </a:t>
              </a:r>
              <a:r>
                <a:rPr lang="en-US" sz="4000" dirty="0" smtClean="0">
                  <a:solidFill>
                    <a:srgbClr val="0066FF"/>
                  </a:solidFill>
                  <a:latin typeface="Comic Sans MS" pitchFamily="66" charset="0"/>
                </a:rPr>
                <a:t>positions</a:t>
              </a:r>
              <a:r>
                <a:rPr lang="en-US" sz="4000" dirty="0" smtClean="0">
                  <a:latin typeface="Comic Sans MS" pitchFamily="66" charset="0"/>
                </a:rPr>
                <a:t> </a:t>
              </a:r>
            </a:p>
            <a:p>
              <a:pPr marL="342900" indent="-342900">
                <a:lnSpc>
                  <a:spcPct val="90000"/>
                </a:lnSpc>
              </a:pPr>
              <a:r>
                <a:rPr lang="en-US" sz="4000" dirty="0">
                  <a:latin typeface="Comic Sans MS" pitchFamily="66" charset="0"/>
                </a:rPr>
                <a:t> </a:t>
              </a:r>
              <a:r>
                <a:rPr lang="en-US" sz="4000" dirty="0" smtClean="0">
                  <a:latin typeface="Comic Sans MS" pitchFamily="66" charset="0"/>
                </a:rPr>
                <a:t>     for </a:t>
              </a:r>
              <a:r>
                <a:rPr lang="en-US" sz="4000" dirty="0">
                  <a:latin typeface="Comic Sans MS" pitchFamily="66" charset="0"/>
                </a:rPr>
                <a:t>a Rubik’s cube?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617C8E69-851E-4C8D-9C42-AE5C16D8F86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Pigeonhole</a:t>
            </a:r>
            <a:r>
              <a:rPr lang="en-US" dirty="0"/>
              <a:t> Principle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991600" cy="36576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/>
              <a:t>Mapping Rule</a:t>
            </a:r>
            <a:r>
              <a:rPr lang="en-US" sz="4000" dirty="0" smtClean="0"/>
              <a:t>: total </a:t>
            </a:r>
            <a:r>
              <a:rPr lang="en-US" sz="4400" dirty="0" smtClean="0">
                <a:solidFill>
                  <a:srgbClr val="008000"/>
                </a:solidFill>
              </a:rPr>
              <a:t>injection</a:t>
            </a:r>
            <a:r>
              <a:rPr lang="en-US" sz="4400" dirty="0" smtClean="0"/>
              <a:t> from 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 </a:t>
            </a:r>
            <a:r>
              <a:rPr lang="en-US" sz="4400" dirty="0"/>
              <a:t>to </a:t>
            </a: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 implies </a:t>
            </a:r>
            <a:r>
              <a:rPr lang="en-US" sz="4400" dirty="0"/>
              <a:t>|</a:t>
            </a:r>
            <a:r>
              <a:rPr lang="en-US" sz="4400" dirty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|</a:t>
            </a:r>
            <a:r>
              <a:rPr lang="en-US" sz="4400" b="1" dirty="0" smtClean="0">
                <a:latin typeface="cmsy10" pitchFamily="34" charset="0"/>
              </a:rPr>
              <a:t>·</a:t>
            </a:r>
            <a:r>
              <a:rPr lang="en-US" sz="4400" dirty="0" smtClean="0"/>
              <a:t>|</a:t>
            </a:r>
            <a:r>
              <a:rPr lang="en-US" sz="4400" dirty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|</a:t>
            </a:r>
            <a:r>
              <a:rPr lang="en-US" sz="4800" dirty="0" smtClean="0"/>
              <a:t>.   </a:t>
            </a:r>
            <a:endParaRPr lang="en-US" sz="4800" dirty="0"/>
          </a:p>
          <a:p>
            <a:pPr>
              <a:buFontTx/>
              <a:buNone/>
            </a:pPr>
            <a:r>
              <a:rPr lang="en-US" sz="4800" dirty="0"/>
              <a:t>     </a:t>
            </a:r>
            <a:r>
              <a:rPr lang="en-US" sz="4800" dirty="0" smtClean="0"/>
              <a:t>If  </a:t>
            </a:r>
            <a:r>
              <a:rPr lang="en-US" sz="4800" dirty="0"/>
              <a:t>|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dirty="0"/>
              <a:t>|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 &gt;</a:t>
            </a:r>
            <a:r>
              <a:rPr lang="en-US" sz="4800" dirty="0" smtClean="0"/>
              <a:t> </a:t>
            </a:r>
            <a:r>
              <a:rPr lang="en-US" sz="4800" dirty="0"/>
              <a:t>|</a:t>
            </a:r>
            <a:r>
              <a:rPr lang="en-US" sz="4800" dirty="0">
                <a:solidFill>
                  <a:srgbClr val="0033CC"/>
                </a:solidFill>
              </a:rPr>
              <a:t>B</a:t>
            </a:r>
            <a:r>
              <a:rPr lang="en-US" sz="4800" dirty="0"/>
              <a:t>| , then</a:t>
            </a:r>
          </a:p>
          <a:p>
            <a:pPr algn="ctr">
              <a:buFontTx/>
              <a:buNone/>
            </a:pPr>
            <a:r>
              <a:rPr lang="en-US" sz="4800" dirty="0">
                <a:solidFill>
                  <a:schemeClr val="accent2"/>
                </a:solidFill>
              </a:rPr>
              <a:t>no injection</a:t>
            </a:r>
            <a:r>
              <a:rPr lang="en-US" sz="4800" dirty="0">
                <a:solidFill>
                  <a:srgbClr val="008000"/>
                </a:solidFill>
              </a:rPr>
              <a:t> </a:t>
            </a:r>
            <a:r>
              <a:rPr lang="en-US" sz="4800" dirty="0"/>
              <a:t>from 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dirty="0"/>
              <a:t> to </a:t>
            </a:r>
            <a:r>
              <a:rPr lang="en-US" sz="4800" dirty="0">
                <a:solidFill>
                  <a:srgbClr val="0033CC"/>
                </a:solidFill>
              </a:rPr>
              <a:t>B</a:t>
            </a:r>
            <a:r>
              <a:rPr lang="en-US" sz="4800" dirty="0"/>
              <a:t>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62000" y="3429000"/>
            <a:ext cx="7772400" cy="16764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845CA0E0-B8FA-42CB-A503-BCBE39D9C5F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Pigeonhole Principle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447800"/>
            <a:ext cx="790575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/>
              <a:t>If </a:t>
            </a:r>
            <a:r>
              <a:rPr lang="en-US" sz="5400">
                <a:solidFill>
                  <a:srgbClr val="3333CC"/>
                </a:solidFill>
              </a:rPr>
              <a:t>more</a:t>
            </a:r>
            <a:r>
              <a:rPr lang="en-US" sz="5400" i="1"/>
              <a:t> </a:t>
            </a:r>
            <a:r>
              <a:rPr lang="en-US" sz="5400"/>
              <a:t>pigeons</a:t>
            </a:r>
          </a:p>
          <a:p>
            <a:pPr>
              <a:buFontTx/>
              <a:buNone/>
            </a:pPr>
            <a:endParaRPr lang="en-US" sz="4800"/>
          </a:p>
          <a:p>
            <a:pPr>
              <a:buFontTx/>
              <a:buNone/>
            </a:pPr>
            <a:r>
              <a:rPr lang="en-US" sz="5400"/>
              <a:t>than pigeonholes,</a:t>
            </a:r>
          </a:p>
          <a:p>
            <a:pPr>
              <a:buFontTx/>
              <a:buNone/>
            </a:pPr>
            <a:endParaRPr lang="en-US" sz="54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12750" y="2590800"/>
            <a:ext cx="8489950" cy="800100"/>
            <a:chOff x="260" y="1712"/>
            <a:chExt cx="5348" cy="504"/>
          </a:xfrm>
        </p:grpSpPr>
        <p:pic>
          <p:nvPicPr>
            <p:cNvPr id="369669" name="Picture 5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0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0" name="Picture 6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40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1" name="Picture 7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44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2" name="Picture 8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32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3" name="Picture 9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03" y="1712"/>
              <a:ext cx="1005" cy="504"/>
            </a:xfrm>
            <a:prstGeom prst="rect">
              <a:avLst/>
            </a:prstGeom>
            <a:noFill/>
          </p:spPr>
        </p:pic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35000" y="4495800"/>
            <a:ext cx="7823200" cy="1117600"/>
            <a:chOff x="616" y="3136"/>
            <a:chExt cx="4928" cy="704"/>
          </a:xfrm>
        </p:grpSpPr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616" y="3144"/>
              <a:ext cx="1088" cy="696"/>
              <a:chOff x="768" y="3328"/>
              <a:chExt cx="504" cy="496"/>
            </a:xfrm>
          </p:grpSpPr>
          <p:sp>
            <p:nvSpPr>
              <p:cNvPr id="369676" name="Line 12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77" name="Line 13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78" name="AutoShape 14"/>
              <p:cNvCxnSpPr>
                <a:cxnSpLocks noChangeShapeType="1"/>
                <a:stCxn id="369676" idx="1"/>
                <a:endCxn id="369677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1896" y="3144"/>
              <a:ext cx="1088" cy="696"/>
              <a:chOff x="768" y="3328"/>
              <a:chExt cx="504" cy="496"/>
            </a:xfrm>
          </p:grpSpPr>
          <p:sp>
            <p:nvSpPr>
              <p:cNvPr id="369680" name="Line 16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1" name="Line 17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82" name="AutoShape 18"/>
              <p:cNvCxnSpPr>
                <a:cxnSpLocks noChangeShapeType="1"/>
                <a:stCxn id="369680" idx="1"/>
                <a:endCxn id="369681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3160" y="3136"/>
              <a:ext cx="1088" cy="696"/>
              <a:chOff x="768" y="3328"/>
              <a:chExt cx="504" cy="496"/>
            </a:xfrm>
          </p:grpSpPr>
          <p:sp>
            <p:nvSpPr>
              <p:cNvPr id="369684" name="Line 20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5" name="Line 21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86" name="AutoShape 22"/>
              <p:cNvCxnSpPr>
                <a:cxnSpLocks noChangeShapeType="1"/>
                <a:stCxn id="369684" idx="1"/>
                <a:endCxn id="369685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4456" y="3144"/>
              <a:ext cx="1088" cy="696"/>
              <a:chOff x="768" y="3328"/>
              <a:chExt cx="504" cy="496"/>
            </a:xfrm>
          </p:grpSpPr>
          <p:sp>
            <p:nvSpPr>
              <p:cNvPr id="369688" name="Line 24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9" name="Line 25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90" name="AutoShape 26"/>
              <p:cNvCxnSpPr>
                <a:cxnSpLocks noChangeShapeType="1"/>
                <a:stCxn id="369688" idx="1"/>
                <a:endCxn id="369689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64FB21FE-007D-46D2-81F9-0E7997E4EF8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Pigeonhole Principle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399" y="1447800"/>
            <a:ext cx="8153401" cy="236220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/>
              <a:t>then </a:t>
            </a:r>
            <a:r>
              <a:rPr lang="en-US" sz="6000" dirty="0">
                <a:solidFill>
                  <a:srgbClr val="3333CC"/>
                </a:solidFill>
              </a:rPr>
              <a:t>some hole </a:t>
            </a:r>
            <a:r>
              <a:rPr lang="en-US" sz="6000" dirty="0"/>
              <a:t>must have</a:t>
            </a:r>
            <a:r>
              <a:rPr lang="en-US" sz="6000" dirty="0" smtClean="0"/>
              <a:t>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6000" dirty="0" smtClean="0"/>
              <a:t> </a:t>
            </a:r>
            <a:r>
              <a:rPr lang="en-US" sz="6000" dirty="0">
                <a:solidFill>
                  <a:srgbClr val="008000"/>
                </a:solidFill>
              </a:rPr>
              <a:t>two</a:t>
            </a:r>
            <a:r>
              <a:rPr lang="en-US" sz="6000" dirty="0"/>
              <a:t> pigeons!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5000" y="3937000"/>
            <a:ext cx="7823200" cy="1625600"/>
            <a:chOff x="616" y="2744"/>
            <a:chExt cx="4928" cy="102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616" y="3072"/>
              <a:ext cx="1088" cy="696"/>
              <a:chOff x="768" y="3328"/>
              <a:chExt cx="504" cy="496"/>
            </a:xfrm>
          </p:grpSpPr>
          <p:sp>
            <p:nvSpPr>
              <p:cNvPr id="370694" name="Line 6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95" name="Line 7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696" name="AutoShape 8"/>
              <p:cNvCxnSpPr>
                <a:cxnSpLocks noChangeShapeType="1"/>
                <a:stCxn id="370694" idx="1"/>
                <a:endCxn id="370695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896" y="3072"/>
              <a:ext cx="1088" cy="696"/>
              <a:chOff x="768" y="3328"/>
              <a:chExt cx="504" cy="496"/>
            </a:xfrm>
          </p:grpSpPr>
          <p:sp>
            <p:nvSpPr>
              <p:cNvPr id="370698" name="Line 10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99" name="Line 11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700" name="AutoShape 12"/>
              <p:cNvCxnSpPr>
                <a:cxnSpLocks noChangeShapeType="1"/>
                <a:stCxn id="370698" idx="1"/>
                <a:endCxn id="370699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3160" y="3064"/>
              <a:ext cx="1088" cy="696"/>
              <a:chOff x="768" y="3328"/>
              <a:chExt cx="504" cy="496"/>
            </a:xfrm>
          </p:grpSpPr>
          <p:sp>
            <p:nvSpPr>
              <p:cNvPr id="370702" name="Line 14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703" name="Line 15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704" name="AutoShape 16"/>
              <p:cNvCxnSpPr>
                <a:cxnSpLocks noChangeShapeType="1"/>
                <a:stCxn id="370702" idx="1"/>
                <a:endCxn id="370703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4456" y="3072"/>
              <a:ext cx="1088" cy="696"/>
              <a:chOff x="768" y="3328"/>
              <a:chExt cx="504" cy="496"/>
            </a:xfrm>
          </p:grpSpPr>
          <p:sp>
            <p:nvSpPr>
              <p:cNvPr id="370706" name="Line 18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707" name="Line 19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708" name="AutoShape 20"/>
              <p:cNvCxnSpPr>
                <a:cxnSpLocks noChangeShapeType="1"/>
                <a:stCxn id="370706" idx="1"/>
                <a:endCxn id="370707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pic>
          <p:nvPicPr>
            <p:cNvPr id="370709" name="Picture 21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0" y="3216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0" name="Picture 22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32" y="323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1" name="Picture 23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32" y="2744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2" name="Picture 24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12" y="3168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3" name="Picture 25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91" y="3200"/>
              <a:ext cx="1005" cy="50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0696654E-63A2-45A9-8B2E-517C6AD3CD9A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earlier colored graph claim</a:t>
            </a:r>
            <a:endParaRPr lang="en-US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23300" cy="2336800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smtClean="0"/>
              <a:t>graph </a:t>
            </a:r>
            <a:r>
              <a:rPr lang="en-US" sz="4400" dirty="0"/>
              <a:t>with </a:t>
            </a:r>
            <a:r>
              <a:rPr lang="en-US" sz="4400" dirty="0" smtClean="0"/>
              <a:t>edges colored </a:t>
            </a:r>
            <a:r>
              <a:rPr lang="en-US" sz="4400" dirty="0">
                <a:solidFill>
                  <a:srgbClr val="C00000"/>
                </a:solidFill>
              </a:rPr>
              <a:t>red</a:t>
            </a:r>
            <a:r>
              <a:rPr lang="en-US" sz="4400" dirty="0"/>
              <a:t> </a:t>
            </a:r>
            <a:endParaRPr lang="en-US" sz="4400" dirty="0" smtClean="0"/>
          </a:p>
          <a:p>
            <a:pPr>
              <a:buFontTx/>
              <a:buNone/>
            </a:pPr>
            <a:r>
              <a:rPr lang="en-US" sz="4400" dirty="0" smtClean="0"/>
              <a:t>or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blue</a:t>
            </a:r>
            <a:r>
              <a:rPr lang="en-US" sz="4400" dirty="0" smtClean="0"/>
              <a:t>.  degree 5 vertex must</a:t>
            </a:r>
          </a:p>
          <a:p>
            <a:pPr>
              <a:buFontTx/>
              <a:buNone/>
            </a:pPr>
            <a:r>
              <a:rPr lang="en-US" sz="4400" dirty="0" smtClean="0"/>
              <a:t>have </a:t>
            </a:r>
            <a:r>
              <a:rPr lang="en-US" sz="4400" dirty="0" smtClean="0">
                <a:solidFill>
                  <a:srgbClr val="FF00FF"/>
                </a:solidFill>
              </a:rPr>
              <a:t>3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/>
              <a:t>edges of the same color </a:t>
            </a:r>
            <a:endParaRPr lang="en-US" sz="4400" dirty="0">
              <a:solidFill>
                <a:srgbClr val="0066FF"/>
              </a:solidFill>
            </a:endParaRPr>
          </a:p>
        </p:txBody>
      </p:sp>
      <p:grpSp>
        <p:nvGrpSpPr>
          <p:cNvPr id="42" name="Group 31"/>
          <p:cNvGrpSpPr>
            <a:grpSpLocks/>
          </p:cNvGrpSpPr>
          <p:nvPr/>
        </p:nvGrpSpPr>
        <p:grpSpPr bwMode="auto">
          <a:xfrm>
            <a:off x="3498850" y="3708400"/>
            <a:ext cx="2133600" cy="2463800"/>
            <a:chOff x="2200" y="2530"/>
            <a:chExt cx="1344" cy="1552"/>
          </a:xfrm>
        </p:grpSpPr>
        <p:grpSp>
          <p:nvGrpSpPr>
            <p:cNvPr id="43" name="Group 30"/>
            <p:cNvGrpSpPr>
              <a:grpSpLocks/>
            </p:cNvGrpSpPr>
            <p:nvPr/>
          </p:nvGrpSpPr>
          <p:grpSpPr bwMode="auto">
            <a:xfrm>
              <a:off x="2200" y="2530"/>
              <a:ext cx="1344" cy="1552"/>
              <a:chOff x="2200" y="2530"/>
              <a:chExt cx="1344" cy="1552"/>
            </a:xfrm>
          </p:grpSpPr>
          <p:sp>
            <p:nvSpPr>
              <p:cNvPr id="55" name="Oval 5"/>
              <p:cNvSpPr>
                <a:spLocks noChangeArrowheads="1"/>
              </p:cNvSpPr>
              <p:nvPr/>
            </p:nvSpPr>
            <p:spPr bwMode="auto">
              <a:xfrm>
                <a:off x="2200" y="2896"/>
                <a:ext cx="131" cy="13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Oval 6"/>
              <p:cNvSpPr>
                <a:spLocks noChangeArrowheads="1"/>
              </p:cNvSpPr>
              <p:nvPr/>
            </p:nvSpPr>
            <p:spPr bwMode="auto">
              <a:xfrm>
                <a:off x="2802" y="2530"/>
                <a:ext cx="131" cy="131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Oval 7"/>
              <p:cNvSpPr>
                <a:spLocks noChangeArrowheads="1"/>
              </p:cNvSpPr>
              <p:nvPr/>
            </p:nvSpPr>
            <p:spPr bwMode="auto">
              <a:xfrm>
                <a:off x="3413" y="2896"/>
                <a:ext cx="131" cy="13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Oval 8"/>
              <p:cNvSpPr>
                <a:spLocks noChangeArrowheads="1"/>
              </p:cNvSpPr>
              <p:nvPr/>
            </p:nvSpPr>
            <p:spPr bwMode="auto">
              <a:xfrm>
                <a:off x="2200" y="3552"/>
                <a:ext cx="131" cy="13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Oval 9"/>
              <p:cNvSpPr>
                <a:spLocks noChangeArrowheads="1"/>
              </p:cNvSpPr>
              <p:nvPr/>
            </p:nvSpPr>
            <p:spPr bwMode="auto">
              <a:xfrm>
                <a:off x="3413" y="3552"/>
                <a:ext cx="131" cy="13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Oval 10"/>
              <p:cNvSpPr>
                <a:spLocks noChangeArrowheads="1"/>
              </p:cNvSpPr>
              <p:nvPr/>
            </p:nvSpPr>
            <p:spPr bwMode="auto">
              <a:xfrm>
                <a:off x="2802" y="3951"/>
                <a:ext cx="131" cy="13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1" name="AutoShape 11"/>
              <p:cNvCxnSpPr>
                <a:cxnSpLocks noChangeShapeType="1"/>
                <a:stCxn id="55" idx="7"/>
                <a:endCxn id="56" idx="2"/>
              </p:cNvCxnSpPr>
              <p:nvPr/>
            </p:nvCxnSpPr>
            <p:spPr bwMode="auto">
              <a:xfrm flipV="1">
                <a:off x="2312" y="2596"/>
                <a:ext cx="478" cy="31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2" name="AutoShape 12"/>
              <p:cNvCxnSpPr>
                <a:cxnSpLocks noChangeShapeType="1"/>
                <a:stCxn id="56" idx="6"/>
                <a:endCxn id="57" idx="1"/>
              </p:cNvCxnSpPr>
              <p:nvPr/>
            </p:nvCxnSpPr>
            <p:spPr bwMode="auto">
              <a:xfrm>
                <a:off x="2946" y="2596"/>
                <a:ext cx="486" cy="31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3" name="AutoShape 13"/>
              <p:cNvCxnSpPr>
                <a:cxnSpLocks noChangeShapeType="1"/>
                <a:stCxn id="60" idx="0"/>
                <a:endCxn id="56" idx="4"/>
              </p:cNvCxnSpPr>
              <p:nvPr/>
            </p:nvCxnSpPr>
            <p:spPr bwMode="auto">
              <a:xfrm flipV="1">
                <a:off x="2868" y="2673"/>
                <a:ext cx="0" cy="127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" name="AutoShape 14"/>
              <p:cNvCxnSpPr>
                <a:cxnSpLocks noChangeShapeType="1"/>
                <a:stCxn id="56" idx="3"/>
                <a:endCxn id="58" idx="7"/>
              </p:cNvCxnSpPr>
              <p:nvPr/>
            </p:nvCxnSpPr>
            <p:spPr bwMode="auto">
              <a:xfrm flipH="1">
                <a:off x="2312" y="2654"/>
                <a:ext cx="509" cy="91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5" name="AutoShape 15"/>
              <p:cNvCxnSpPr>
                <a:cxnSpLocks noChangeShapeType="1"/>
                <a:stCxn id="56" idx="5"/>
                <a:endCxn id="59" idx="1"/>
              </p:cNvCxnSpPr>
              <p:nvPr/>
            </p:nvCxnSpPr>
            <p:spPr bwMode="auto">
              <a:xfrm>
                <a:off x="2914" y="2654"/>
                <a:ext cx="518" cy="91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44" name="Oval 18"/>
            <p:cNvSpPr>
              <a:spLocks noChangeArrowheads="1"/>
            </p:cNvSpPr>
            <p:nvPr/>
          </p:nvSpPr>
          <p:spPr bwMode="auto">
            <a:xfrm>
              <a:off x="2200" y="2896"/>
              <a:ext cx="131" cy="1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19"/>
            <p:cNvSpPr>
              <a:spLocks noChangeArrowheads="1"/>
            </p:cNvSpPr>
            <p:nvPr/>
          </p:nvSpPr>
          <p:spPr bwMode="auto">
            <a:xfrm>
              <a:off x="2802" y="2530"/>
              <a:ext cx="131" cy="131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20"/>
            <p:cNvSpPr>
              <a:spLocks noChangeArrowheads="1"/>
            </p:cNvSpPr>
            <p:nvPr/>
          </p:nvSpPr>
          <p:spPr bwMode="auto">
            <a:xfrm>
              <a:off x="3413" y="2896"/>
              <a:ext cx="131" cy="1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21"/>
            <p:cNvSpPr>
              <a:spLocks noChangeArrowheads="1"/>
            </p:cNvSpPr>
            <p:nvPr/>
          </p:nvSpPr>
          <p:spPr bwMode="auto">
            <a:xfrm>
              <a:off x="2200" y="3552"/>
              <a:ext cx="131" cy="1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22"/>
            <p:cNvSpPr>
              <a:spLocks noChangeArrowheads="1"/>
            </p:cNvSpPr>
            <p:nvPr/>
          </p:nvSpPr>
          <p:spPr bwMode="auto">
            <a:xfrm>
              <a:off x="3413" y="3552"/>
              <a:ext cx="131" cy="1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23"/>
            <p:cNvSpPr>
              <a:spLocks noChangeArrowheads="1"/>
            </p:cNvSpPr>
            <p:nvPr/>
          </p:nvSpPr>
          <p:spPr bwMode="auto">
            <a:xfrm>
              <a:off x="2802" y="3951"/>
              <a:ext cx="131" cy="1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" name="AutoShape 24"/>
            <p:cNvCxnSpPr>
              <a:cxnSpLocks noChangeShapeType="1"/>
              <a:stCxn id="44" idx="7"/>
              <a:endCxn id="45" idx="2"/>
            </p:cNvCxnSpPr>
            <p:nvPr/>
          </p:nvCxnSpPr>
          <p:spPr bwMode="auto">
            <a:xfrm flipV="1">
              <a:off x="2312" y="2596"/>
              <a:ext cx="478" cy="319"/>
            </a:xfrm>
            <a:prstGeom prst="straightConnector1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1" name="AutoShape 25"/>
            <p:cNvCxnSpPr>
              <a:cxnSpLocks noChangeShapeType="1"/>
              <a:stCxn id="45" idx="6"/>
              <a:endCxn id="46" idx="1"/>
            </p:cNvCxnSpPr>
            <p:nvPr/>
          </p:nvCxnSpPr>
          <p:spPr bwMode="auto">
            <a:xfrm>
              <a:off x="2946" y="2596"/>
              <a:ext cx="486" cy="319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2" name="AutoShape 26"/>
            <p:cNvCxnSpPr>
              <a:cxnSpLocks noChangeShapeType="1"/>
              <a:stCxn id="49" idx="0"/>
              <a:endCxn id="45" idx="4"/>
            </p:cNvCxnSpPr>
            <p:nvPr/>
          </p:nvCxnSpPr>
          <p:spPr bwMode="auto">
            <a:xfrm flipV="1">
              <a:off x="2868" y="2673"/>
              <a:ext cx="0" cy="127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3" name="AutoShape 27"/>
            <p:cNvCxnSpPr>
              <a:cxnSpLocks noChangeShapeType="1"/>
              <a:stCxn id="45" idx="3"/>
              <a:endCxn id="47" idx="7"/>
            </p:cNvCxnSpPr>
            <p:nvPr/>
          </p:nvCxnSpPr>
          <p:spPr bwMode="auto">
            <a:xfrm flipH="1">
              <a:off x="2312" y="2654"/>
              <a:ext cx="509" cy="917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4" name="AutoShape 28"/>
            <p:cNvCxnSpPr>
              <a:cxnSpLocks noChangeShapeType="1"/>
              <a:stCxn id="45" idx="5"/>
              <a:endCxn id="48" idx="1"/>
            </p:cNvCxnSpPr>
            <p:nvPr/>
          </p:nvCxnSpPr>
          <p:spPr bwMode="auto">
            <a:xfrm>
              <a:off x="2914" y="2654"/>
              <a:ext cx="518" cy="917"/>
            </a:xfrm>
            <a:prstGeom prst="straightConnector1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none" w="lg" len="lg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FFB56D1A-619E-4CBF-8825-888C645FEF12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 dirty="0" smtClean="0"/>
              <a:t>example</a:t>
            </a:r>
            <a:r>
              <a:rPr lang="en-US" sz="4400" i="1" dirty="0"/>
              <a:t>: </a:t>
            </a:r>
            <a:r>
              <a:rPr lang="en-US" sz="4800" dirty="0"/>
              <a:t>5 Card Draw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2209800"/>
            <a:ext cx="72263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set </a:t>
            </a:r>
            <a:r>
              <a:rPr lang="en-US" sz="5400" dirty="0"/>
              <a:t>of 5 cards:</a:t>
            </a:r>
          </a:p>
          <a:p>
            <a:r>
              <a:rPr lang="en-US" sz="5400" dirty="0"/>
              <a:t>must have</a:t>
            </a:r>
            <a:r>
              <a:rPr lang="en-US" sz="5400" dirty="0" smtClean="0"/>
              <a:t> </a:t>
            </a:r>
            <a:r>
              <a:rPr lang="en-US" sz="5400" b="1" dirty="0" smtClean="0">
                <a:solidFill>
                  <a:srgbClr val="3333CC"/>
                </a:solidFill>
                <a:latin typeface="cmsy10" pitchFamily="34" charset="0"/>
              </a:rPr>
              <a:t> </a:t>
            </a:r>
            <a:r>
              <a:rPr lang="en-US" sz="5400" dirty="0">
                <a:solidFill>
                  <a:srgbClr val="3333CC"/>
                </a:solidFill>
              </a:rPr>
              <a:t>2</a:t>
            </a:r>
          </a:p>
          <a:p>
            <a:pPr>
              <a:buFontTx/>
              <a:buNone/>
            </a:pPr>
            <a:r>
              <a:rPr lang="en-US" sz="5400" dirty="0"/>
              <a:t>with the </a:t>
            </a:r>
            <a:r>
              <a:rPr lang="en-US" sz="6000" dirty="0">
                <a:solidFill>
                  <a:srgbClr val="3333CC"/>
                </a:solidFill>
              </a:rPr>
              <a:t>same suit</a:t>
            </a:r>
            <a:r>
              <a:rPr lang="en-US" sz="6000" dirty="0"/>
              <a:t>.</a:t>
            </a:r>
          </a:p>
        </p:txBody>
      </p:sp>
      <p:pic>
        <p:nvPicPr>
          <p:cNvPr id="371716" name="Picture 4" descr="sl122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9550" y="1447800"/>
            <a:ext cx="2136775" cy="270986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26C4B2EC-EBDF-4F84-A6B8-96296CC9F71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5 Card Draw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54300" y="2171700"/>
            <a:ext cx="5537200" cy="1028700"/>
            <a:chOff x="1672" y="1368"/>
            <a:chExt cx="3488" cy="648"/>
          </a:xfrm>
        </p:grpSpPr>
        <p:sp>
          <p:nvSpPr>
            <p:cNvPr id="372740" name="Rectangle 4" descr="Zig zag"/>
            <p:cNvSpPr>
              <a:spLocks noChangeArrowheads="1"/>
            </p:cNvSpPr>
            <p:nvPr/>
          </p:nvSpPr>
          <p:spPr bwMode="auto">
            <a:xfrm>
              <a:off x="1672" y="1368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1" name="Rectangle 5" descr="Zig zag"/>
            <p:cNvSpPr>
              <a:spLocks noChangeArrowheads="1"/>
            </p:cNvSpPr>
            <p:nvPr/>
          </p:nvSpPr>
          <p:spPr bwMode="auto">
            <a:xfrm>
              <a:off x="3176" y="1368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2" name="Rectangle 6" descr="Zig zag"/>
            <p:cNvSpPr>
              <a:spLocks noChangeArrowheads="1"/>
            </p:cNvSpPr>
            <p:nvPr/>
          </p:nvSpPr>
          <p:spPr bwMode="auto">
            <a:xfrm>
              <a:off x="2400" y="1384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3" name="Rectangle 7" descr="Zig zag"/>
            <p:cNvSpPr>
              <a:spLocks noChangeArrowheads="1"/>
            </p:cNvSpPr>
            <p:nvPr/>
          </p:nvSpPr>
          <p:spPr bwMode="auto">
            <a:xfrm>
              <a:off x="4688" y="1376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4" name="Rectangle 8" descr="Zig zag"/>
            <p:cNvSpPr>
              <a:spLocks noChangeArrowheads="1"/>
            </p:cNvSpPr>
            <p:nvPr/>
          </p:nvSpPr>
          <p:spPr bwMode="auto">
            <a:xfrm>
              <a:off x="3920" y="1384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048000" y="4178300"/>
            <a:ext cx="4949825" cy="1635125"/>
            <a:chOff x="1968" y="2568"/>
            <a:chExt cx="3118" cy="1030"/>
          </a:xfrm>
        </p:grpSpPr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1968" y="2568"/>
              <a:ext cx="528" cy="520"/>
              <a:chOff x="768" y="3328"/>
              <a:chExt cx="504" cy="496"/>
            </a:xfrm>
          </p:grpSpPr>
          <p:sp>
            <p:nvSpPr>
              <p:cNvPr id="372747" name="Line 11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48" name="Line 12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49" name="AutoShape 13"/>
              <p:cNvCxnSpPr>
                <a:cxnSpLocks noChangeShapeType="1"/>
                <a:stCxn id="372747" idx="1"/>
                <a:endCxn id="372748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2808" y="2576"/>
              <a:ext cx="528" cy="520"/>
              <a:chOff x="768" y="3328"/>
              <a:chExt cx="504" cy="496"/>
            </a:xfrm>
          </p:grpSpPr>
          <p:sp>
            <p:nvSpPr>
              <p:cNvPr id="372751" name="Line 15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52" name="Line 16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53" name="AutoShape 17"/>
              <p:cNvCxnSpPr>
                <a:cxnSpLocks noChangeShapeType="1"/>
                <a:stCxn id="372751" idx="1"/>
                <a:endCxn id="372752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624" y="2568"/>
              <a:ext cx="528" cy="520"/>
              <a:chOff x="768" y="3328"/>
              <a:chExt cx="504" cy="496"/>
            </a:xfrm>
          </p:grpSpPr>
          <p:sp>
            <p:nvSpPr>
              <p:cNvPr id="372755" name="Line 19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56" name="Line 20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57" name="AutoShape 21"/>
              <p:cNvCxnSpPr>
                <a:cxnSpLocks noChangeShapeType="1"/>
                <a:stCxn id="372755" idx="1"/>
                <a:endCxn id="372756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4392" y="2568"/>
              <a:ext cx="528" cy="520"/>
              <a:chOff x="768" y="3328"/>
              <a:chExt cx="504" cy="496"/>
            </a:xfrm>
          </p:grpSpPr>
          <p:sp>
            <p:nvSpPr>
              <p:cNvPr id="372759" name="Line 23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60" name="Line 24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61" name="AutoShape 25"/>
              <p:cNvCxnSpPr>
                <a:cxnSpLocks noChangeShapeType="1"/>
                <a:stCxn id="372759" idx="1"/>
                <a:endCxn id="372760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372762" name="Text Box 26"/>
            <p:cNvSpPr txBox="1">
              <a:spLocks noChangeArrowheads="1"/>
            </p:cNvSpPr>
            <p:nvPr/>
          </p:nvSpPr>
          <p:spPr bwMode="auto">
            <a:xfrm>
              <a:off x="2054" y="2964"/>
              <a:ext cx="303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6000">
                  <a:cs typeface="Times New Roman" pitchFamily="18" charset="0"/>
                </a:rPr>
                <a:t>♠     </a:t>
              </a:r>
              <a:r>
                <a:rPr lang="en-US" sz="6000">
                  <a:solidFill>
                    <a:schemeClr val="accent2"/>
                  </a:solidFill>
                </a:rPr>
                <a:t>♥</a:t>
              </a:r>
              <a:r>
                <a:rPr lang="en-US" sz="3600"/>
                <a:t>       </a:t>
              </a:r>
              <a:r>
                <a:rPr lang="en-US" sz="6000">
                  <a:cs typeface="Times New Roman" pitchFamily="18" charset="0"/>
                </a:rPr>
                <a:t>♣    </a:t>
              </a:r>
              <a:r>
                <a:rPr lang="en-US" sz="6000">
                  <a:solidFill>
                    <a:schemeClr val="accent2"/>
                  </a:solidFill>
                  <a:cs typeface="Times New Roman" pitchFamily="18" charset="0"/>
                </a:rPr>
                <a:t>♦</a:t>
              </a:r>
            </a:p>
          </p:txBody>
        </p:sp>
      </p:grpSp>
      <p:sp>
        <p:nvSpPr>
          <p:cNvPr id="372763" name="Text Box 27"/>
          <p:cNvSpPr txBox="1">
            <a:spLocks noChangeArrowheads="1"/>
          </p:cNvSpPr>
          <p:nvPr/>
        </p:nvSpPr>
        <p:spPr bwMode="auto">
          <a:xfrm>
            <a:off x="441325" y="2139950"/>
            <a:ext cx="2105063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5 cards</a:t>
            </a:r>
          </a:p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(pigeons)</a:t>
            </a:r>
          </a:p>
          <a:p>
            <a:pPr>
              <a:spcBef>
                <a:spcPct val="0"/>
              </a:spcBef>
            </a:pPr>
            <a:endParaRPr lang="en-US" sz="3600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endParaRPr lang="en-US" sz="3600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4 suits</a:t>
            </a:r>
          </a:p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(holes)</a:t>
            </a:r>
          </a:p>
        </p:txBody>
      </p: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3073400" y="3238500"/>
            <a:ext cx="4584700" cy="965200"/>
            <a:chOff x="1936" y="2040"/>
            <a:chExt cx="2888" cy="608"/>
          </a:xfrm>
        </p:grpSpPr>
        <p:sp>
          <p:nvSpPr>
            <p:cNvPr id="372765" name="Line 29"/>
            <p:cNvSpPr>
              <a:spLocks noChangeShapeType="1"/>
            </p:cNvSpPr>
            <p:nvPr/>
          </p:nvSpPr>
          <p:spPr bwMode="auto">
            <a:xfrm>
              <a:off x="1936" y="2040"/>
              <a:ext cx="224" cy="5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6" name="Line 30"/>
            <p:cNvSpPr>
              <a:spLocks noChangeShapeType="1"/>
            </p:cNvSpPr>
            <p:nvPr/>
          </p:nvSpPr>
          <p:spPr bwMode="auto">
            <a:xfrm>
              <a:off x="2632" y="2096"/>
              <a:ext cx="360" cy="5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7" name="Line 31"/>
            <p:cNvSpPr>
              <a:spLocks noChangeShapeType="1"/>
            </p:cNvSpPr>
            <p:nvPr/>
          </p:nvSpPr>
          <p:spPr bwMode="auto">
            <a:xfrm flipH="1">
              <a:off x="4704" y="2088"/>
              <a:ext cx="120" cy="5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8" name="Line 32"/>
            <p:cNvSpPr>
              <a:spLocks noChangeShapeType="1"/>
            </p:cNvSpPr>
            <p:nvPr/>
          </p:nvSpPr>
          <p:spPr bwMode="auto">
            <a:xfrm flipH="1">
              <a:off x="3864" y="2088"/>
              <a:ext cx="256" cy="4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9" name="Line 33"/>
            <p:cNvSpPr>
              <a:spLocks noChangeShapeType="1"/>
            </p:cNvSpPr>
            <p:nvPr/>
          </p:nvSpPr>
          <p:spPr bwMode="auto">
            <a:xfrm flipH="1">
              <a:off x="3064" y="2080"/>
              <a:ext cx="256" cy="5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2047D62D-029E-4D15-8766-64706C39481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tx1"/>
                </a:solidFill>
              </a:rPr>
              <a:t>10 </a:t>
            </a:r>
            <a:r>
              <a:rPr lang="en-US" sz="4800"/>
              <a:t>Card Draw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86000"/>
            <a:ext cx="8013700" cy="22987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>
                <a:solidFill>
                  <a:srgbClr val="3333CC"/>
                </a:solidFill>
              </a:rPr>
              <a:t>10 </a:t>
            </a:r>
            <a:r>
              <a:rPr lang="en-US" sz="5400"/>
              <a:t>cards: how many have </a:t>
            </a:r>
          </a:p>
          <a:p>
            <a:pPr>
              <a:buFontTx/>
              <a:buNone/>
            </a:pPr>
            <a:r>
              <a:rPr lang="en-US" sz="5400"/>
              <a:t> the same suit?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5CD33F37-20A9-45F8-AF45-45B40495E38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10 Card Draw</a:t>
            </a:r>
          </a:p>
        </p:txBody>
      </p:sp>
      <p:sp>
        <p:nvSpPr>
          <p:cNvPr id="374814" name="Text Box 30"/>
          <p:cNvSpPr txBox="1">
            <a:spLocks noChangeArrowheads="1"/>
          </p:cNvSpPr>
          <p:nvPr/>
        </p:nvSpPr>
        <p:spPr bwMode="auto">
          <a:xfrm>
            <a:off x="609600" y="4648200"/>
            <a:ext cx="7924800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b="1" dirty="0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&lt;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540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3 </a:t>
            </a:r>
            <a:r>
              <a:rPr lang="en-US" sz="5400" dirty="0">
                <a:latin typeface="Comic Sans MS" pitchFamily="66" charset="0"/>
              </a:rPr>
              <a:t>cards in every </a:t>
            </a:r>
            <a:r>
              <a:rPr lang="en-US" sz="5400" dirty="0" smtClean="0">
                <a:latin typeface="Comic Sans MS" pitchFamily="66" charset="0"/>
              </a:rPr>
              <a:t>hole?</a:t>
            </a:r>
          </a:p>
          <a:p>
            <a:pPr algn="ctr">
              <a:spcBef>
                <a:spcPct val="0"/>
              </a:spcBef>
            </a:pP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NO!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316038" y="2971800"/>
            <a:ext cx="4949825" cy="1635125"/>
            <a:chOff x="1968" y="2568"/>
            <a:chExt cx="3118" cy="1030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1968" y="2568"/>
              <a:ext cx="528" cy="520"/>
              <a:chOff x="768" y="3328"/>
              <a:chExt cx="504" cy="496"/>
            </a:xfrm>
          </p:grpSpPr>
          <p:sp>
            <p:nvSpPr>
              <p:cNvPr id="374789" name="Line 5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90" name="Line 6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791" name="AutoShape 7"/>
              <p:cNvCxnSpPr>
                <a:cxnSpLocks noChangeShapeType="1"/>
                <a:stCxn id="374789" idx="1"/>
                <a:endCxn id="374790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2808" y="2576"/>
              <a:ext cx="528" cy="520"/>
              <a:chOff x="768" y="3328"/>
              <a:chExt cx="504" cy="496"/>
            </a:xfrm>
          </p:grpSpPr>
          <p:sp>
            <p:nvSpPr>
              <p:cNvPr id="374793" name="Line 9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94" name="Line 10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795" name="AutoShape 11"/>
              <p:cNvCxnSpPr>
                <a:cxnSpLocks noChangeShapeType="1"/>
                <a:stCxn id="374793" idx="1"/>
                <a:endCxn id="374794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3624" y="2568"/>
              <a:ext cx="528" cy="520"/>
              <a:chOff x="768" y="3328"/>
              <a:chExt cx="504" cy="496"/>
            </a:xfrm>
          </p:grpSpPr>
          <p:sp>
            <p:nvSpPr>
              <p:cNvPr id="374797" name="Line 13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98" name="Line 14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799" name="AutoShape 15"/>
              <p:cNvCxnSpPr>
                <a:cxnSpLocks noChangeShapeType="1"/>
                <a:stCxn id="374797" idx="1"/>
                <a:endCxn id="374798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4392" y="2568"/>
              <a:ext cx="528" cy="520"/>
              <a:chOff x="768" y="3328"/>
              <a:chExt cx="504" cy="496"/>
            </a:xfrm>
          </p:grpSpPr>
          <p:sp>
            <p:nvSpPr>
              <p:cNvPr id="374801" name="Line 17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02" name="Line 18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803" name="AutoShape 19"/>
              <p:cNvCxnSpPr>
                <a:cxnSpLocks noChangeShapeType="1"/>
                <a:stCxn id="374801" idx="1"/>
                <a:endCxn id="374802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374804" name="Text Box 20"/>
            <p:cNvSpPr txBox="1">
              <a:spLocks noChangeArrowheads="1"/>
            </p:cNvSpPr>
            <p:nvPr/>
          </p:nvSpPr>
          <p:spPr bwMode="auto">
            <a:xfrm>
              <a:off x="2054" y="2964"/>
              <a:ext cx="303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6000">
                  <a:cs typeface="Times New Roman" pitchFamily="18" charset="0"/>
                </a:rPr>
                <a:t>♠     </a:t>
              </a:r>
              <a:r>
                <a:rPr lang="en-US" sz="6000">
                  <a:solidFill>
                    <a:schemeClr val="accent2"/>
                  </a:solidFill>
                </a:rPr>
                <a:t>♥</a:t>
              </a:r>
              <a:r>
                <a:rPr lang="en-US" sz="3600"/>
                <a:t>       </a:t>
              </a:r>
              <a:r>
                <a:rPr lang="en-US" sz="6000">
                  <a:cs typeface="Times New Roman" pitchFamily="18" charset="0"/>
                </a:rPr>
                <a:t>♣    </a:t>
              </a:r>
              <a:r>
                <a:rPr lang="en-US" sz="6000">
                  <a:solidFill>
                    <a:schemeClr val="accent2"/>
                  </a:solidFill>
                  <a:cs typeface="Times New Roman" pitchFamily="18" charset="0"/>
                </a:rPr>
                <a:t>♦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1481138" y="2108200"/>
            <a:ext cx="4373562" cy="1506538"/>
            <a:chOff x="1448" y="1328"/>
            <a:chExt cx="2755" cy="949"/>
          </a:xfrm>
        </p:grpSpPr>
        <p:sp>
          <p:nvSpPr>
            <p:cNvPr id="374806" name="Rectangle 22" descr="Zig zag"/>
            <p:cNvSpPr>
              <a:spLocks noChangeArrowheads="1"/>
            </p:cNvSpPr>
            <p:nvPr/>
          </p:nvSpPr>
          <p:spPr bwMode="auto">
            <a:xfrm>
              <a:off x="1456" y="1856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07" name="Rectangle 23" descr="Zig zag"/>
            <p:cNvSpPr>
              <a:spLocks noChangeArrowheads="1"/>
            </p:cNvSpPr>
            <p:nvPr/>
          </p:nvSpPr>
          <p:spPr bwMode="auto">
            <a:xfrm>
              <a:off x="3099" y="1816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08" name="Rectangle 24" descr="Zig zag"/>
            <p:cNvSpPr>
              <a:spLocks noChangeArrowheads="1"/>
            </p:cNvSpPr>
            <p:nvPr/>
          </p:nvSpPr>
          <p:spPr bwMode="auto">
            <a:xfrm>
              <a:off x="2265" y="1835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09" name="Rectangle 25" descr="Zig zag"/>
            <p:cNvSpPr>
              <a:spLocks noChangeArrowheads="1"/>
            </p:cNvSpPr>
            <p:nvPr/>
          </p:nvSpPr>
          <p:spPr bwMode="auto">
            <a:xfrm>
              <a:off x="3871" y="1819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0" name="Rectangle 26" descr="Zig zag"/>
            <p:cNvSpPr>
              <a:spLocks noChangeArrowheads="1"/>
            </p:cNvSpPr>
            <p:nvPr/>
          </p:nvSpPr>
          <p:spPr bwMode="auto">
            <a:xfrm>
              <a:off x="1448" y="1368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1" name="Rectangle 27" descr="Zig zag"/>
            <p:cNvSpPr>
              <a:spLocks noChangeArrowheads="1"/>
            </p:cNvSpPr>
            <p:nvPr/>
          </p:nvSpPr>
          <p:spPr bwMode="auto">
            <a:xfrm>
              <a:off x="3091" y="1328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2" name="Rectangle 28" descr="Zig zag"/>
            <p:cNvSpPr>
              <a:spLocks noChangeArrowheads="1"/>
            </p:cNvSpPr>
            <p:nvPr/>
          </p:nvSpPr>
          <p:spPr bwMode="auto">
            <a:xfrm>
              <a:off x="2257" y="1347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3" name="Rectangle 29" descr="Zig zag"/>
            <p:cNvSpPr>
              <a:spLocks noChangeArrowheads="1"/>
            </p:cNvSpPr>
            <p:nvPr/>
          </p:nvSpPr>
          <p:spPr bwMode="auto">
            <a:xfrm>
              <a:off x="3863" y="1331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6927850" y="2722563"/>
            <a:ext cx="844550" cy="1049338"/>
            <a:chOff x="4879" y="1715"/>
            <a:chExt cx="532" cy="661"/>
          </a:xfrm>
          <a:effectLst>
            <a:outerShdw blurRad="50800" dist="50800" dir="5400000" algn="ctr" rotWithShape="0">
              <a:srgbClr val="FF0000"/>
            </a:outerShdw>
          </a:effectLst>
        </p:grpSpPr>
        <p:sp>
          <p:nvSpPr>
            <p:cNvPr id="374816" name="Rectangle 32" descr="Zig zag"/>
            <p:cNvSpPr>
              <a:spLocks noChangeArrowheads="1"/>
            </p:cNvSpPr>
            <p:nvPr/>
          </p:nvSpPr>
          <p:spPr bwMode="auto">
            <a:xfrm>
              <a:off x="4879" y="1715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7" name="Rectangle 33" descr="Zig zag"/>
            <p:cNvSpPr>
              <a:spLocks noChangeArrowheads="1"/>
            </p:cNvSpPr>
            <p:nvPr/>
          </p:nvSpPr>
          <p:spPr bwMode="auto">
            <a:xfrm>
              <a:off x="5079" y="1955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814" grpId="0" uiExpand="1" build="allAtOnce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D3E316F6-DF61-4693-B623-52B97221252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3333CC"/>
                </a:solidFill>
              </a:rPr>
              <a:t>10</a:t>
            </a:r>
            <a:r>
              <a:rPr lang="en-US" sz="4800" dirty="0"/>
              <a:t> Card Draw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463" y="1447800"/>
            <a:ext cx="8077200" cy="4114800"/>
          </a:xfrm>
        </p:spPr>
        <p:txBody>
          <a:bodyPr/>
          <a:lstStyle/>
          <a:p>
            <a:r>
              <a:rPr lang="en-US" sz="4800" dirty="0"/>
              <a:t># cards with same </a:t>
            </a:r>
            <a:r>
              <a:rPr lang="en-US" sz="4800" dirty="0" smtClean="0"/>
              <a:t>suit </a:t>
            </a:r>
            <a:r>
              <a:rPr lang="en-US" sz="4800" b="1" dirty="0" smtClean="0">
                <a:solidFill>
                  <a:schemeClr val="accent5">
                    <a:lumMod val="50000"/>
                  </a:schemeClr>
                </a:solidFill>
                <a:latin typeface="Euclid Symbol" charset="2"/>
                <a:cs typeface="Euclid Symbol" charset="2"/>
              </a:rPr>
              <a:t>≥</a:t>
            </a:r>
            <a:endParaRPr lang="en-US" sz="4800" b="1" dirty="0">
              <a:solidFill>
                <a:schemeClr val="accent5">
                  <a:lumMod val="50000"/>
                </a:schemeClr>
              </a:solidFill>
              <a:sym typeface="Euclid Symbol" pitchFamily="18" charset="2"/>
            </a:endParaRPr>
          </a:p>
        </p:txBody>
      </p:sp>
      <p:graphicFrame>
        <p:nvGraphicFramePr>
          <p:cNvPr id="399364" name="Object 4"/>
          <p:cNvGraphicFramePr>
            <a:graphicFrameLocks noChangeAspect="1"/>
          </p:cNvGraphicFramePr>
          <p:nvPr/>
        </p:nvGraphicFramePr>
        <p:xfrm>
          <a:off x="2757488" y="2178050"/>
          <a:ext cx="2554287" cy="2065338"/>
        </p:xfrm>
        <a:graphic>
          <a:graphicData uri="http://schemas.openxmlformats.org/presentationml/2006/ole">
            <p:oleObj spid="_x0000_s71682" name="Equation" r:id="rId4" imgW="596900" imgH="482600" progId="Equation.DSMT4">
              <p:embed/>
            </p:oleObj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851255" y="3912237"/>
            <a:ext cx="4887913" cy="1528763"/>
            <a:chOff x="864" y="2688"/>
            <a:chExt cx="3079" cy="963"/>
          </a:xfrm>
        </p:grpSpPr>
        <p:sp>
          <p:nvSpPr>
            <p:cNvPr id="399366" name="Freeform 6"/>
            <p:cNvSpPr>
              <a:spLocks/>
            </p:cNvSpPr>
            <p:nvPr/>
          </p:nvSpPr>
          <p:spPr bwMode="auto">
            <a:xfrm rot="-1543620">
              <a:off x="1680" y="2688"/>
              <a:ext cx="464" cy="672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4" y="384"/>
                </a:cxn>
                <a:cxn ang="0">
                  <a:pos x="400" y="480"/>
                </a:cxn>
                <a:cxn ang="0">
                  <a:pos x="448" y="672"/>
                </a:cxn>
              </a:cxnLst>
              <a:rect l="0" t="0" r="r" b="b"/>
              <a:pathLst>
                <a:path w="464" h="672">
                  <a:moveTo>
                    <a:pt x="16" y="0"/>
                  </a:moveTo>
                  <a:cubicBezTo>
                    <a:pt x="8" y="152"/>
                    <a:pt x="0" y="304"/>
                    <a:pt x="64" y="384"/>
                  </a:cubicBezTo>
                  <a:cubicBezTo>
                    <a:pt x="128" y="464"/>
                    <a:pt x="336" y="432"/>
                    <a:pt x="400" y="480"/>
                  </a:cubicBezTo>
                  <a:cubicBezTo>
                    <a:pt x="464" y="528"/>
                    <a:pt x="456" y="600"/>
                    <a:pt x="448" y="672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ysDot"/>
              <a:round/>
              <a:headEnd type="triangle" w="lg" len="lg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99367" name="Text Box 7"/>
            <p:cNvSpPr txBox="1">
              <a:spLocks noChangeArrowheads="1"/>
            </p:cNvSpPr>
            <p:nvPr/>
          </p:nvSpPr>
          <p:spPr bwMode="auto">
            <a:xfrm>
              <a:off x="864" y="3283"/>
              <a:ext cx="3079" cy="368"/>
            </a:xfrm>
            <a:prstGeom prst="rect">
              <a:avLst/>
            </a:prstGeom>
            <a:noFill/>
            <a:ln w="31750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dirty="0">
                  <a:latin typeface="Comic Sans MS" pitchFamily="66" charset="0"/>
                </a:rPr>
                <a:t>“ceiling,” means round up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72CAA7DA-673E-4241-A128-59822515106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431800"/>
            <a:ext cx="7543800" cy="1143000"/>
          </a:xfrm>
        </p:spPr>
        <p:txBody>
          <a:bodyPr/>
          <a:lstStyle/>
          <a:p>
            <a:r>
              <a:rPr lang="en-US" sz="3600" dirty="0"/>
              <a:t>Generalized Pigeonhole Principle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25146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/>
              <a:t>If </a:t>
            </a:r>
            <a:r>
              <a:rPr lang="en-US" sz="5400" dirty="0">
                <a:solidFill>
                  <a:srgbClr val="3333CC"/>
                </a:solidFill>
              </a:rPr>
              <a:t>n</a:t>
            </a:r>
            <a:r>
              <a:rPr lang="en-US" sz="5400" dirty="0"/>
              <a:t> pigeons and </a:t>
            </a:r>
            <a:r>
              <a:rPr lang="en-US" sz="5400" dirty="0">
                <a:solidFill>
                  <a:srgbClr val="3333CC"/>
                </a:solidFill>
              </a:rPr>
              <a:t>h</a:t>
            </a:r>
            <a:r>
              <a:rPr lang="en-US" sz="5400" dirty="0"/>
              <a:t> holes,</a:t>
            </a:r>
          </a:p>
          <a:p>
            <a:r>
              <a:rPr lang="en-US" sz="5400" dirty="0"/>
              <a:t>then some hole </a:t>
            </a:r>
            <a:r>
              <a:rPr lang="en-US" sz="5400" dirty="0" smtClean="0"/>
              <a:t>has </a:t>
            </a:r>
            <a:r>
              <a:rPr lang="en-US" sz="54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≥</a:t>
            </a:r>
            <a:endParaRPr lang="en-US" sz="5400" b="1" dirty="0">
              <a:solidFill>
                <a:srgbClr val="0000F1"/>
              </a:solidFill>
            </a:endParaRPr>
          </a:p>
        </p:txBody>
      </p:sp>
      <p:graphicFrame>
        <p:nvGraphicFramePr>
          <p:cNvPr id="375812" name="Object 4"/>
          <p:cNvGraphicFramePr>
            <a:graphicFrameLocks noChangeAspect="1"/>
          </p:cNvGraphicFramePr>
          <p:nvPr/>
        </p:nvGraphicFramePr>
        <p:xfrm>
          <a:off x="2895600" y="3441700"/>
          <a:ext cx="1589087" cy="2349500"/>
        </p:xfrm>
        <a:graphic>
          <a:graphicData uri="http://schemas.openxmlformats.org/presentationml/2006/ole">
            <p:oleObj spid="_x0000_s72706" name="Equation" r:id="rId4" imgW="291960" imgH="431640" progId="Equation.DSMT4">
              <p:embed/>
            </p:oleObj>
          </a:graphicData>
        </a:graphic>
      </p:graphicFrame>
      <p:sp>
        <p:nvSpPr>
          <p:cNvPr id="375813" name="Text Box 5"/>
          <p:cNvSpPr txBox="1">
            <a:spLocks noChangeArrowheads="1"/>
          </p:cNvSpPr>
          <p:nvPr/>
        </p:nvSpPr>
        <p:spPr bwMode="auto">
          <a:xfrm>
            <a:off x="4648200" y="3949700"/>
            <a:ext cx="3017173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pigeons.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E724F065-34A1-4E2F-BB17-E3787F8CEBB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in </a:t>
            </a:r>
            <a:r>
              <a:rPr lang="en-US" smtClean="0">
                <a:solidFill>
                  <a:srgbClr val="008000"/>
                </a:solidFill>
              </a:rPr>
              <a:t>Algorithms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685800" y="2971800"/>
            <a:ext cx="7315200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292100" indent="-292100">
              <a:buFontTx/>
              <a:buChar char="•"/>
            </a:pPr>
            <a:r>
              <a:rPr lang="en-US" sz="4400" dirty="0">
                <a:latin typeface="Comic Sans MS" pitchFamily="66" charset="0"/>
              </a:rPr>
              <a:t>Optimization: To optimize </a:t>
            </a:r>
            <a:r>
              <a:rPr lang="en-US" sz="4400" dirty="0" smtClean="0">
                <a:latin typeface="Comic Sans MS" pitchFamily="66" charset="0"/>
              </a:rPr>
              <a:t>cost </a:t>
            </a:r>
            <a:r>
              <a:rPr lang="en-US" sz="4400" dirty="0">
                <a:latin typeface="Comic Sans MS" pitchFamily="66" charset="0"/>
              </a:rPr>
              <a:t>function on integer points in </a:t>
            </a:r>
            <a:r>
              <a:rPr lang="en-US" sz="4400" dirty="0" smtClean="0">
                <a:latin typeface="Comic Sans MS" pitchFamily="66" charset="0"/>
              </a:rPr>
              <a:t>region</a:t>
            </a:r>
            <a:r>
              <a:rPr lang="en-US" sz="4400" dirty="0">
                <a:latin typeface="Comic Sans MS" pitchFamily="66" charset="0"/>
              </a:rPr>
              <a:t>, </a:t>
            </a:r>
            <a:r>
              <a:rPr lang="en-US" sz="4400" u="sng" dirty="0">
                <a:latin typeface="Comic Sans MS" pitchFamily="66" charset="0"/>
              </a:rPr>
              <a:t>find</a:t>
            </a:r>
            <a:r>
              <a:rPr lang="en-US" sz="4400" dirty="0">
                <a:latin typeface="Comic Sans MS" pitchFamily="66" charset="0"/>
              </a:rPr>
              <a:t> all of those points.</a:t>
            </a:r>
          </a:p>
        </p:txBody>
      </p:sp>
      <p:sp>
        <p:nvSpPr>
          <p:cNvPr id="1638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1981200"/>
          </a:xfrm>
        </p:spPr>
        <p:txBody>
          <a:bodyPr/>
          <a:lstStyle/>
          <a:p>
            <a:pPr marL="292100" indent="-292100" eaLnBrk="1" hangingPunct="1">
              <a:buFont typeface="Arial" pitchFamily="34" charset="0"/>
              <a:buChar char="•"/>
            </a:pPr>
            <a:r>
              <a:rPr lang="en-US" sz="4400" dirty="0" smtClean="0"/>
              <a:t>Physics: # </a:t>
            </a:r>
            <a:r>
              <a:rPr lang="en-US" sz="4400" dirty="0" err="1" smtClean="0"/>
              <a:t>matchings</a:t>
            </a:r>
            <a:r>
              <a:rPr lang="en-US" sz="4400" dirty="0" smtClean="0"/>
              <a:t> in a graph?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752600"/>
            <a:ext cx="8610600" cy="4343400"/>
          </a:xfrm>
        </p:spPr>
        <p:txBody>
          <a:bodyPr/>
          <a:lstStyle/>
          <a:p>
            <a:pPr algn="ctr" eaLnBrk="1" hangingPunct="1"/>
            <a:r>
              <a:rPr lang="en-US" sz="10600" dirty="0"/>
              <a:t>Problems</a:t>
            </a:r>
          </a:p>
          <a:p>
            <a:pPr algn="ctr" eaLnBrk="1" hangingPunct="1"/>
            <a:r>
              <a:rPr lang="en-US" sz="10600" dirty="0" smtClean="0"/>
              <a:t>1</a:t>
            </a:r>
            <a:r>
              <a:rPr lang="en-US" sz="106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10600" dirty="0" smtClean="0">
                <a:sym typeface="Euclid Symbol" pitchFamily="18" charset="2"/>
              </a:rPr>
              <a:t>3</a:t>
            </a:r>
            <a:endParaRPr lang="en-US" sz="10600" dirty="0"/>
          </a:p>
        </p:txBody>
      </p:sp>
      <p:sp>
        <p:nvSpPr>
          <p:cNvPr id="61444" name="Text Box 4"/>
          <p:cNvSpPr txBox="1">
            <a:spLocks noGrp="1"/>
          </p:cNvSpPr>
          <p:nvPr/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mic Sans MS" pitchFamily="66" charset="0"/>
              </a:rPr>
              <a:t>lec</a:t>
            </a:r>
            <a:r>
              <a:rPr lang="en-US" sz="1400" dirty="0" smtClean="0">
                <a:latin typeface="Comic Sans MS" pitchFamily="66" charset="0"/>
              </a:rPr>
              <a:t> 9F.</a:t>
            </a:r>
            <a:r>
              <a:rPr lang="en-US" sz="1200" dirty="0" smtClean="0">
                <a:latin typeface="Comic Sans MS" pitchFamily="66" charset="0"/>
              </a:rPr>
              <a:t>36</a:t>
            </a:r>
            <a:endParaRPr lang="en-US" sz="12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C38EFF70-A23C-4A5E-8861-2243249243F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763000" cy="4343400"/>
          </a:xfrm>
        </p:spPr>
        <p:txBody>
          <a:bodyPr/>
          <a:lstStyle/>
          <a:p>
            <a:pPr marL="292100" indent="-292100" eaLnBrk="1" hangingPunct="1">
              <a:buFont typeface="Arial" pitchFamily="34" charset="0"/>
              <a:buChar char="•"/>
            </a:pPr>
            <a:r>
              <a:rPr lang="en-US" sz="4800" dirty="0" smtClean="0"/>
              <a:t># ops to update a data </a:t>
            </a:r>
          </a:p>
          <a:p>
            <a:pPr marL="292100" indent="-292100" eaLnBrk="1" hangingPunct="1">
              <a:spcBef>
                <a:spcPts val="0"/>
              </a:spcBef>
            </a:pPr>
            <a:r>
              <a:rPr lang="en-US" sz="4800" dirty="0" smtClean="0"/>
              <a:t>     structure (# comparisons    	needed to</a:t>
            </a:r>
            <a:r>
              <a:rPr lang="en-US" sz="4800" i="1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sort </a:t>
            </a:r>
            <a:r>
              <a:rPr lang="en-US" sz="4800" dirty="0" smtClean="0">
                <a:solidFill>
                  <a:srgbClr val="0033CC"/>
                </a:solidFill>
              </a:rPr>
              <a:t>n</a:t>
            </a:r>
            <a:r>
              <a:rPr lang="en-US" sz="4800" dirty="0" smtClean="0"/>
              <a:t> items)</a:t>
            </a:r>
          </a:p>
          <a:p>
            <a:pPr marL="292100" indent="-292100" eaLnBrk="1" hangingPunct="1">
              <a:buFont typeface="Arial" pitchFamily="34" charset="0"/>
              <a:buChar char="•"/>
            </a:pPr>
            <a:r>
              <a:rPr lang="en-US" sz="4800" dirty="0" smtClean="0"/>
              <a:t># steps in a computation (#    </a:t>
            </a:r>
          </a:p>
          <a:p>
            <a:pPr marL="292100" indent="-292100" eaLnBrk="1" hangingPunct="1">
              <a:spcBef>
                <a:spcPts val="0"/>
              </a:spcBef>
            </a:pPr>
            <a:r>
              <a:rPr lang="en-US" sz="4800" dirty="0" smtClean="0"/>
              <a:t>      multiplies to compute </a:t>
            </a:r>
            <a:r>
              <a:rPr lang="en-US" sz="4800" dirty="0" err="1" smtClean="0"/>
              <a:t>d</a:t>
            </a:r>
            <a:r>
              <a:rPr lang="en-US" sz="4800" baseline="30000" dirty="0" err="1" smtClean="0">
                <a:solidFill>
                  <a:srgbClr val="0033CC"/>
                </a:solidFill>
              </a:rPr>
              <a:t>n</a:t>
            </a:r>
            <a:r>
              <a:rPr lang="en-US" sz="4800" dirty="0" smtClean="0"/>
              <a:t>)</a:t>
            </a:r>
            <a:r>
              <a:rPr lang="en-US" sz="4800" i="1" dirty="0" smtClean="0"/>
              <a:t> </a:t>
            </a:r>
            <a:endParaRPr lang="en-US" sz="4800" dirty="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in </a:t>
            </a:r>
            <a:r>
              <a:rPr lang="en-US" dirty="0" smtClean="0">
                <a:solidFill>
                  <a:srgbClr val="008000"/>
                </a:solidFill>
              </a:rPr>
              <a:t>Algorithms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in </a:t>
            </a:r>
            <a:r>
              <a:rPr lang="en-US" dirty="0" smtClean="0">
                <a:solidFill>
                  <a:srgbClr val="008000"/>
                </a:solidFill>
              </a:rPr>
              <a:t>Cryptography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7994" y="2209800"/>
            <a:ext cx="78470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# possible passwords</a:t>
            </a:r>
          </a:p>
          <a:p>
            <a:pPr>
              <a:lnSpc>
                <a:spcPct val="150000"/>
              </a:lnSpc>
            </a:pPr>
            <a:r>
              <a:rPr lang="en-US" sz="6000" dirty="0" smtClean="0">
                <a:latin typeface="Comic Sans MS" pitchFamily="66" charset="0"/>
              </a:rPr>
              <a:t># possible keys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F5E7BC75-7CCD-43B9-9102-762D8D8CA728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F5E7BC75-7CCD-43B9-9102-762D8D8CA72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in </a:t>
            </a:r>
            <a:r>
              <a:rPr lang="en-US" smtClean="0">
                <a:solidFill>
                  <a:srgbClr val="008000"/>
                </a:solidFill>
              </a:rPr>
              <a:t>Graph Theory</a:t>
            </a:r>
          </a:p>
        </p:txBody>
      </p:sp>
      <p:grpSp>
        <p:nvGrpSpPr>
          <p:cNvPr id="18436" name="Group 90"/>
          <p:cNvGrpSpPr>
            <a:grpSpLocks/>
          </p:cNvGrpSpPr>
          <p:nvPr/>
        </p:nvGrpSpPr>
        <p:grpSpPr bwMode="auto">
          <a:xfrm>
            <a:off x="7734300" y="4495800"/>
            <a:ext cx="952500" cy="927100"/>
            <a:chOff x="4909" y="1116"/>
            <a:chExt cx="600" cy="584"/>
          </a:xfrm>
        </p:grpSpPr>
        <p:sp>
          <p:nvSpPr>
            <p:cNvPr id="18496" name="Oval 4"/>
            <p:cNvSpPr>
              <a:spLocks noChangeArrowheads="1"/>
            </p:cNvSpPr>
            <p:nvPr/>
          </p:nvSpPr>
          <p:spPr bwMode="auto">
            <a:xfrm>
              <a:off x="4933" y="111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97" name="Oval 6"/>
            <p:cNvSpPr>
              <a:spLocks noChangeArrowheads="1"/>
            </p:cNvSpPr>
            <p:nvPr/>
          </p:nvSpPr>
          <p:spPr bwMode="auto">
            <a:xfrm>
              <a:off x="5229" y="159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98" name="Oval 7"/>
            <p:cNvSpPr>
              <a:spLocks noChangeArrowheads="1"/>
            </p:cNvSpPr>
            <p:nvPr/>
          </p:nvSpPr>
          <p:spPr bwMode="auto">
            <a:xfrm>
              <a:off x="5341" y="111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99" name="Oval 8"/>
            <p:cNvSpPr>
              <a:spLocks noChangeArrowheads="1"/>
            </p:cNvSpPr>
            <p:nvPr/>
          </p:nvSpPr>
          <p:spPr bwMode="auto">
            <a:xfrm>
              <a:off x="5405" y="138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500" name="Oval 9"/>
            <p:cNvSpPr>
              <a:spLocks noChangeArrowheads="1"/>
            </p:cNvSpPr>
            <p:nvPr/>
          </p:nvSpPr>
          <p:spPr bwMode="auto">
            <a:xfrm>
              <a:off x="4909" y="142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501" name="AutoShape 11"/>
            <p:cNvCxnSpPr>
              <a:cxnSpLocks noChangeShapeType="1"/>
              <a:stCxn id="18496" idx="5"/>
              <a:endCxn id="18499" idx="1"/>
            </p:cNvCxnSpPr>
            <p:nvPr/>
          </p:nvCxnSpPr>
          <p:spPr bwMode="auto">
            <a:xfrm>
              <a:off x="5022" y="1205"/>
              <a:ext cx="398" cy="1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502" name="AutoShape 12"/>
            <p:cNvCxnSpPr>
              <a:cxnSpLocks noChangeShapeType="1"/>
              <a:stCxn id="18498" idx="4"/>
              <a:endCxn id="18497" idx="0"/>
            </p:cNvCxnSpPr>
            <p:nvPr/>
          </p:nvCxnSpPr>
          <p:spPr bwMode="auto">
            <a:xfrm flipH="1">
              <a:off x="5281" y="1220"/>
              <a:ext cx="112" cy="3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503" name="AutoShape 13"/>
            <p:cNvCxnSpPr>
              <a:cxnSpLocks noChangeShapeType="1"/>
              <a:stCxn id="18496" idx="6"/>
              <a:endCxn id="18498" idx="2"/>
            </p:cNvCxnSpPr>
            <p:nvPr/>
          </p:nvCxnSpPr>
          <p:spPr bwMode="auto">
            <a:xfrm>
              <a:off x="5037" y="1168"/>
              <a:ext cx="30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504" name="AutoShape 14"/>
            <p:cNvCxnSpPr>
              <a:cxnSpLocks noChangeShapeType="1"/>
              <a:stCxn id="18500" idx="5"/>
              <a:endCxn id="18497" idx="1"/>
            </p:cNvCxnSpPr>
            <p:nvPr/>
          </p:nvCxnSpPr>
          <p:spPr bwMode="auto">
            <a:xfrm>
              <a:off x="4998" y="1517"/>
              <a:ext cx="246" cy="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505" name="AutoShape 15"/>
            <p:cNvCxnSpPr>
              <a:cxnSpLocks noChangeShapeType="1"/>
              <a:stCxn id="18496" idx="4"/>
              <a:endCxn id="18500" idx="0"/>
            </p:cNvCxnSpPr>
            <p:nvPr/>
          </p:nvCxnSpPr>
          <p:spPr bwMode="auto">
            <a:xfrm flipH="1">
              <a:off x="4961" y="1220"/>
              <a:ext cx="24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18437" name="Group 89"/>
          <p:cNvGrpSpPr>
            <a:grpSpLocks/>
          </p:cNvGrpSpPr>
          <p:nvPr/>
        </p:nvGrpSpPr>
        <p:grpSpPr bwMode="auto">
          <a:xfrm>
            <a:off x="6411913" y="4495800"/>
            <a:ext cx="952500" cy="927100"/>
            <a:chOff x="4076" y="1116"/>
            <a:chExt cx="600" cy="584"/>
          </a:xfrm>
        </p:grpSpPr>
        <p:sp>
          <p:nvSpPr>
            <p:cNvPr id="18485" name="Oval 36"/>
            <p:cNvSpPr>
              <a:spLocks noChangeArrowheads="1"/>
            </p:cNvSpPr>
            <p:nvPr/>
          </p:nvSpPr>
          <p:spPr bwMode="auto">
            <a:xfrm>
              <a:off x="4100" y="111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86" name="Oval 37"/>
            <p:cNvSpPr>
              <a:spLocks noChangeArrowheads="1"/>
            </p:cNvSpPr>
            <p:nvPr/>
          </p:nvSpPr>
          <p:spPr bwMode="auto">
            <a:xfrm>
              <a:off x="4396" y="159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87" name="Oval 38"/>
            <p:cNvSpPr>
              <a:spLocks noChangeArrowheads="1"/>
            </p:cNvSpPr>
            <p:nvPr/>
          </p:nvSpPr>
          <p:spPr bwMode="auto">
            <a:xfrm>
              <a:off x="4508" y="111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88" name="Oval 39"/>
            <p:cNvSpPr>
              <a:spLocks noChangeArrowheads="1"/>
            </p:cNvSpPr>
            <p:nvPr/>
          </p:nvSpPr>
          <p:spPr bwMode="auto">
            <a:xfrm>
              <a:off x="4572" y="138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89" name="Oval 40"/>
            <p:cNvSpPr>
              <a:spLocks noChangeArrowheads="1"/>
            </p:cNvSpPr>
            <p:nvPr/>
          </p:nvSpPr>
          <p:spPr bwMode="auto">
            <a:xfrm>
              <a:off x="4076" y="142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490" name="AutoShape 41"/>
            <p:cNvCxnSpPr>
              <a:cxnSpLocks noChangeShapeType="1"/>
              <a:stCxn id="18489" idx="6"/>
              <a:endCxn id="18488" idx="2"/>
            </p:cNvCxnSpPr>
            <p:nvPr/>
          </p:nvCxnSpPr>
          <p:spPr bwMode="auto">
            <a:xfrm flipV="1">
              <a:off x="4180" y="1440"/>
              <a:ext cx="392" cy="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91" name="AutoShape 42"/>
            <p:cNvCxnSpPr>
              <a:cxnSpLocks noChangeShapeType="1"/>
              <a:stCxn id="18487" idx="4"/>
              <a:endCxn id="18486" idx="0"/>
            </p:cNvCxnSpPr>
            <p:nvPr/>
          </p:nvCxnSpPr>
          <p:spPr bwMode="auto">
            <a:xfrm flipH="1">
              <a:off x="4448" y="1220"/>
              <a:ext cx="112" cy="3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92" name="AutoShape 43"/>
            <p:cNvCxnSpPr>
              <a:cxnSpLocks noChangeShapeType="1"/>
              <a:stCxn id="18485" idx="6"/>
              <a:endCxn id="18487" idx="2"/>
            </p:cNvCxnSpPr>
            <p:nvPr/>
          </p:nvCxnSpPr>
          <p:spPr bwMode="auto">
            <a:xfrm>
              <a:off x="4204" y="1168"/>
              <a:ext cx="30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93" name="AutoShape 44"/>
            <p:cNvCxnSpPr>
              <a:cxnSpLocks noChangeShapeType="1"/>
              <a:stCxn id="18489" idx="5"/>
              <a:endCxn id="18486" idx="1"/>
            </p:cNvCxnSpPr>
            <p:nvPr/>
          </p:nvCxnSpPr>
          <p:spPr bwMode="auto">
            <a:xfrm>
              <a:off x="4165" y="1517"/>
              <a:ext cx="246" cy="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94" name="AutoShape 45"/>
            <p:cNvCxnSpPr>
              <a:cxnSpLocks noChangeShapeType="1"/>
              <a:stCxn id="18485" idx="4"/>
              <a:endCxn id="18489" idx="0"/>
            </p:cNvCxnSpPr>
            <p:nvPr/>
          </p:nvCxnSpPr>
          <p:spPr bwMode="auto">
            <a:xfrm flipH="1">
              <a:off x="4128" y="1220"/>
              <a:ext cx="24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95" name="AutoShape 46"/>
            <p:cNvCxnSpPr>
              <a:cxnSpLocks noChangeShapeType="1"/>
              <a:stCxn id="18485" idx="5"/>
              <a:endCxn id="18486" idx="1"/>
            </p:cNvCxnSpPr>
            <p:nvPr/>
          </p:nvCxnSpPr>
          <p:spPr bwMode="auto">
            <a:xfrm>
              <a:off x="4189" y="1205"/>
              <a:ext cx="222" cy="4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8438" name="Text Box 91"/>
          <p:cNvSpPr txBox="1">
            <a:spLocks noChangeArrowheads="1"/>
          </p:cNvSpPr>
          <p:nvPr/>
        </p:nvSpPr>
        <p:spPr bwMode="auto">
          <a:xfrm>
            <a:off x="304800" y="4660900"/>
            <a:ext cx="60150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8925" indent="-288925">
              <a:buFontTx/>
              <a:buChar char="•"/>
            </a:pPr>
            <a:r>
              <a:rPr lang="en-US" sz="3600" dirty="0" smtClean="0">
                <a:latin typeface="Comic Sans MS" pitchFamily="66" charset="0"/>
              </a:rPr>
              <a:t>#</a:t>
            </a:r>
            <a:r>
              <a:rPr lang="en-US" sz="3600" dirty="0" smtClean="0">
                <a:solidFill>
                  <a:srgbClr val="0066FF"/>
                </a:solidFill>
                <a:latin typeface="Comic Sans MS" pitchFamily="66" charset="0"/>
              </a:rPr>
              <a:t> n node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graphs</a:t>
            </a:r>
            <a:r>
              <a:rPr lang="en-US" sz="3600" dirty="0">
                <a:latin typeface="Comic Sans MS" pitchFamily="66" charset="0"/>
              </a:rPr>
              <a:t>?</a:t>
            </a:r>
          </a:p>
        </p:txBody>
      </p:sp>
      <p:grpSp>
        <p:nvGrpSpPr>
          <p:cNvPr id="18439" name="Group 49"/>
          <p:cNvGrpSpPr>
            <a:grpSpLocks/>
          </p:cNvGrpSpPr>
          <p:nvPr/>
        </p:nvGrpSpPr>
        <p:grpSpPr bwMode="auto">
          <a:xfrm>
            <a:off x="6319838" y="1550988"/>
            <a:ext cx="952500" cy="927100"/>
            <a:chOff x="4032" y="1184"/>
            <a:chExt cx="600" cy="584"/>
          </a:xfrm>
        </p:grpSpPr>
        <p:sp>
          <p:nvSpPr>
            <p:cNvPr id="18474" name="Oval 50"/>
            <p:cNvSpPr>
              <a:spLocks noChangeArrowheads="1"/>
            </p:cNvSpPr>
            <p:nvPr/>
          </p:nvSpPr>
          <p:spPr bwMode="auto">
            <a:xfrm>
              <a:off x="4056" y="118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75" name="Oval 51"/>
            <p:cNvSpPr>
              <a:spLocks noChangeArrowheads="1"/>
            </p:cNvSpPr>
            <p:nvPr/>
          </p:nvSpPr>
          <p:spPr bwMode="auto">
            <a:xfrm>
              <a:off x="4352" y="166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76" name="Oval 52"/>
            <p:cNvSpPr>
              <a:spLocks noChangeArrowheads="1"/>
            </p:cNvSpPr>
            <p:nvPr/>
          </p:nvSpPr>
          <p:spPr bwMode="auto">
            <a:xfrm>
              <a:off x="4464" y="118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77" name="Oval 53"/>
            <p:cNvSpPr>
              <a:spLocks noChangeArrowheads="1"/>
            </p:cNvSpPr>
            <p:nvPr/>
          </p:nvSpPr>
          <p:spPr bwMode="auto">
            <a:xfrm>
              <a:off x="4528" y="145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78" name="Oval 54"/>
            <p:cNvSpPr>
              <a:spLocks noChangeArrowheads="1"/>
            </p:cNvSpPr>
            <p:nvPr/>
          </p:nvSpPr>
          <p:spPr bwMode="auto">
            <a:xfrm>
              <a:off x="4032" y="149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479" name="AutoShape 55"/>
            <p:cNvCxnSpPr>
              <a:cxnSpLocks noChangeShapeType="1"/>
              <a:stCxn id="18478" idx="6"/>
              <a:endCxn id="18477" idx="2"/>
            </p:cNvCxnSpPr>
            <p:nvPr/>
          </p:nvCxnSpPr>
          <p:spPr bwMode="auto">
            <a:xfrm flipV="1">
              <a:off x="4136" y="1508"/>
              <a:ext cx="392" cy="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80" name="AutoShape 56"/>
            <p:cNvCxnSpPr>
              <a:cxnSpLocks noChangeShapeType="1"/>
              <a:stCxn id="18476" idx="4"/>
              <a:endCxn id="18475" idx="0"/>
            </p:cNvCxnSpPr>
            <p:nvPr/>
          </p:nvCxnSpPr>
          <p:spPr bwMode="auto">
            <a:xfrm flipH="1">
              <a:off x="4404" y="1288"/>
              <a:ext cx="112" cy="3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81" name="AutoShape 57"/>
            <p:cNvCxnSpPr>
              <a:cxnSpLocks noChangeShapeType="1"/>
              <a:stCxn id="18474" idx="6"/>
              <a:endCxn id="18476" idx="2"/>
            </p:cNvCxnSpPr>
            <p:nvPr/>
          </p:nvCxnSpPr>
          <p:spPr bwMode="auto">
            <a:xfrm>
              <a:off x="4160" y="1236"/>
              <a:ext cx="30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82" name="AutoShape 58"/>
            <p:cNvCxnSpPr>
              <a:cxnSpLocks noChangeShapeType="1"/>
              <a:stCxn id="18478" idx="5"/>
              <a:endCxn id="18475" idx="1"/>
            </p:cNvCxnSpPr>
            <p:nvPr/>
          </p:nvCxnSpPr>
          <p:spPr bwMode="auto">
            <a:xfrm>
              <a:off x="4121" y="1585"/>
              <a:ext cx="246" cy="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83" name="AutoShape 59"/>
            <p:cNvCxnSpPr>
              <a:cxnSpLocks noChangeShapeType="1"/>
              <a:stCxn id="18474" idx="4"/>
              <a:endCxn id="18478" idx="0"/>
            </p:cNvCxnSpPr>
            <p:nvPr/>
          </p:nvCxnSpPr>
          <p:spPr bwMode="auto">
            <a:xfrm flipH="1">
              <a:off x="4084" y="1288"/>
              <a:ext cx="24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84" name="AutoShape 60"/>
            <p:cNvCxnSpPr>
              <a:cxnSpLocks noChangeShapeType="1"/>
              <a:stCxn id="18474" idx="5"/>
              <a:endCxn id="18475" idx="1"/>
            </p:cNvCxnSpPr>
            <p:nvPr/>
          </p:nvCxnSpPr>
          <p:spPr bwMode="auto">
            <a:xfrm>
              <a:off x="4145" y="1273"/>
              <a:ext cx="222" cy="4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18440" name="Group 85"/>
          <p:cNvGrpSpPr>
            <a:grpSpLocks/>
          </p:cNvGrpSpPr>
          <p:nvPr/>
        </p:nvGrpSpPr>
        <p:grpSpPr bwMode="auto">
          <a:xfrm>
            <a:off x="7642225" y="1550988"/>
            <a:ext cx="952500" cy="927100"/>
            <a:chOff x="4939" y="2092"/>
            <a:chExt cx="600" cy="584"/>
          </a:xfrm>
        </p:grpSpPr>
        <p:sp>
          <p:nvSpPr>
            <p:cNvPr id="18463" name="Oval 62"/>
            <p:cNvSpPr>
              <a:spLocks noChangeArrowheads="1"/>
            </p:cNvSpPr>
            <p:nvPr/>
          </p:nvSpPr>
          <p:spPr bwMode="auto">
            <a:xfrm>
              <a:off x="4963" y="2092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64" name="Oval 63"/>
            <p:cNvSpPr>
              <a:spLocks noChangeArrowheads="1"/>
            </p:cNvSpPr>
            <p:nvPr/>
          </p:nvSpPr>
          <p:spPr bwMode="auto">
            <a:xfrm>
              <a:off x="5259" y="2572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65" name="Oval 64"/>
            <p:cNvSpPr>
              <a:spLocks noChangeArrowheads="1"/>
            </p:cNvSpPr>
            <p:nvPr/>
          </p:nvSpPr>
          <p:spPr bwMode="auto">
            <a:xfrm>
              <a:off x="5371" y="2092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66" name="Oval 65"/>
            <p:cNvSpPr>
              <a:spLocks noChangeArrowheads="1"/>
            </p:cNvSpPr>
            <p:nvPr/>
          </p:nvSpPr>
          <p:spPr bwMode="auto">
            <a:xfrm>
              <a:off x="5435" y="236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67" name="Oval 66"/>
            <p:cNvSpPr>
              <a:spLocks noChangeArrowheads="1"/>
            </p:cNvSpPr>
            <p:nvPr/>
          </p:nvSpPr>
          <p:spPr bwMode="auto">
            <a:xfrm>
              <a:off x="4939" y="240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468" name="AutoShape 67"/>
            <p:cNvCxnSpPr>
              <a:cxnSpLocks noChangeShapeType="1"/>
              <a:stCxn id="18463" idx="5"/>
              <a:endCxn id="18466" idx="1"/>
            </p:cNvCxnSpPr>
            <p:nvPr/>
          </p:nvCxnSpPr>
          <p:spPr bwMode="auto">
            <a:xfrm>
              <a:off x="5052" y="2181"/>
              <a:ext cx="398" cy="1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69" name="AutoShape 68"/>
            <p:cNvCxnSpPr>
              <a:cxnSpLocks noChangeShapeType="1"/>
              <a:stCxn id="18466" idx="3"/>
              <a:endCxn id="18464" idx="7"/>
            </p:cNvCxnSpPr>
            <p:nvPr/>
          </p:nvCxnSpPr>
          <p:spPr bwMode="auto">
            <a:xfrm flipH="1">
              <a:off x="5348" y="2453"/>
              <a:ext cx="102" cy="1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70" name="AutoShape 69"/>
            <p:cNvCxnSpPr>
              <a:cxnSpLocks noChangeShapeType="1"/>
              <a:stCxn id="18463" idx="6"/>
              <a:endCxn id="18465" idx="2"/>
            </p:cNvCxnSpPr>
            <p:nvPr/>
          </p:nvCxnSpPr>
          <p:spPr bwMode="auto">
            <a:xfrm>
              <a:off x="5067" y="2144"/>
              <a:ext cx="30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71" name="AutoShape 70"/>
            <p:cNvCxnSpPr>
              <a:cxnSpLocks noChangeShapeType="1"/>
              <a:stCxn id="18467" idx="5"/>
              <a:endCxn id="18464" idx="1"/>
            </p:cNvCxnSpPr>
            <p:nvPr/>
          </p:nvCxnSpPr>
          <p:spPr bwMode="auto">
            <a:xfrm>
              <a:off x="5028" y="2493"/>
              <a:ext cx="246" cy="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72" name="AutoShape 71"/>
            <p:cNvCxnSpPr>
              <a:cxnSpLocks noChangeShapeType="1"/>
              <a:stCxn id="18463" idx="4"/>
              <a:endCxn id="18467" idx="0"/>
            </p:cNvCxnSpPr>
            <p:nvPr/>
          </p:nvCxnSpPr>
          <p:spPr bwMode="auto">
            <a:xfrm flipH="1">
              <a:off x="4991" y="2196"/>
              <a:ext cx="24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73" name="AutoShape 72"/>
            <p:cNvCxnSpPr>
              <a:cxnSpLocks noChangeShapeType="1"/>
              <a:stCxn id="18466" idx="2"/>
              <a:endCxn id="18467" idx="6"/>
            </p:cNvCxnSpPr>
            <p:nvPr/>
          </p:nvCxnSpPr>
          <p:spPr bwMode="auto">
            <a:xfrm flipH="1">
              <a:off x="5043" y="2416"/>
              <a:ext cx="392" cy="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8441" name="Text Box 93"/>
          <p:cNvSpPr txBox="1">
            <a:spLocks noChangeArrowheads="1"/>
          </p:cNvSpPr>
          <p:nvPr/>
        </p:nvSpPr>
        <p:spPr bwMode="auto">
          <a:xfrm>
            <a:off x="304800" y="1447800"/>
            <a:ext cx="6135688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8925" indent="-288925">
              <a:buFontTx/>
              <a:buChar char="•"/>
            </a:pPr>
            <a:r>
              <a:rPr lang="en-US" sz="3600" dirty="0" smtClean="0">
                <a:latin typeface="Comic Sans MS" pitchFamily="66" charset="0"/>
              </a:rPr>
              <a:t>#</a:t>
            </a:r>
            <a:r>
              <a:rPr lang="en-US" sz="36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mappings </a:t>
            </a:r>
            <a:r>
              <a:rPr lang="en-US" sz="3600" dirty="0">
                <a:latin typeface="Comic Sans MS" pitchFamily="66" charset="0"/>
              </a:rPr>
              <a:t>between </a:t>
            </a:r>
            <a:r>
              <a:rPr lang="en-US" sz="3600" dirty="0" smtClean="0">
                <a:latin typeface="Comic Sans MS" pitchFamily="66" charset="0"/>
              </a:rPr>
              <a:t>two</a:t>
            </a:r>
          </a:p>
          <a:p>
            <a:pPr marL="288925" indent="-288925"/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  n</a:t>
            </a:r>
            <a:r>
              <a:rPr lang="en-US" sz="3600" dirty="0" smtClean="0">
                <a:latin typeface="Comic Sans MS" pitchFamily="66" charset="0"/>
              </a:rPr>
              <a:t> node </a:t>
            </a:r>
            <a:r>
              <a:rPr lang="en-US" sz="3600" dirty="0">
                <a:latin typeface="Comic Sans MS" pitchFamily="66" charset="0"/>
              </a:rPr>
              <a:t>graphs?</a:t>
            </a:r>
            <a:endParaRPr lang="en-US" sz="3600" dirty="0">
              <a:solidFill>
                <a:srgbClr val="0066FF"/>
              </a:solidFill>
              <a:latin typeface="Comic Sans MS" pitchFamily="66" charset="0"/>
            </a:endParaRPr>
          </a:p>
        </p:txBody>
      </p:sp>
      <p:grpSp>
        <p:nvGrpSpPr>
          <p:cNvPr id="18442" name="Group 74"/>
          <p:cNvGrpSpPr>
            <a:grpSpLocks/>
          </p:cNvGrpSpPr>
          <p:nvPr/>
        </p:nvGrpSpPr>
        <p:grpSpPr bwMode="auto">
          <a:xfrm>
            <a:off x="6329363" y="2965450"/>
            <a:ext cx="950912" cy="1174750"/>
            <a:chOff x="4176" y="3188"/>
            <a:chExt cx="491" cy="740"/>
          </a:xfrm>
        </p:grpSpPr>
        <p:sp>
          <p:nvSpPr>
            <p:cNvPr id="18454" name="Oval 26"/>
            <p:cNvSpPr>
              <a:spLocks noChangeArrowheads="1"/>
            </p:cNvSpPr>
            <p:nvPr/>
          </p:nvSpPr>
          <p:spPr bwMode="auto">
            <a:xfrm>
              <a:off x="4176" y="318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55" name="Oval 27"/>
            <p:cNvSpPr>
              <a:spLocks noChangeArrowheads="1"/>
            </p:cNvSpPr>
            <p:nvPr/>
          </p:nvSpPr>
          <p:spPr bwMode="auto">
            <a:xfrm>
              <a:off x="4177" y="382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56" name="Oval 28"/>
            <p:cNvSpPr>
              <a:spLocks noChangeArrowheads="1"/>
            </p:cNvSpPr>
            <p:nvPr/>
          </p:nvSpPr>
          <p:spPr bwMode="auto">
            <a:xfrm>
              <a:off x="4563" y="3188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57" name="Oval 29"/>
            <p:cNvSpPr>
              <a:spLocks noChangeArrowheads="1"/>
            </p:cNvSpPr>
            <p:nvPr/>
          </p:nvSpPr>
          <p:spPr bwMode="auto">
            <a:xfrm>
              <a:off x="4563" y="3506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58" name="Oval 30"/>
            <p:cNvSpPr>
              <a:spLocks noChangeArrowheads="1"/>
            </p:cNvSpPr>
            <p:nvPr/>
          </p:nvSpPr>
          <p:spPr bwMode="auto">
            <a:xfrm>
              <a:off x="4176" y="350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459" name="AutoShape 31"/>
            <p:cNvCxnSpPr>
              <a:cxnSpLocks noChangeShapeType="1"/>
              <a:stCxn id="18458" idx="5"/>
              <a:endCxn id="18462" idx="1"/>
            </p:cNvCxnSpPr>
            <p:nvPr/>
          </p:nvCxnSpPr>
          <p:spPr bwMode="auto">
            <a:xfrm>
              <a:off x="4265" y="3595"/>
              <a:ext cx="312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60" name="AutoShape 33"/>
            <p:cNvCxnSpPr>
              <a:cxnSpLocks noChangeShapeType="1"/>
              <a:stCxn id="18454" idx="6"/>
              <a:endCxn id="18456" idx="2"/>
            </p:cNvCxnSpPr>
            <p:nvPr/>
          </p:nvCxnSpPr>
          <p:spPr bwMode="auto">
            <a:xfrm>
              <a:off x="4280" y="3240"/>
              <a:ext cx="28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61" name="AutoShape 34"/>
            <p:cNvCxnSpPr>
              <a:cxnSpLocks noChangeShapeType="1"/>
              <a:stCxn id="18457" idx="3"/>
              <a:endCxn id="18455" idx="7"/>
            </p:cNvCxnSpPr>
            <p:nvPr/>
          </p:nvCxnSpPr>
          <p:spPr bwMode="auto">
            <a:xfrm flipH="1">
              <a:off x="4266" y="3595"/>
              <a:ext cx="312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8462" name="Oval 73"/>
            <p:cNvSpPr>
              <a:spLocks noChangeArrowheads="1"/>
            </p:cNvSpPr>
            <p:nvPr/>
          </p:nvSpPr>
          <p:spPr bwMode="auto">
            <a:xfrm>
              <a:off x="4562" y="3824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18443" name="Group 86"/>
          <p:cNvGrpSpPr>
            <a:grpSpLocks/>
          </p:cNvGrpSpPr>
          <p:nvPr/>
        </p:nvGrpSpPr>
        <p:grpSpPr bwMode="auto">
          <a:xfrm>
            <a:off x="7651750" y="2965450"/>
            <a:ext cx="950913" cy="1174750"/>
            <a:chOff x="4964" y="3188"/>
            <a:chExt cx="491" cy="740"/>
          </a:xfrm>
        </p:grpSpPr>
        <p:sp>
          <p:nvSpPr>
            <p:cNvPr id="18445" name="Oval 76"/>
            <p:cNvSpPr>
              <a:spLocks noChangeArrowheads="1"/>
            </p:cNvSpPr>
            <p:nvPr/>
          </p:nvSpPr>
          <p:spPr bwMode="auto">
            <a:xfrm>
              <a:off x="4964" y="318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46" name="Oval 77"/>
            <p:cNvSpPr>
              <a:spLocks noChangeArrowheads="1"/>
            </p:cNvSpPr>
            <p:nvPr/>
          </p:nvSpPr>
          <p:spPr bwMode="auto">
            <a:xfrm>
              <a:off x="4965" y="382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47" name="Oval 78"/>
            <p:cNvSpPr>
              <a:spLocks noChangeArrowheads="1"/>
            </p:cNvSpPr>
            <p:nvPr/>
          </p:nvSpPr>
          <p:spPr bwMode="auto">
            <a:xfrm>
              <a:off x="5351" y="3188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48" name="Oval 79"/>
            <p:cNvSpPr>
              <a:spLocks noChangeArrowheads="1"/>
            </p:cNvSpPr>
            <p:nvPr/>
          </p:nvSpPr>
          <p:spPr bwMode="auto">
            <a:xfrm>
              <a:off x="5351" y="3506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49" name="Oval 80"/>
            <p:cNvSpPr>
              <a:spLocks noChangeArrowheads="1"/>
            </p:cNvSpPr>
            <p:nvPr/>
          </p:nvSpPr>
          <p:spPr bwMode="auto">
            <a:xfrm>
              <a:off x="4964" y="350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450" name="AutoShape 81"/>
            <p:cNvCxnSpPr>
              <a:cxnSpLocks noChangeShapeType="1"/>
              <a:stCxn id="18445" idx="5"/>
              <a:endCxn id="18453" idx="1"/>
            </p:cNvCxnSpPr>
            <p:nvPr/>
          </p:nvCxnSpPr>
          <p:spPr bwMode="auto">
            <a:xfrm>
              <a:off x="5053" y="3277"/>
              <a:ext cx="312" cy="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51" name="AutoShape 82"/>
            <p:cNvCxnSpPr>
              <a:cxnSpLocks noChangeShapeType="1"/>
              <a:stCxn id="18449" idx="7"/>
              <a:endCxn id="18447" idx="3"/>
            </p:cNvCxnSpPr>
            <p:nvPr/>
          </p:nvCxnSpPr>
          <p:spPr bwMode="auto">
            <a:xfrm flipV="1">
              <a:off x="5053" y="3277"/>
              <a:ext cx="313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52" name="AutoShape 83"/>
            <p:cNvCxnSpPr>
              <a:cxnSpLocks noChangeShapeType="1"/>
              <a:stCxn id="18448" idx="3"/>
              <a:endCxn id="18446" idx="7"/>
            </p:cNvCxnSpPr>
            <p:nvPr/>
          </p:nvCxnSpPr>
          <p:spPr bwMode="auto">
            <a:xfrm flipH="1">
              <a:off x="5054" y="3595"/>
              <a:ext cx="312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8453" name="Oval 84"/>
            <p:cNvSpPr>
              <a:spLocks noChangeArrowheads="1"/>
            </p:cNvSpPr>
            <p:nvPr/>
          </p:nvSpPr>
          <p:spPr bwMode="auto">
            <a:xfrm>
              <a:off x="5350" y="3824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18444" name="Text Box 94"/>
          <p:cNvSpPr txBox="1">
            <a:spLocks noChangeArrowheads="1"/>
          </p:cNvSpPr>
          <p:nvPr/>
        </p:nvSpPr>
        <p:spPr bwMode="auto">
          <a:xfrm>
            <a:off x="304800" y="3016250"/>
            <a:ext cx="59499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8925" indent="-288925">
              <a:buFontTx/>
              <a:buChar char="•"/>
            </a:pPr>
            <a:r>
              <a:rPr lang="en-US" sz="3600" dirty="0" smtClean="0">
                <a:latin typeface="Comic Sans MS" pitchFamily="66" charset="0"/>
              </a:rPr>
              <a:t>#</a:t>
            </a:r>
            <a:r>
              <a:rPr lang="en-US" sz="36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3600" dirty="0" err="1">
                <a:solidFill>
                  <a:srgbClr val="0066FF"/>
                </a:solidFill>
                <a:latin typeface="Comic Sans MS" pitchFamily="66" charset="0"/>
              </a:rPr>
              <a:t>matchings</a:t>
            </a:r>
            <a:r>
              <a:rPr lang="en-US" sz="36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among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3600" dirty="0">
                <a:latin typeface="Comic Sans MS" pitchFamily="66" charset="0"/>
              </a:rPr>
              <a:t> boys and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 n</a:t>
            </a:r>
            <a:r>
              <a:rPr lang="en-US" sz="3600" dirty="0">
                <a:latin typeface="Comic Sans MS" pitchFamily="66" charset="0"/>
              </a:rPr>
              <a:t> girls?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9F.</a:t>
            </a:r>
            <a:fld id="{51B5FB57-820D-4FCE-AE7E-3D18D145102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 Rule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429000"/>
            <a:ext cx="7620000" cy="2751522"/>
          </a:xfrm>
          <a:noFill/>
        </p:spPr>
        <p:txBody>
          <a:bodyPr>
            <a:spAutoFit/>
          </a:bodyPr>
          <a:lstStyle/>
          <a:p>
            <a:pPr algn="ctr" eaLnBrk="1" hangingPunct="1">
              <a:buFontTx/>
              <a:buNone/>
            </a:pPr>
            <a:r>
              <a:rPr lang="en-US" sz="5400" dirty="0" smtClean="0"/>
              <a:t>If sets A and B are </a:t>
            </a:r>
            <a:r>
              <a:rPr lang="en-US" sz="5400" dirty="0" smtClean="0">
                <a:solidFill>
                  <a:srgbClr val="04A804"/>
                </a:solidFill>
              </a:rPr>
              <a:t>disjoint</a:t>
            </a:r>
            <a:r>
              <a:rPr lang="en-US" sz="5400" dirty="0" smtClean="0"/>
              <a:t>, then </a:t>
            </a:r>
          </a:p>
          <a:p>
            <a:pPr algn="ctr" eaLnBrk="1" hangingPunct="1">
              <a:buFontTx/>
              <a:buNone/>
            </a:pP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33CC"/>
                </a:solidFill>
              </a:rPr>
              <a:t>|</a:t>
            </a:r>
            <a:r>
              <a:rPr lang="en-US" sz="5400" dirty="0" smtClean="0"/>
              <a:t>A </a:t>
            </a:r>
            <a:r>
              <a:rPr lang="en-US" sz="5400" dirty="0" smtClean="0">
                <a:solidFill>
                  <a:srgbClr val="0033CC"/>
                </a:solidFill>
                <a:sym typeface="Symbol" pitchFamily="18" charset="2"/>
              </a:rPr>
              <a:t>∪</a:t>
            </a:r>
            <a:r>
              <a:rPr lang="en-US" sz="5400" dirty="0" smtClean="0"/>
              <a:t> B</a:t>
            </a:r>
            <a:r>
              <a:rPr lang="en-US" sz="5400" dirty="0" smtClean="0">
                <a:solidFill>
                  <a:srgbClr val="0033CC"/>
                </a:solidFill>
              </a:rPr>
              <a:t>|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0033CC"/>
                </a:solidFill>
              </a:rPr>
              <a:t>|</a:t>
            </a:r>
            <a:r>
              <a:rPr lang="en-US" sz="5400" dirty="0" smtClean="0"/>
              <a:t>A</a:t>
            </a:r>
            <a:r>
              <a:rPr lang="en-US" sz="5400" dirty="0" smtClean="0">
                <a:solidFill>
                  <a:srgbClr val="0033CC"/>
                </a:solidFill>
              </a:rPr>
              <a:t>| + |</a:t>
            </a:r>
            <a:r>
              <a:rPr lang="en-US" sz="5400" dirty="0" smtClean="0"/>
              <a:t>B</a:t>
            </a:r>
            <a:r>
              <a:rPr lang="en-US" sz="5400" dirty="0" smtClean="0">
                <a:solidFill>
                  <a:srgbClr val="0033CC"/>
                </a:solidFill>
              </a:rPr>
              <a:t>|</a:t>
            </a:r>
          </a:p>
        </p:txBody>
      </p:sp>
      <p:grpSp>
        <p:nvGrpSpPr>
          <p:cNvPr id="19461" name="Group 15"/>
          <p:cNvGrpSpPr>
            <a:grpSpLocks/>
          </p:cNvGrpSpPr>
          <p:nvPr/>
        </p:nvGrpSpPr>
        <p:grpSpPr bwMode="auto">
          <a:xfrm>
            <a:off x="2616200" y="1485900"/>
            <a:ext cx="3898900" cy="1638300"/>
            <a:chOff x="1648" y="2380"/>
            <a:chExt cx="2456" cy="1032"/>
          </a:xfrm>
        </p:grpSpPr>
        <p:grpSp>
          <p:nvGrpSpPr>
            <p:cNvPr id="19464" name="Group 14"/>
            <p:cNvGrpSpPr>
              <a:grpSpLocks/>
            </p:cNvGrpSpPr>
            <p:nvPr/>
          </p:nvGrpSpPr>
          <p:grpSpPr bwMode="auto">
            <a:xfrm>
              <a:off x="1648" y="2380"/>
              <a:ext cx="1016" cy="1032"/>
              <a:chOff x="1648" y="2380"/>
              <a:chExt cx="1016" cy="1032"/>
            </a:xfrm>
          </p:grpSpPr>
          <p:sp>
            <p:nvSpPr>
              <p:cNvPr id="19468" name="Oval 10"/>
              <p:cNvSpPr>
                <a:spLocks noChangeArrowheads="1"/>
              </p:cNvSpPr>
              <p:nvPr/>
            </p:nvSpPr>
            <p:spPr bwMode="auto">
              <a:xfrm>
                <a:off x="1648" y="2380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469" name="Text Box 6"/>
              <p:cNvSpPr txBox="1">
                <a:spLocks noChangeArrowheads="1"/>
              </p:cNvSpPr>
              <p:nvPr/>
            </p:nvSpPr>
            <p:spPr bwMode="auto">
              <a:xfrm>
                <a:off x="2010" y="2668"/>
                <a:ext cx="329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A</a:t>
                </a:r>
              </a:p>
            </p:txBody>
          </p:sp>
        </p:grpSp>
        <p:grpSp>
          <p:nvGrpSpPr>
            <p:cNvPr id="19465" name="Group 13"/>
            <p:cNvGrpSpPr>
              <a:grpSpLocks/>
            </p:cNvGrpSpPr>
            <p:nvPr/>
          </p:nvGrpSpPr>
          <p:grpSpPr bwMode="auto">
            <a:xfrm>
              <a:off x="3088" y="2380"/>
              <a:ext cx="1016" cy="1032"/>
              <a:chOff x="3088" y="2380"/>
              <a:chExt cx="1016" cy="1032"/>
            </a:xfrm>
          </p:grpSpPr>
          <p:sp>
            <p:nvSpPr>
              <p:cNvPr id="19466" name="Oval 5"/>
              <p:cNvSpPr>
                <a:spLocks noChangeArrowheads="1"/>
              </p:cNvSpPr>
              <p:nvPr/>
            </p:nvSpPr>
            <p:spPr bwMode="auto">
              <a:xfrm>
                <a:off x="3088" y="2380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467" name="Text Box 7"/>
              <p:cNvSpPr txBox="1">
                <a:spLocks noChangeArrowheads="1"/>
              </p:cNvSpPr>
              <p:nvPr/>
            </p:nvSpPr>
            <p:spPr bwMode="auto">
              <a:xfrm>
                <a:off x="3450" y="2620"/>
                <a:ext cx="300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B</a:t>
                </a:r>
              </a:p>
            </p:txBody>
          </p:sp>
        </p:grpSp>
      </p:grpSp>
      <p:sp>
        <p:nvSpPr>
          <p:cNvPr id="318481" name="Line 17"/>
          <p:cNvSpPr>
            <a:spLocks noChangeShapeType="1"/>
          </p:cNvSpPr>
          <p:nvPr/>
        </p:nvSpPr>
        <p:spPr bwMode="auto">
          <a:xfrm>
            <a:off x="4572000" y="1143000"/>
            <a:ext cx="0" cy="2209800"/>
          </a:xfrm>
          <a:prstGeom prst="line">
            <a:avLst/>
          </a:prstGeom>
          <a:noFill/>
          <a:ln w="38100">
            <a:solidFill>
              <a:srgbClr val="008000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143000" y="3352800"/>
            <a:ext cx="7162800" cy="324485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31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81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61610"/>
          </a:xfrm>
          <a:noFill/>
        </p:spPr>
        <p:txBody>
          <a:bodyPr/>
          <a:lstStyle/>
          <a:p>
            <a:r>
              <a:rPr lang="en-US" sz="1100" dirty="0" err="1" smtClean="0"/>
              <a:t>lec</a:t>
            </a:r>
            <a:r>
              <a:rPr lang="en-US" sz="1100" dirty="0" smtClean="0"/>
              <a:t> 9F.</a:t>
            </a:r>
            <a:fld id="{8C9AB104-7168-4BC9-BC2B-31EA894A1A1E}" type="slidenum">
              <a:rPr lang="en-US" sz="1100" smtClean="0"/>
              <a:pPr/>
              <a:t>9</a:t>
            </a:fld>
            <a:endParaRPr lang="en-US" sz="1100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The Sum Rule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01000" cy="4267200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Class has 43 women, 54 men so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total enrollment = 43 + 54 = 97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26 lower case letters, 26 upper case letters, and 10 digits, so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# characters = 26+26+10 = 62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\]&#10;\end{document}&#10;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8616</TotalTime>
  <Words>1478</Words>
  <Application>Microsoft Macintosh PowerPoint</Application>
  <PresentationFormat>On-screen Show (4:3)</PresentationFormat>
  <Paragraphs>295</Paragraphs>
  <Slides>40</Slides>
  <Notes>40</Notes>
  <HiddenSlides>18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Comic Sans MS</vt:lpstr>
      <vt:lpstr>Euclid Symbol</vt:lpstr>
      <vt:lpstr>MT Extra</vt:lpstr>
      <vt:lpstr>Lucida Calligraphy</vt:lpstr>
      <vt:lpstr>Mathematica5</vt:lpstr>
      <vt:lpstr>cmmib7</vt:lpstr>
      <vt:lpstr>cmsy10</vt:lpstr>
      <vt:lpstr>6.042 Lecture Template</vt:lpstr>
      <vt:lpstr>Equation</vt:lpstr>
      <vt:lpstr>Slide 1</vt:lpstr>
      <vt:lpstr>Counting in Gambling</vt:lpstr>
      <vt:lpstr>Counting in Games</vt:lpstr>
      <vt:lpstr>Counting in Algorithms</vt:lpstr>
      <vt:lpstr>Counting in Algorithms</vt:lpstr>
      <vt:lpstr>Counting in Cryptography</vt:lpstr>
      <vt:lpstr>Counting in Graph Theory</vt:lpstr>
      <vt:lpstr>Sum Rule</vt:lpstr>
      <vt:lpstr>The Sum Rule</vt:lpstr>
      <vt:lpstr>The Product Rule</vt:lpstr>
      <vt:lpstr>Product Rule</vt:lpstr>
      <vt:lpstr>Product Rule: Counting Strings</vt:lpstr>
      <vt:lpstr>Product Rule: Counting Strings</vt:lpstr>
      <vt:lpstr>Example: Counting Passwords</vt:lpstr>
      <vt:lpstr>Counting Passwords</vt:lpstr>
      <vt:lpstr>Counting Passwords</vt:lpstr>
      <vt:lpstr>Counting Passwords</vt:lpstr>
      <vt:lpstr># 4-digit nums w/ ≥ one 7</vt:lpstr>
      <vt:lpstr>at least one 7: another way</vt:lpstr>
      <vt:lpstr>Mapping Rule: Bijections</vt:lpstr>
      <vt:lpstr>Size of the Power Set</vt:lpstr>
      <vt:lpstr>Bijection: P(A) and Binary Strings</vt:lpstr>
      <vt:lpstr>Size of P(A)</vt:lpstr>
      <vt:lpstr>Counting Doughnut Selections</vt:lpstr>
      <vt:lpstr>Counting Doughnut Selections</vt:lpstr>
      <vt:lpstr>Counting Doughnut Selections</vt:lpstr>
      <vt:lpstr>Counting Doughnut Selections</vt:lpstr>
      <vt:lpstr>Counting Doughnut Selections</vt:lpstr>
      <vt:lpstr>Bijection from A to B</vt:lpstr>
      <vt:lpstr>Pigeonhole Principle</vt:lpstr>
      <vt:lpstr>Pigeonhole Principle</vt:lpstr>
      <vt:lpstr>Pigeonhole Principle</vt:lpstr>
      <vt:lpstr>earlier colored graph claim</vt:lpstr>
      <vt:lpstr>example: 5 Card Draw</vt:lpstr>
      <vt:lpstr>5 Card Draw</vt:lpstr>
      <vt:lpstr>10 Card Draw</vt:lpstr>
      <vt:lpstr>10 Card Draw</vt:lpstr>
      <vt:lpstr>10 Card Draw</vt:lpstr>
      <vt:lpstr>Generalized Pigeonhole Principle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1179</cp:revision>
  <cp:lastPrinted>2010-04-06T00:05:17Z</cp:lastPrinted>
  <dcterms:created xsi:type="dcterms:W3CDTF">2010-04-06T00:01:08Z</dcterms:created>
  <dcterms:modified xsi:type="dcterms:W3CDTF">2010-04-06T00:05:24Z</dcterms:modified>
</cp:coreProperties>
</file>