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9400"/>
    <a:srgbClr val="03A1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120" y="-96"/>
      </p:cViewPr>
      <p:guideLst>
        <p:guide orient="horz" pos="2172"/>
        <p:guide pos="24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2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42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2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43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66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0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4/21/13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9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4/21/13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65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4/21/13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7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2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5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4D2CF-3F12-1244-9975-2BF21BB82132}" type="datetimeFigureOut">
              <a:rPr lang="en-US" smtClean="0"/>
              <a:t>4/21/13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6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9909" y="889366"/>
            <a:ext cx="8507933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600" dirty="0" smtClean="0">
                <a:latin typeface="Comic Sans MS"/>
                <a:cs typeface="Comic Sans MS"/>
              </a:rPr>
              <a:t>Express the </a:t>
            </a:r>
            <a:r>
              <a:rPr lang="en-US" sz="3600" dirty="0" smtClean="0">
                <a:latin typeface="Comic Sans MS"/>
                <a:cs typeface="Comic Sans MS"/>
              </a:rPr>
              <a:t>number of ways </a:t>
            </a:r>
            <a:r>
              <a:rPr lang="en-US" sz="3600" dirty="0" smtClean="0">
                <a:latin typeface="Comic Sans MS"/>
                <a:cs typeface="Comic Sans MS"/>
              </a:rPr>
              <a:t>to</a:t>
            </a:r>
          </a:p>
          <a:p>
            <a:r>
              <a:rPr lang="en-US" sz="3600" dirty="0" smtClean="0">
                <a:latin typeface="Comic Sans MS"/>
                <a:cs typeface="Comic Sans MS"/>
              </a:rPr>
              <a:t>rearrange the letters </a:t>
            </a:r>
            <a:r>
              <a:rPr lang="en-US" sz="3600" dirty="0" smtClean="0">
                <a:latin typeface="Comic Sans MS"/>
                <a:cs typeface="Comic Sans MS"/>
              </a:rPr>
              <a:t>in the </a:t>
            </a:r>
            <a:r>
              <a:rPr lang="en-US" sz="3600" dirty="0" smtClean="0">
                <a:latin typeface="Comic Sans MS"/>
                <a:cs typeface="Comic Sans MS"/>
              </a:rPr>
              <a:t>word</a:t>
            </a:r>
          </a:p>
          <a:p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</a:rPr>
              <a:t>APPLEPIE </a:t>
            </a:r>
            <a:r>
              <a:rPr lang="en-US" sz="3600" dirty="0" smtClean="0">
                <a:latin typeface="Comic Sans MS"/>
                <a:cs typeface="Comic Sans MS"/>
              </a:rPr>
              <a:t>as a </a:t>
            </a:r>
            <a:r>
              <a:rPr lang="en-US" sz="3600" dirty="0" smtClean="0">
                <a:latin typeface="Comic Sans MS"/>
                <a:cs typeface="Comic Sans MS"/>
              </a:rPr>
              <a:t>multinomial coefficient.</a:t>
            </a:r>
            <a:r>
              <a:rPr lang="en-US" sz="3600" dirty="0" smtClean="0">
                <a:latin typeface="Comic Sans MS"/>
                <a:cs typeface="Comic Sans MS"/>
              </a:rPr>
              <a:t>   </a:t>
            </a:r>
            <a:endParaRPr lang="en-US" sz="3600" dirty="0" smtClean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654" y="181450"/>
            <a:ext cx="4556568" cy="74127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>
                <a:solidFill>
                  <a:srgbClr val="800000"/>
                </a:solidFill>
              </a:rPr>
              <a:t>Microquiz</a:t>
            </a:r>
            <a:r>
              <a:rPr lang="en-US" dirty="0" smtClean="0">
                <a:solidFill>
                  <a:srgbClr val="800000"/>
                </a:solidFill>
              </a:rPr>
              <a:t> Apr. 22, 2013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7655" y="3244644"/>
            <a:ext cx="802956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sz="3600" dirty="0" smtClean="0">
                <a:latin typeface="Comic Sans MS"/>
                <a:cs typeface="Comic Sans MS"/>
              </a:rPr>
              <a:t>The term</a:t>
            </a:r>
          </a:p>
          <a:p>
            <a:pPr marL="342900" indent="-342900">
              <a:buFont typeface="+mj-lt"/>
              <a:buAutoNum type="arabicPeriod" startAt="2"/>
            </a:pPr>
            <a:endParaRPr lang="en-US" sz="3600" dirty="0">
              <a:latin typeface="Comic Sans MS"/>
              <a:cs typeface="Comic Sans MS"/>
            </a:endParaRPr>
          </a:p>
          <a:p>
            <a:r>
              <a:rPr lang="en-US" sz="3600" dirty="0" smtClean="0">
                <a:latin typeface="Comic Sans MS"/>
                <a:cs typeface="Comic Sans MS"/>
              </a:rPr>
              <a:t>appears in the multinomial expansion</a:t>
            </a:r>
          </a:p>
          <a:p>
            <a:r>
              <a:rPr lang="en-US" sz="3600" dirty="0" smtClean="0">
                <a:latin typeface="Comic Sans MS"/>
                <a:cs typeface="Comic Sans MS"/>
              </a:rPr>
              <a:t>of (</a:t>
            </a:r>
            <a:r>
              <a:rPr lang="en-US" sz="3600" dirty="0" err="1" smtClean="0">
                <a:latin typeface="Comic Sans MS"/>
                <a:cs typeface="Comic Sans MS"/>
              </a:rPr>
              <a:t>x+y+z</a:t>
            </a:r>
            <a:r>
              <a:rPr lang="en-US" sz="3600" dirty="0" smtClean="0">
                <a:latin typeface="Comic Sans MS"/>
                <a:cs typeface="Comic Sans MS"/>
              </a:rPr>
              <a:t>) to some power.  What are</a:t>
            </a:r>
          </a:p>
          <a:p>
            <a:r>
              <a:rPr lang="en-US" sz="3600" dirty="0" smtClean="0">
                <a:latin typeface="Comic Sans MS"/>
                <a:cs typeface="Comic Sans MS"/>
              </a:rPr>
              <a:t>the values of </a:t>
            </a:r>
            <a:r>
              <a:rPr lang="en-US" sz="36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a,b,c,d</a:t>
            </a:r>
            <a:r>
              <a:rPr lang="en-US" sz="3600" dirty="0" smtClean="0">
                <a:latin typeface="Comic Sans MS"/>
                <a:cs typeface="Comic Sans MS"/>
              </a:rPr>
              <a:t>?</a:t>
            </a:r>
            <a:endParaRPr lang="en-US" sz="3600" dirty="0">
              <a:latin typeface="Comic Sans MS"/>
              <a:cs typeface="Comic Sans MS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9529052"/>
              </p:ext>
            </p:extLst>
          </p:nvPr>
        </p:nvGraphicFramePr>
        <p:xfrm>
          <a:off x="3759053" y="2787081"/>
          <a:ext cx="2857089" cy="1621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939800" imgH="533400" progId="Equation.DSMT4">
                  <p:embed/>
                </p:oleObj>
              </mc:Choice>
              <mc:Fallback>
                <p:oleObj name="Equation" r:id="rId3" imgW="939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59053" y="2787081"/>
                        <a:ext cx="2857089" cy="16215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9118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56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MathType 6.0 Equation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epn</dc:creator>
  <cp:lastModifiedBy>Albert R Meyer</cp:lastModifiedBy>
  <cp:revision>42</cp:revision>
  <dcterms:created xsi:type="dcterms:W3CDTF">2013-02-26T22:30:19Z</dcterms:created>
  <dcterms:modified xsi:type="dcterms:W3CDTF">2013-04-21T19:43:05Z</dcterms:modified>
</cp:coreProperties>
</file>