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5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6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notesSlides/notesSlide11.xml" ContentType="application/vnd.openxmlformats-officedocument.presentationml.notesSlide+xml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notesSlides/notesSlide12.xml" ContentType="application/vnd.openxmlformats-officedocument.presentationml.notesSlide+xml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notesSlides/notesSlide13.xml" ContentType="application/vnd.openxmlformats-officedocument.presentationml.notesSlide+xml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notesSlides/notesSlide14.xml" ContentType="application/vnd.openxmlformats-officedocument.presentationml.notesSlide+xml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notesSlides/notesSlide15.xml" ContentType="application/vnd.openxmlformats-officedocument.presentationml.notesSlide+xml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notesSlides/notesSlide16.xml" ContentType="application/vnd.openxmlformats-officedocument.presentationml.notesSlide+xml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notesSlides/notesSlide17.xml" ContentType="application/vnd.openxmlformats-officedocument.presentationml.notesSlide+xml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notesSlides/notesSlide18.xml" ContentType="application/vnd.openxmlformats-officedocument.presentationml.notesSlide+xml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notesSlides/notesSlide19.xml" ContentType="application/vnd.openxmlformats-officedocument.presentationml.notesSlide+xml"/>
  <Override PartName="/ppt/embeddings/oleObject57.bin" ContentType="application/vnd.openxmlformats-officedocument.oleObject"/>
  <Override PartName="/ppt/notesSlides/notesSlide20.xml" ContentType="application/vnd.openxmlformats-officedocument.presentationml.notesSlide+xml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notesSlides/notesSlide21.xml" ContentType="application/vnd.openxmlformats-officedocument.presentationml.notesSlide+xml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notesSlides/notesSlide22.xml" ContentType="application/vnd.openxmlformats-officedocument.presentationml.notesSlide+xml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notesSlides/notesSlide23.xml" ContentType="application/vnd.openxmlformats-officedocument.presentationml.notesSlide+xml"/>
  <Override PartName="/ppt/embeddings/oleObject66.bin" ContentType="application/vnd.openxmlformats-officedocument.oleObject"/>
  <Override PartName="/ppt/tags/tag2.xml" ContentType="application/vnd.openxmlformats-officedocument.presentationml.tags+xml"/>
  <Override PartName="/ppt/notesSlides/notesSlide24.xml" ContentType="application/vnd.openxmlformats-officedocument.presentationml.notesSlide+xml"/>
  <Override PartName="/ppt/embeddings/oleObject67.bin" ContentType="application/vnd.openxmlformats-officedocument.oleObject"/>
  <Override PartName="/ppt/tags/tag3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notesSlides/notesSlide28.xml" ContentType="application/vnd.openxmlformats-officedocument.presentationml.notesSlide+xml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notesSlides/notesSlide29.xml" ContentType="application/vnd.openxmlformats-officedocument.presentationml.notesSlide+xml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5"/>
  </p:notesMasterIdLst>
  <p:handoutMasterIdLst>
    <p:handoutMasterId r:id="rId36"/>
  </p:handoutMasterIdLst>
  <p:sldIdLst>
    <p:sldId id="474" r:id="rId2"/>
    <p:sldId id="542" r:id="rId3"/>
    <p:sldId id="543" r:id="rId4"/>
    <p:sldId id="544" r:id="rId5"/>
    <p:sldId id="497" r:id="rId6"/>
    <p:sldId id="523" r:id="rId7"/>
    <p:sldId id="475" r:id="rId8"/>
    <p:sldId id="476" r:id="rId9"/>
    <p:sldId id="477" r:id="rId10"/>
    <p:sldId id="524" r:id="rId11"/>
    <p:sldId id="526" r:id="rId12"/>
    <p:sldId id="560" r:id="rId13"/>
    <p:sldId id="552" r:id="rId14"/>
    <p:sldId id="481" r:id="rId15"/>
    <p:sldId id="484" r:id="rId16"/>
    <p:sldId id="546" r:id="rId17"/>
    <p:sldId id="486" r:id="rId18"/>
    <p:sldId id="508" r:id="rId19"/>
    <p:sldId id="509" r:id="rId20"/>
    <p:sldId id="528" r:id="rId21"/>
    <p:sldId id="555" r:id="rId22"/>
    <p:sldId id="554" r:id="rId23"/>
    <p:sldId id="512" r:id="rId24"/>
    <p:sldId id="556" r:id="rId25"/>
    <p:sldId id="494" r:id="rId26"/>
    <p:sldId id="557" r:id="rId27"/>
    <p:sldId id="488" r:id="rId28"/>
    <p:sldId id="548" r:id="rId29"/>
    <p:sldId id="491" r:id="rId30"/>
    <p:sldId id="531" r:id="rId31"/>
    <p:sldId id="559" r:id="rId32"/>
    <p:sldId id="558" r:id="rId33"/>
    <p:sldId id="549" r:id="rId34"/>
  </p:sldIdLst>
  <p:sldSz cx="9144000" cy="6858000" type="screen4x3"/>
  <p:notesSz cx="7315200" cy="9601200"/>
  <p:custDataLst>
    <p:tags r:id="rId3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00FF"/>
    <a:srgbClr val="000000"/>
    <a:srgbClr val="FF0000"/>
    <a:srgbClr val="FFFF00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4" autoAdjust="0"/>
    <p:restoredTop sz="86437" autoAdjust="0"/>
  </p:normalViewPr>
  <p:slideViewPr>
    <p:cSldViewPr>
      <p:cViewPr varScale="1">
        <p:scale>
          <a:sx n="100" d="100"/>
          <a:sy n="100" d="100"/>
        </p:scale>
        <p:origin x="-6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608"/>
    </p:cViewPr>
  </p:sorterViewPr>
  <p:notesViewPr>
    <p:cSldViewPr>
      <p:cViewPr varScale="1">
        <p:scale>
          <a:sx n="51" d="100"/>
          <a:sy n="51" d="100"/>
        </p:scale>
        <p:origin x="-1596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tags" Target="tags/tag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Relationship Id="rId2" Type="http://schemas.openxmlformats.org/officeDocument/2006/relationships/image" Target="../media/image44.emf"/><Relationship Id="rId3" Type="http://schemas.openxmlformats.org/officeDocument/2006/relationships/image" Target="../media/image4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Relationship Id="rId2" Type="http://schemas.openxmlformats.org/officeDocument/2006/relationships/image" Target="../media/image4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Relationship Id="rId2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Relationship Id="rId2" Type="http://schemas.openxmlformats.org/officeDocument/2006/relationships/image" Target="../media/image48.wmf"/><Relationship Id="rId3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Relationship Id="rId2" Type="http://schemas.openxmlformats.org/officeDocument/2006/relationships/image" Target="../media/image5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Relationship Id="rId2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Relationship Id="rId2" Type="http://schemas.openxmlformats.org/officeDocument/2006/relationships/image" Target="../media/image55.emf"/><Relationship Id="rId3" Type="http://schemas.openxmlformats.org/officeDocument/2006/relationships/image" Target="../media/image5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Relationship Id="rId2" Type="http://schemas.openxmlformats.org/officeDocument/2006/relationships/image" Target="../media/image59.emf"/><Relationship Id="rId3" Type="http://schemas.openxmlformats.org/officeDocument/2006/relationships/image" Target="../media/image6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Relationship Id="rId2" Type="http://schemas.openxmlformats.org/officeDocument/2006/relationships/image" Target="../media/image62.emf"/><Relationship Id="rId3" Type="http://schemas.openxmlformats.org/officeDocument/2006/relationships/image" Target="../media/image6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Relationship Id="rId2" Type="http://schemas.openxmlformats.org/officeDocument/2006/relationships/image" Target="../media/image6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4" Type="http://schemas.openxmlformats.org/officeDocument/2006/relationships/image" Target="../media/image72.emf"/><Relationship Id="rId1" Type="http://schemas.openxmlformats.org/officeDocument/2006/relationships/image" Target="../media/image69.emf"/><Relationship Id="rId2" Type="http://schemas.openxmlformats.org/officeDocument/2006/relationships/image" Target="../media/image7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Relationship Id="rId2" Type="http://schemas.openxmlformats.org/officeDocument/2006/relationships/image" Target="../media/image7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6" Type="http://schemas.openxmlformats.org/officeDocument/2006/relationships/image" Target="../media/image17.wmf"/><Relationship Id="rId7" Type="http://schemas.openxmlformats.org/officeDocument/2006/relationships/image" Target="../media/image18.emf"/><Relationship Id="rId1" Type="http://schemas.openxmlformats.org/officeDocument/2006/relationships/image" Target="../media/image12.emf"/><Relationship Id="rId2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4" Type="http://schemas.openxmlformats.org/officeDocument/2006/relationships/image" Target="../media/image22.emf"/><Relationship Id="rId5" Type="http://schemas.openxmlformats.org/officeDocument/2006/relationships/image" Target="../media/image23.emf"/><Relationship Id="rId6" Type="http://schemas.openxmlformats.org/officeDocument/2006/relationships/image" Target="../media/image24.emf"/><Relationship Id="rId7" Type="http://schemas.openxmlformats.org/officeDocument/2006/relationships/image" Target="../media/image25.wmf"/><Relationship Id="rId1" Type="http://schemas.openxmlformats.org/officeDocument/2006/relationships/image" Target="../media/image19.emf"/><Relationship Id="rId2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4" Type="http://schemas.openxmlformats.org/officeDocument/2006/relationships/image" Target="../media/image30.wmf"/><Relationship Id="rId1" Type="http://schemas.openxmlformats.org/officeDocument/2006/relationships/image" Target="../media/image27.wmf"/><Relationship Id="rId2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4.emf"/><Relationship Id="rId5" Type="http://schemas.openxmlformats.org/officeDocument/2006/relationships/image" Target="../media/image35.emf"/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4" Type="http://schemas.openxmlformats.org/officeDocument/2006/relationships/image" Target="../media/image39.emf"/><Relationship Id="rId5" Type="http://schemas.openxmlformats.org/officeDocument/2006/relationships/image" Target="../media/image40.wmf"/><Relationship Id="rId6" Type="http://schemas.openxmlformats.org/officeDocument/2006/relationships/image" Target="../media/image41.wmf"/><Relationship Id="rId1" Type="http://schemas.openxmlformats.org/officeDocument/2006/relationships/image" Target="../media/image36.emf"/><Relationship Id="rId2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41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60890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56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D9DF1-D22C-40E3-9EDD-20B051573C9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51613-EC62-40D3-8136-F14459906EC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13EA7D-8200-4E80-B738-F81960B5A00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13EA7D-8200-4E80-B738-F81960B5A007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4EFCA9-28A5-49EA-A028-A056AD32EA11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4EFCA9-28A5-49EA-A028-A056AD32EA11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CA02CE-BAD0-465D-B1BD-5EBAFE60AEB3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E6D0ED-62AA-47AA-942A-9A6005D78124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C2FADC-59F4-49A8-8BCA-5A415D70E260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C2FADC-59F4-49A8-8BCA-5A415D70E260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685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6851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34</a:t>
            </a:r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5C66D7-1777-49D9-93AA-6ED234F486E3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5C66D7-1777-49D9-93AA-6ED234F486E3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4905B8-D925-4F1E-B5B0-BB5794A1FFE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2557D-5B9A-45F6-837A-D4279732BAB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E37B98-0414-40A3-99A6-454357EF5EB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242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November 28,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4.emf"/><Relationship Id="rId12" Type="http://schemas.openxmlformats.org/officeDocument/2006/relationships/oleObject" Target="../embeddings/oleObject32.bin"/><Relationship Id="rId13" Type="http://schemas.openxmlformats.org/officeDocument/2006/relationships/image" Target="../media/image3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31.emf"/><Relationship Id="rId6" Type="http://schemas.openxmlformats.org/officeDocument/2006/relationships/oleObject" Target="../embeddings/oleObject29.bin"/><Relationship Id="rId7" Type="http://schemas.openxmlformats.org/officeDocument/2006/relationships/image" Target="../media/image32.emf"/><Relationship Id="rId8" Type="http://schemas.openxmlformats.org/officeDocument/2006/relationships/oleObject" Target="../embeddings/oleObject30.bin"/><Relationship Id="rId9" Type="http://schemas.openxmlformats.org/officeDocument/2006/relationships/image" Target="../media/image33.emf"/><Relationship Id="rId10" Type="http://schemas.openxmlformats.org/officeDocument/2006/relationships/oleObject" Target="../embeddings/oleObject31.bin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9.emf"/><Relationship Id="rId12" Type="http://schemas.openxmlformats.org/officeDocument/2006/relationships/oleObject" Target="../embeddings/oleObject37.bin"/><Relationship Id="rId13" Type="http://schemas.openxmlformats.org/officeDocument/2006/relationships/image" Target="../media/image40.wmf"/><Relationship Id="rId14" Type="http://schemas.openxmlformats.org/officeDocument/2006/relationships/oleObject" Target="../embeddings/oleObject38.bin"/><Relationship Id="rId15" Type="http://schemas.openxmlformats.org/officeDocument/2006/relationships/image" Target="../media/image41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36.emf"/><Relationship Id="rId6" Type="http://schemas.openxmlformats.org/officeDocument/2006/relationships/oleObject" Target="../embeddings/oleObject34.bin"/><Relationship Id="rId7" Type="http://schemas.openxmlformats.org/officeDocument/2006/relationships/image" Target="../media/image37.wmf"/><Relationship Id="rId8" Type="http://schemas.openxmlformats.org/officeDocument/2006/relationships/oleObject" Target="../embeddings/oleObject35.bin"/><Relationship Id="rId9" Type="http://schemas.openxmlformats.org/officeDocument/2006/relationships/image" Target="../media/image38.wmf"/><Relationship Id="rId10" Type="http://schemas.openxmlformats.org/officeDocument/2006/relationships/oleObject" Target="../embeddings/oleObject3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4" Type="http://schemas.openxmlformats.org/officeDocument/2006/relationships/image" Target="../media/image42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43.emf"/><Relationship Id="rId6" Type="http://schemas.openxmlformats.org/officeDocument/2006/relationships/oleObject" Target="../embeddings/oleObject41.bin"/><Relationship Id="rId7" Type="http://schemas.openxmlformats.org/officeDocument/2006/relationships/image" Target="../media/image44.emf"/><Relationship Id="rId8" Type="http://schemas.openxmlformats.org/officeDocument/2006/relationships/oleObject" Target="../embeddings/oleObject42.bin"/><Relationship Id="rId9" Type="http://schemas.openxmlformats.org/officeDocument/2006/relationships/image" Target="../media/image45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42.wmf"/><Relationship Id="rId6" Type="http://schemas.openxmlformats.org/officeDocument/2006/relationships/oleObject" Target="../embeddings/oleObject44.bin"/><Relationship Id="rId7" Type="http://schemas.openxmlformats.org/officeDocument/2006/relationships/image" Target="../media/image46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47.wmf"/><Relationship Id="rId6" Type="http://schemas.openxmlformats.org/officeDocument/2006/relationships/oleObject" Target="../embeddings/oleObject46.bin"/><Relationship Id="rId7" Type="http://schemas.openxmlformats.org/officeDocument/2006/relationships/image" Target="../media/image48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47.wmf"/><Relationship Id="rId6" Type="http://schemas.openxmlformats.org/officeDocument/2006/relationships/oleObject" Target="../embeddings/oleObject48.bin"/><Relationship Id="rId7" Type="http://schemas.openxmlformats.org/officeDocument/2006/relationships/image" Target="../media/image48.wmf"/><Relationship Id="rId8" Type="http://schemas.openxmlformats.org/officeDocument/2006/relationships/oleObject" Target="../embeddings/oleObject49.bin"/><Relationship Id="rId9" Type="http://schemas.openxmlformats.org/officeDocument/2006/relationships/image" Target="../media/image49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50.wmf"/><Relationship Id="rId6" Type="http://schemas.openxmlformats.org/officeDocument/2006/relationships/oleObject" Target="../embeddings/oleObject51.bin"/><Relationship Id="rId7" Type="http://schemas.openxmlformats.org/officeDocument/2006/relationships/image" Target="../media/image51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52.emf"/><Relationship Id="rId6" Type="http://schemas.openxmlformats.org/officeDocument/2006/relationships/oleObject" Target="../embeddings/oleObject53.bin"/><Relationship Id="rId7" Type="http://schemas.openxmlformats.org/officeDocument/2006/relationships/image" Target="../media/image53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54.emf"/><Relationship Id="rId6" Type="http://schemas.openxmlformats.org/officeDocument/2006/relationships/oleObject" Target="../embeddings/oleObject55.bin"/><Relationship Id="rId7" Type="http://schemas.openxmlformats.org/officeDocument/2006/relationships/image" Target="../media/image55.emf"/><Relationship Id="rId8" Type="http://schemas.openxmlformats.org/officeDocument/2006/relationships/oleObject" Target="../embeddings/oleObject56.bin"/><Relationship Id="rId9" Type="http://schemas.openxmlformats.org/officeDocument/2006/relationships/image" Target="../media/image56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57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58.bin"/><Relationship Id="rId5" Type="http://schemas.openxmlformats.org/officeDocument/2006/relationships/image" Target="../media/image58.emf"/><Relationship Id="rId6" Type="http://schemas.openxmlformats.org/officeDocument/2006/relationships/oleObject" Target="../embeddings/oleObject59.bin"/><Relationship Id="rId7" Type="http://schemas.openxmlformats.org/officeDocument/2006/relationships/image" Target="../media/image59.emf"/><Relationship Id="rId8" Type="http://schemas.openxmlformats.org/officeDocument/2006/relationships/oleObject" Target="../embeddings/oleObject60.bin"/><Relationship Id="rId9" Type="http://schemas.openxmlformats.org/officeDocument/2006/relationships/image" Target="../media/image60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61.emf"/><Relationship Id="rId6" Type="http://schemas.openxmlformats.org/officeDocument/2006/relationships/oleObject" Target="../embeddings/oleObject62.bin"/><Relationship Id="rId7" Type="http://schemas.openxmlformats.org/officeDocument/2006/relationships/image" Target="../media/image62.emf"/><Relationship Id="rId8" Type="http://schemas.openxmlformats.org/officeDocument/2006/relationships/oleObject" Target="../embeddings/oleObject63.bin"/><Relationship Id="rId9" Type="http://schemas.openxmlformats.org/officeDocument/2006/relationships/image" Target="../media/image63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64.bin"/><Relationship Id="rId5" Type="http://schemas.openxmlformats.org/officeDocument/2006/relationships/image" Target="../media/image64.emf"/><Relationship Id="rId6" Type="http://schemas.openxmlformats.org/officeDocument/2006/relationships/oleObject" Target="../embeddings/oleObject65.bin"/><Relationship Id="rId7" Type="http://schemas.openxmlformats.org/officeDocument/2006/relationships/image" Target="../media/image65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66.bin"/><Relationship Id="rId5" Type="http://schemas.openxmlformats.org/officeDocument/2006/relationships/image" Target="../media/image66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4.xml"/><Relationship Id="rId5" Type="http://schemas.openxmlformats.org/officeDocument/2006/relationships/image" Target="../media/image68.emf"/><Relationship Id="rId6" Type="http://schemas.openxmlformats.org/officeDocument/2006/relationships/oleObject" Target="../embeddings/oleObject67.bin"/><Relationship Id="rId7" Type="http://schemas.openxmlformats.org/officeDocument/2006/relationships/image" Target="../media/image67.emf"/><Relationship Id="rId1" Type="http://schemas.openxmlformats.org/officeDocument/2006/relationships/vmlDrawing" Target="../drawings/vmlDrawing22.vml"/><Relationship Id="rId2" Type="http://schemas.openxmlformats.org/officeDocument/2006/relationships/tags" Target="../tags/tag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image" Target="../media/image68.emf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68.bin"/><Relationship Id="rId5" Type="http://schemas.openxmlformats.org/officeDocument/2006/relationships/image" Target="../media/image69.emf"/><Relationship Id="rId6" Type="http://schemas.openxmlformats.org/officeDocument/2006/relationships/oleObject" Target="../embeddings/oleObject69.bin"/><Relationship Id="rId7" Type="http://schemas.openxmlformats.org/officeDocument/2006/relationships/image" Target="../media/image70.emf"/><Relationship Id="rId8" Type="http://schemas.openxmlformats.org/officeDocument/2006/relationships/oleObject" Target="../embeddings/oleObject70.bin"/><Relationship Id="rId9" Type="http://schemas.openxmlformats.org/officeDocument/2006/relationships/image" Target="../media/image71.wmf"/><Relationship Id="rId10" Type="http://schemas.openxmlformats.org/officeDocument/2006/relationships/oleObject" Target="../embeddings/oleObject71.bin"/><Relationship Id="rId11" Type="http://schemas.openxmlformats.org/officeDocument/2006/relationships/image" Target="../media/image72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72.bin"/><Relationship Id="rId5" Type="http://schemas.openxmlformats.org/officeDocument/2006/relationships/image" Target="../media/image73.wmf"/><Relationship Id="rId6" Type="http://schemas.openxmlformats.org/officeDocument/2006/relationships/oleObject" Target="../embeddings/oleObject73.bin"/><Relationship Id="rId7" Type="http://schemas.openxmlformats.org/officeDocument/2006/relationships/image" Target="../media/image74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74.bin"/><Relationship Id="rId5" Type="http://schemas.openxmlformats.org/officeDocument/2006/relationships/image" Target="../media/image75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4" Type="http://schemas.openxmlformats.org/officeDocument/2006/relationships/image" Target="../media/image76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emf"/><Relationship Id="rId12" Type="http://schemas.openxmlformats.org/officeDocument/2006/relationships/oleObject" Target="../embeddings/oleObject14.bin"/><Relationship Id="rId13" Type="http://schemas.openxmlformats.org/officeDocument/2006/relationships/image" Target="../media/image16.emf"/><Relationship Id="rId14" Type="http://schemas.openxmlformats.org/officeDocument/2006/relationships/oleObject" Target="../embeddings/oleObject15.bin"/><Relationship Id="rId15" Type="http://schemas.openxmlformats.org/officeDocument/2006/relationships/image" Target="../media/image17.wmf"/><Relationship Id="rId16" Type="http://schemas.openxmlformats.org/officeDocument/2006/relationships/oleObject" Target="../embeddings/oleObject16.bin"/><Relationship Id="rId17" Type="http://schemas.openxmlformats.org/officeDocument/2006/relationships/image" Target="../media/image1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3.w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4.wmf"/><Relationship Id="rId10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emf"/><Relationship Id="rId12" Type="http://schemas.openxmlformats.org/officeDocument/2006/relationships/oleObject" Target="../embeddings/oleObject21.bin"/><Relationship Id="rId13" Type="http://schemas.openxmlformats.org/officeDocument/2006/relationships/image" Target="../media/image23.emf"/><Relationship Id="rId14" Type="http://schemas.openxmlformats.org/officeDocument/2006/relationships/oleObject" Target="../embeddings/oleObject22.bin"/><Relationship Id="rId15" Type="http://schemas.openxmlformats.org/officeDocument/2006/relationships/image" Target="../media/image24.emf"/><Relationship Id="rId16" Type="http://schemas.openxmlformats.org/officeDocument/2006/relationships/oleObject" Target="../embeddings/oleObject23.bin"/><Relationship Id="rId17" Type="http://schemas.openxmlformats.org/officeDocument/2006/relationships/image" Target="../media/image25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20.wmf"/><Relationship Id="rId8" Type="http://schemas.openxmlformats.org/officeDocument/2006/relationships/oleObject" Target="../embeddings/oleObject19.bin"/><Relationship Id="rId9" Type="http://schemas.openxmlformats.org/officeDocument/2006/relationships/image" Target="../media/image21.wmf"/><Relationship Id="rId10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jpe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7.bin"/><Relationship Id="rId12" Type="http://schemas.openxmlformats.org/officeDocument/2006/relationships/image" Target="../media/image30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4" Type="http://schemas.openxmlformats.org/officeDocument/2006/relationships/image" Target="../media/image26.jpeg"/><Relationship Id="rId5" Type="http://schemas.openxmlformats.org/officeDocument/2006/relationships/oleObject" Target="../embeddings/oleObject24.bin"/><Relationship Id="rId6" Type="http://schemas.openxmlformats.org/officeDocument/2006/relationships/image" Target="../media/image27.w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28.wmf"/><Relationship Id="rId9" Type="http://schemas.openxmlformats.org/officeDocument/2006/relationships/oleObject" Target="../embeddings/oleObject26.bin"/><Relationship Id="rId10" Type="http://schemas.openxmlformats.org/officeDocument/2006/relationships/image" Target="../media/image2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rgbClr val="008000"/>
                </a:solidFill>
              </a:rPr>
              <a:t> </a:t>
            </a:r>
            <a:r>
              <a:rPr lang="en-US" sz="2400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1752600"/>
            <a:ext cx="86868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5400" b="1" dirty="0">
                <a:solidFill>
                  <a:schemeClr val="tx2"/>
                </a:solidFill>
              </a:rPr>
              <a:t>Generating </a:t>
            </a:r>
            <a:r>
              <a:rPr lang="en-US" sz="5400" b="1" dirty="0" smtClean="0">
                <a:solidFill>
                  <a:schemeClr val="tx2"/>
                </a:solidFill>
              </a:rPr>
              <a:t>Functions</a:t>
            </a:r>
          </a:p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for Recurrences</a:t>
            </a: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Generating Function</a:t>
            </a:r>
            <a:r>
              <a:rPr lang="en-US" dirty="0" smtClean="0"/>
              <a:t> for Rabbits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016685"/>
              </p:ext>
            </p:extLst>
          </p:nvPr>
        </p:nvGraphicFramePr>
        <p:xfrm>
          <a:off x="381000" y="1574800"/>
          <a:ext cx="820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3" name="Equation" r:id="rId4" imgW="8204200" imgH="850900" progId="Equation.DSMT4">
                  <p:embed/>
                </p:oleObj>
              </mc:Choice>
              <mc:Fallback>
                <p:oleObj name="Equation" r:id="rId4" imgW="8204200" imgH="850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74800"/>
                        <a:ext cx="8204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361608"/>
              </p:ext>
            </p:extLst>
          </p:nvPr>
        </p:nvGraphicFramePr>
        <p:xfrm>
          <a:off x="406400" y="2279650"/>
          <a:ext cx="820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4" name="Equation" r:id="rId6" imgW="8204200" imgH="850900" progId="Equation.DSMT4">
                  <p:embed/>
                </p:oleObj>
              </mc:Choice>
              <mc:Fallback>
                <p:oleObj name="Equation" r:id="rId6" imgW="8204200" imgH="850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2279650"/>
                        <a:ext cx="8204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616393"/>
              </p:ext>
            </p:extLst>
          </p:nvPr>
        </p:nvGraphicFramePr>
        <p:xfrm>
          <a:off x="406400" y="2984500"/>
          <a:ext cx="820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5" name="Equation" r:id="rId8" imgW="8204200" imgH="850900" progId="Equation.DSMT4">
                  <p:embed/>
                </p:oleObj>
              </mc:Choice>
              <mc:Fallback>
                <p:oleObj name="Equation" r:id="rId8" imgW="8204200" imgH="850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2984500"/>
                        <a:ext cx="8204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 bwMode="auto">
          <a:xfrm>
            <a:off x="304800" y="3810000"/>
            <a:ext cx="85344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5400000">
            <a:off x="4047014" y="2856706"/>
            <a:ext cx="2514600" cy="1588"/>
          </a:xfrm>
          <a:prstGeom prst="straightConnector1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5400000">
            <a:off x="5564125" y="2856706"/>
            <a:ext cx="2514600" cy="1588"/>
          </a:xfrm>
          <a:prstGeom prst="straightConnector1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5400000">
            <a:off x="7132120" y="2856706"/>
            <a:ext cx="2514600" cy="1588"/>
          </a:xfrm>
          <a:prstGeom prst="straightConnector1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  <p:graphicFrame>
        <p:nvGraphicFramePr>
          <p:cNvPr id="10650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268528"/>
              </p:ext>
            </p:extLst>
          </p:nvPr>
        </p:nvGraphicFramePr>
        <p:xfrm>
          <a:off x="412750" y="4076700"/>
          <a:ext cx="8204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6" name="Equation" r:id="rId10" imgW="8204200" imgH="622300" progId="Equation.DSMT4">
                  <p:embed/>
                </p:oleObj>
              </mc:Choice>
              <mc:Fallback>
                <p:oleObj name="Equation" r:id="rId10" imgW="8204200" imgH="622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4076700"/>
                        <a:ext cx="82042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262935"/>
              </p:ext>
            </p:extLst>
          </p:nvPr>
        </p:nvGraphicFramePr>
        <p:xfrm>
          <a:off x="4603750" y="5276850"/>
          <a:ext cx="4038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7" name="Equation" r:id="rId12" imgW="4038600" imgH="850900" progId="Equation.DSMT4">
                  <p:embed/>
                </p:oleObj>
              </mc:Choice>
              <mc:Fallback>
                <p:oleObj name="Equation" r:id="rId12" imgW="4038600" imgH="8509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0" y="5276850"/>
                        <a:ext cx="40386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Generating Function </a:t>
            </a:r>
            <a:r>
              <a:rPr lang="en-US" dirty="0" smtClean="0"/>
              <a:t>for Rabbits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313218"/>
              </p:ext>
            </p:extLst>
          </p:nvPr>
        </p:nvGraphicFramePr>
        <p:xfrm>
          <a:off x="366713" y="1597025"/>
          <a:ext cx="4114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7" name="Equation" r:id="rId4" imgW="4114800" imgH="850900" progId="Equation.DSMT4">
                  <p:embed/>
                </p:oleObj>
              </mc:Choice>
              <mc:Fallback>
                <p:oleObj name="Equation" r:id="rId4" imgW="4114800" imgH="850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1597025"/>
                        <a:ext cx="41148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404192" y="2418136"/>
          <a:ext cx="4102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8" name="Equation" r:id="rId6" imgW="4101840" imgH="596880" progId="Equation.DSMT4">
                  <p:embed/>
                </p:oleObj>
              </mc:Choice>
              <mc:Fallback>
                <p:oleObj name="Equation" r:id="rId6" imgW="4101840" imgH="5968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92" y="2418136"/>
                        <a:ext cx="4102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396241" y="3095597"/>
          <a:ext cx="4318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9" name="Equation" r:id="rId8" imgW="4317840" imgH="622080" progId="Equation.DSMT4">
                  <p:embed/>
                </p:oleObj>
              </mc:Choice>
              <mc:Fallback>
                <p:oleObj name="Equation" r:id="rId8" imgW="4317840" imgH="622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1" y="3095597"/>
                        <a:ext cx="43180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 bwMode="auto">
          <a:xfrm>
            <a:off x="304800" y="3810000"/>
            <a:ext cx="85344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252041"/>
              </p:ext>
            </p:extLst>
          </p:nvPr>
        </p:nvGraphicFramePr>
        <p:xfrm>
          <a:off x="6210300" y="1549400"/>
          <a:ext cx="19812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90" name="Equation" r:id="rId10" imgW="1981200" imgH="1778000" progId="Equation.DSMT4">
                  <p:embed/>
                </p:oleObj>
              </mc:Choice>
              <mc:Fallback>
                <p:oleObj name="Equation" r:id="rId10" imgW="1981200" imgH="1778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0" y="1549400"/>
                        <a:ext cx="19812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1" name="Object 2"/>
          <p:cNvGraphicFramePr>
            <a:graphicFrameLocks noChangeAspect="1"/>
          </p:cNvGraphicFramePr>
          <p:nvPr/>
        </p:nvGraphicFramePr>
        <p:xfrm>
          <a:off x="381000" y="4114800"/>
          <a:ext cx="8280401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91" name="Equation" r:id="rId12" imgW="8280360" imgH="647640" progId="Equation.DSMT4">
                  <p:embed/>
                </p:oleObj>
              </mc:Choice>
              <mc:Fallback>
                <p:oleObj name="Equation" r:id="rId12" imgW="8280360" imgH="6476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114800"/>
                        <a:ext cx="8280401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711200" y="5226050"/>
          <a:ext cx="7251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92" name="Equation" r:id="rId14" imgW="7251480" imgH="660240" progId="Equation.DSMT4">
                  <p:embed/>
                </p:oleObj>
              </mc:Choice>
              <mc:Fallback>
                <p:oleObj name="Equation" r:id="rId14" imgW="7251480" imgH="6602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5226050"/>
                        <a:ext cx="72517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334850" name="Object 2"/>
          <p:cNvGraphicFramePr>
            <a:graphicFrameLocks noChangeAspect="1"/>
          </p:cNvGraphicFramePr>
          <p:nvPr/>
        </p:nvGraphicFramePr>
        <p:xfrm>
          <a:off x="1371600" y="2286000"/>
          <a:ext cx="6400800" cy="2221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58" name="Equation" r:id="rId3" imgW="3987720" imgH="1384200" progId="Equation.DSMT4">
                  <p:embed/>
                </p:oleObj>
              </mc:Choice>
              <mc:Fallback>
                <p:oleObj name="Equation" r:id="rId3" imgW="3987720" imgH="1384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86000"/>
                        <a:ext cx="6400800" cy="22219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Generating Function </a:t>
            </a:r>
            <a:r>
              <a:rPr lang="en-US" dirty="0" smtClean="0"/>
              <a:t>for Rabbits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76" name="Object 4"/>
          <p:cNvGraphicFramePr>
            <a:graphicFrameLocks noChangeAspect="1"/>
          </p:cNvGraphicFramePr>
          <p:nvPr/>
        </p:nvGraphicFramePr>
        <p:xfrm>
          <a:off x="2362200" y="3530600"/>
          <a:ext cx="4332288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74" name="Equation" r:id="rId4" imgW="1168400" imgH="508000" progId="Equation.DSMT4">
                  <p:embed/>
                </p:oleObj>
              </mc:Choice>
              <mc:Fallback>
                <p:oleObj name="Equation" r:id="rId4" imgW="1168400" imgH="508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30600"/>
                        <a:ext cx="4332288" cy="187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8" name="Object 6"/>
          <p:cNvGraphicFramePr>
            <a:graphicFrameLocks noChangeAspect="1"/>
          </p:cNvGraphicFramePr>
          <p:nvPr/>
        </p:nvGraphicFramePr>
        <p:xfrm>
          <a:off x="2333625" y="3505200"/>
          <a:ext cx="4448175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75" name="Equation" r:id="rId6" imgW="1181100" imgH="495300" progId="Equation.DSMT4">
                  <p:embed/>
                </p:oleObj>
              </mc:Choice>
              <mc:Fallback>
                <p:oleObj name="Equation" r:id="rId6" imgW="1181100" imgH="4953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3505200"/>
                        <a:ext cx="4448175" cy="18605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400800" cy="1066800"/>
          </a:xfrm>
        </p:spPr>
        <p:txBody>
          <a:bodyPr/>
          <a:lstStyle/>
          <a:p>
            <a:r>
              <a:rPr lang="en-US" dirty="0" smtClean="0"/>
              <a:t>Coefficient notation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182275" name="Object 3"/>
          <p:cNvGraphicFramePr>
            <a:graphicFrameLocks noChangeAspect="1"/>
          </p:cNvGraphicFramePr>
          <p:nvPr/>
        </p:nvGraphicFramePr>
        <p:xfrm>
          <a:off x="304800" y="1479550"/>
          <a:ext cx="8451849" cy="17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76" name="Equation" r:id="rId8" imgW="2527300" imgH="520700" progId="Equation.DSMT4">
                  <p:embed/>
                </p:oleObj>
              </mc:Choice>
              <mc:Fallback>
                <p:oleObj name="Equation" r:id="rId8" imgW="2527300" imgH="5207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79550"/>
                        <a:ext cx="8451849" cy="17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Generating Function for Rabbits</a:t>
            </a:r>
          </a:p>
        </p:txBody>
      </p:sp>
      <p:sp>
        <p:nvSpPr>
          <p:cNvPr id="574472" name="Text Box 8"/>
          <p:cNvSpPr txBox="1">
            <a:spLocks noChangeArrowheads="1"/>
          </p:cNvSpPr>
          <p:nvPr/>
        </p:nvSpPr>
        <p:spPr bwMode="auto">
          <a:xfrm>
            <a:off x="457200" y="3581400"/>
            <a:ext cx="8229600" cy="1446550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008000"/>
                </a:solidFill>
              </a:rPr>
              <a:t>partial fraction</a:t>
            </a:r>
            <a:r>
              <a:rPr lang="en-US" dirty="0" smtClean="0"/>
              <a:t> expansion to </a:t>
            </a:r>
            <a:r>
              <a:rPr lang="en-US" dirty="0"/>
              <a:t>find closed </a:t>
            </a:r>
            <a:r>
              <a:rPr lang="en-US" dirty="0" smtClean="0"/>
              <a:t>form for </a:t>
            </a:r>
            <a:endParaRPr lang="en-US" dirty="0"/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489200" y="1371600"/>
          <a:ext cx="39878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2" name="Equation" r:id="rId4" imgW="3987720" imgH="1384200" progId="Equation.DSMT4">
                  <p:embed/>
                </p:oleObj>
              </mc:Choice>
              <mc:Fallback>
                <p:oleObj name="Equation" r:id="rId4" imgW="3987720" imgH="13842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1371600"/>
                        <a:ext cx="3987800" cy="138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707414" y="4114800"/>
          <a:ext cx="2131786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3" name="Equation" r:id="rId6" imgW="635000" imgH="266700" progId="Equation.DSMT4">
                  <p:embed/>
                </p:oleObj>
              </mc:Choice>
              <mc:Fallback>
                <p:oleObj name="Equation" r:id="rId6" imgW="635000" imgH="2667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7414" y="4114800"/>
                        <a:ext cx="2131786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7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 </a:t>
            </a:r>
            <a:r>
              <a:rPr lang="en-US" dirty="0" smtClean="0">
                <a:solidFill>
                  <a:srgbClr val="FF6600"/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err="1" smtClean="0">
                <a:solidFill>
                  <a:srgbClr val="FF6600"/>
                </a:solidFill>
              </a:rPr>
              <a:t>]</a:t>
            </a:r>
            <a:r>
              <a:rPr lang="en-US" dirty="0" err="1" smtClean="0">
                <a:solidFill>
                  <a:srgbClr val="0000FF"/>
                </a:solidFill>
              </a:rPr>
              <a:t>B(x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38200" y="2971800"/>
            <a:ext cx="72040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factor </a:t>
            </a:r>
            <a:r>
              <a:rPr lang="en-US" dirty="0"/>
              <a:t>the </a:t>
            </a:r>
            <a:r>
              <a:rPr lang="en-US" dirty="0" smtClean="0"/>
              <a:t>denominator</a:t>
            </a:r>
            <a:endParaRPr lang="en-US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2438400" y="1447800"/>
          <a:ext cx="39878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name="Equation" r:id="rId4" imgW="3987720" imgH="1244520" progId="Equation.DSMT4">
                  <p:embed/>
                </p:oleObj>
              </mc:Choice>
              <mc:Fallback>
                <p:oleObj name="Equation" r:id="rId4" imgW="3987720" imgH="1244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39878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1314450" y="3810000"/>
          <a:ext cx="6451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" name="Equation" r:id="rId6" imgW="6451560" imgH="711000" progId="Equation.DSMT4">
                  <p:embed/>
                </p:oleObj>
              </mc:Choice>
              <mc:Fallback>
                <p:oleObj name="Equation" r:id="rId6" imgW="6451560" imgH="711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3810000"/>
                        <a:ext cx="64516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657601" y="4343403"/>
            <a:ext cx="3276600" cy="838197"/>
            <a:chOff x="3657601" y="4343403"/>
            <a:chExt cx="3276600" cy="838197"/>
          </a:xfrm>
        </p:grpSpPr>
        <p:cxnSp>
          <p:nvCxnSpPr>
            <p:cNvPr id="12" name="Straight Arrow Connector 11"/>
            <p:cNvCxnSpPr>
              <a:stCxn id="16" idx="0"/>
            </p:cNvCxnSpPr>
            <p:nvPr/>
          </p:nvCxnSpPr>
          <p:spPr bwMode="auto">
            <a:xfrm rot="5400000" flipH="1" flipV="1">
              <a:off x="4000502" y="4076702"/>
              <a:ext cx="761997" cy="14478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>
              <a:stCxn id="16" idx="0"/>
            </p:cNvCxnSpPr>
            <p:nvPr/>
          </p:nvCxnSpPr>
          <p:spPr bwMode="auto">
            <a:xfrm rot="5400000" flipH="1" flipV="1">
              <a:off x="4876802" y="3124202"/>
              <a:ext cx="838197" cy="32766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6" name="TextBox 15"/>
          <p:cNvSpPr txBox="1"/>
          <p:nvPr/>
        </p:nvSpPr>
        <p:spPr>
          <a:xfrm>
            <a:off x="914400" y="5181600"/>
            <a:ext cx="5486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 use quadratic formula</a:t>
            </a:r>
            <a:endParaRPr lang="en-US" sz="36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 </a:t>
            </a:r>
            <a:r>
              <a:rPr lang="en-US" dirty="0" smtClean="0">
                <a:solidFill>
                  <a:srgbClr val="FF6600"/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err="1" smtClean="0">
                <a:solidFill>
                  <a:srgbClr val="FF6600"/>
                </a:solidFill>
              </a:rPr>
              <a:t>]</a:t>
            </a:r>
            <a:r>
              <a:rPr lang="en-US" dirty="0" err="1" smtClean="0">
                <a:solidFill>
                  <a:srgbClr val="0000FF"/>
                </a:solidFill>
              </a:rPr>
              <a:t>B(x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baseline="-25000" dirty="0" smtClean="0"/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38200" y="2971800"/>
            <a:ext cx="72040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factor </a:t>
            </a:r>
            <a:r>
              <a:rPr lang="en-US" dirty="0"/>
              <a:t>the </a:t>
            </a:r>
            <a:r>
              <a:rPr lang="en-US" dirty="0" smtClean="0"/>
              <a:t>denominator</a:t>
            </a:r>
            <a:endParaRPr lang="en-US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2438400" y="1447800"/>
          <a:ext cx="39878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84" name="Equation" r:id="rId4" imgW="3987720" imgH="1244520" progId="Equation.DSMT4">
                  <p:embed/>
                </p:oleObj>
              </mc:Choice>
              <mc:Fallback>
                <p:oleObj name="Equation" r:id="rId4" imgW="3987720" imgH="12445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39878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1314450" y="3810000"/>
          <a:ext cx="6451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85" name="Equation" r:id="rId6" imgW="6451560" imgH="711000" progId="Equation.DSMT4">
                  <p:embed/>
                </p:oleObj>
              </mc:Choice>
              <mc:Fallback>
                <p:oleObj name="Equation" r:id="rId6" imgW="6451560" imgH="71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3810000"/>
                        <a:ext cx="64516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8" name="Object 4"/>
          <p:cNvGraphicFramePr>
            <a:graphicFrameLocks noChangeAspect="1"/>
          </p:cNvGraphicFramePr>
          <p:nvPr/>
        </p:nvGraphicFramePr>
        <p:xfrm>
          <a:off x="1524000" y="4572000"/>
          <a:ext cx="602411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86" name="Equation" r:id="rId8" imgW="5321160" imgH="1346040" progId="Equation.DSMT4">
                  <p:embed/>
                </p:oleObj>
              </mc:Choice>
              <mc:Fallback>
                <p:oleObj name="Equation" r:id="rId8" imgW="5321160" imgH="1346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572000"/>
                        <a:ext cx="6024113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 </a:t>
            </a:r>
            <a:r>
              <a:rPr lang="en-US" dirty="0" smtClean="0">
                <a:solidFill>
                  <a:srgbClr val="FF6600"/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err="1" smtClean="0">
                <a:solidFill>
                  <a:srgbClr val="FF6600"/>
                </a:solidFill>
              </a:rPr>
              <a:t>]</a:t>
            </a:r>
            <a:r>
              <a:rPr lang="en-US" dirty="0" err="1" smtClean="0">
                <a:solidFill>
                  <a:srgbClr val="0000FF"/>
                </a:solidFill>
              </a:rPr>
              <a:t>B(x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baseline="-25000" dirty="0" smtClean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40961" name="Object 1"/>
          <p:cNvGraphicFramePr>
            <a:graphicFrameLocks noChangeAspect="1"/>
          </p:cNvGraphicFramePr>
          <p:nvPr/>
        </p:nvGraphicFramePr>
        <p:xfrm>
          <a:off x="1670050" y="1346200"/>
          <a:ext cx="55118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4" name="Equation" r:id="rId4" imgW="5511600" imgH="1523880" progId="Equation.DSMT4">
                  <p:embed/>
                </p:oleObj>
              </mc:Choice>
              <mc:Fallback>
                <p:oleObj name="Equation" r:id="rId4" imgW="5511600" imgH="15238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1346200"/>
                        <a:ext cx="551180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838200" y="2978150"/>
            <a:ext cx="7620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Method of partial fractions:</a:t>
            </a:r>
            <a:endParaRPr lang="en-US" dirty="0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1143000" y="3683000"/>
          <a:ext cx="68834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5" name="Equation" r:id="rId6" imgW="6883400" imgH="2184400" progId="Equation.DSMT4">
                  <p:embed/>
                </p:oleObj>
              </mc:Choice>
              <mc:Fallback>
                <p:oleObj name="Equation" r:id="rId6" imgW="6883400" imgH="2184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683000"/>
                        <a:ext cx="6883400" cy="218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 </a:t>
            </a:r>
            <a:r>
              <a:rPr lang="en-US" dirty="0" smtClean="0">
                <a:solidFill>
                  <a:srgbClr val="FF6600"/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err="1" smtClean="0">
                <a:solidFill>
                  <a:srgbClr val="FF6600"/>
                </a:solidFill>
              </a:rPr>
              <a:t>]</a:t>
            </a:r>
            <a:r>
              <a:rPr lang="en-US" dirty="0" err="1" smtClean="0">
                <a:solidFill>
                  <a:srgbClr val="0000FF"/>
                </a:solidFill>
              </a:rPr>
              <a:t>B(x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baseline="-25000" dirty="0" smtClean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66566" name="Object 1"/>
          <p:cNvGraphicFramePr>
            <a:graphicFrameLocks noChangeAspect="1"/>
          </p:cNvGraphicFramePr>
          <p:nvPr/>
        </p:nvGraphicFramePr>
        <p:xfrm>
          <a:off x="958850" y="3103563"/>
          <a:ext cx="7226300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0" name="Equation" r:id="rId4" imgW="5689600" imgH="1092200" progId="Equation.DSMT4">
                  <p:embed/>
                </p:oleObj>
              </mc:Choice>
              <mc:Fallback>
                <p:oleObj name="Equation" r:id="rId4" imgW="5689600" imgH="1092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3103563"/>
                        <a:ext cx="7226300" cy="1387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46707" y="4724400"/>
            <a:ext cx="7305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need to solve for </a:t>
            </a:r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dirty="0" smtClean="0"/>
              <a:t> and </a:t>
            </a:r>
            <a:r>
              <a:rPr lang="en-US" sz="4800" dirty="0" smtClean="0">
                <a:solidFill>
                  <a:srgbClr val="0000FF"/>
                </a:solidFill>
              </a:rPr>
              <a:t>b</a:t>
            </a:r>
            <a:endParaRPr lang="en-US" sz="4800" dirty="0">
              <a:solidFill>
                <a:srgbClr val="0000FF"/>
              </a:solidFill>
            </a:endParaRPr>
          </a:p>
        </p:txBody>
      </p:sp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1576346" y="1295400"/>
          <a:ext cx="599130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1" name="Equation" r:id="rId6" imgW="5219640" imgH="1460160" progId="Equation.DSMT4">
                  <p:embed/>
                </p:oleObj>
              </mc:Choice>
              <mc:Fallback>
                <p:oleObj name="Equation" r:id="rId6" imgW="5219640" imgH="14601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46" y="1295400"/>
                        <a:ext cx="5991308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 </a:t>
            </a:r>
            <a:r>
              <a:rPr lang="en-US" dirty="0" smtClean="0">
                <a:solidFill>
                  <a:srgbClr val="FF6600"/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err="1" smtClean="0">
                <a:solidFill>
                  <a:srgbClr val="FF6600"/>
                </a:solidFill>
              </a:rPr>
              <a:t>]</a:t>
            </a:r>
            <a:r>
              <a:rPr lang="en-US" dirty="0" err="1" smtClean="0">
                <a:solidFill>
                  <a:srgbClr val="0000FF"/>
                </a:solidFill>
              </a:rPr>
              <a:t>B(x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baseline="-25000" dirty="0" smtClean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40961" name="Object 1"/>
          <p:cNvGraphicFramePr>
            <a:graphicFrameLocks noChangeAspect="1"/>
          </p:cNvGraphicFramePr>
          <p:nvPr/>
        </p:nvGraphicFramePr>
        <p:xfrm>
          <a:off x="914400" y="1301750"/>
          <a:ext cx="72898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6" name="Equation" r:id="rId4" imgW="7289800" imgH="1625600" progId="Equation.DSMT4">
                  <p:embed/>
                </p:oleObj>
              </mc:Choice>
              <mc:Fallback>
                <p:oleObj name="Equation" r:id="rId4" imgW="7289800" imgH="1625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01750"/>
                        <a:ext cx="7289800" cy="162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1"/>
          <p:cNvGraphicFramePr>
            <a:graphicFrameLocks noChangeAspect="1"/>
          </p:cNvGraphicFramePr>
          <p:nvPr/>
        </p:nvGraphicFramePr>
        <p:xfrm>
          <a:off x="1543050" y="377190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7" name="Equation" r:id="rId6" imgW="5905500" imgH="889000" progId="Equation.DSMT4">
                  <p:embed/>
                </p:oleObj>
              </mc:Choice>
              <mc:Fallback>
                <p:oleObj name="Equation" r:id="rId6" imgW="5905500" imgH="889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3771900"/>
                        <a:ext cx="59055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000" y="4800600"/>
            <a:ext cx="838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 smtClean="0"/>
              <a:t>Solve for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4000" dirty="0" smtClean="0"/>
              <a:t> and </a:t>
            </a:r>
            <a:r>
              <a:rPr lang="en-US" sz="4000" dirty="0" err="1" smtClean="0">
                <a:solidFill>
                  <a:srgbClr val="0000E5"/>
                </a:solidFill>
              </a:rPr>
              <a:t>b</a:t>
            </a:r>
            <a:r>
              <a:rPr lang="en-US" sz="4000" dirty="0" smtClean="0"/>
              <a:t> </a:t>
            </a:r>
            <a:endParaRPr lang="en-US" sz="4000" dirty="0">
              <a:solidFill>
                <a:srgbClr val="00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81000" y="2978150"/>
            <a:ext cx="8420100" cy="707886"/>
            <a:chOff x="381000" y="2978150"/>
            <a:chExt cx="8420100" cy="707886"/>
          </a:xfrm>
        </p:grpSpPr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81000" y="2978150"/>
              <a:ext cx="55626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4000" dirty="0" smtClean="0"/>
                <a:t>Multiply both sides by</a:t>
              </a:r>
              <a:endParaRPr lang="en-US" sz="400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6032500" y="3079750"/>
            <a:ext cx="27686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08" name="Equation" r:id="rId8" imgW="2768600" imgH="571500" progId="Equation.DSMT4">
                    <p:embed/>
                  </p:oleObj>
                </mc:Choice>
                <mc:Fallback>
                  <p:oleObj name="Equation" r:id="rId8" imgW="2768600" imgH="5715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2500" y="3079750"/>
                          <a:ext cx="2768600" cy="571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Box 11"/>
          <p:cNvSpPr txBox="1"/>
          <p:nvPr/>
        </p:nvSpPr>
        <p:spPr>
          <a:xfrm>
            <a:off x="457200" y="4800600"/>
            <a:ext cx="79630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                             ⎯letting</a:t>
            </a:r>
          </a:p>
          <a:p>
            <a:r>
              <a:rPr lang="en-US" sz="4000" dirty="0" err="1" smtClean="0"/>
              <a:t>x</a:t>
            </a:r>
            <a:r>
              <a:rPr lang="en-US" sz="4000" dirty="0" smtClean="0"/>
              <a:t> be 1/</a:t>
            </a:r>
            <a:r>
              <a:rPr lang="en-US" sz="40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α</a:t>
            </a:r>
            <a:r>
              <a:rPr lang="en-US" sz="4000" dirty="0" smtClean="0"/>
              <a:t>, then 1/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β</a:t>
            </a:r>
            <a:r>
              <a:rPr lang="en-US" sz="4000" dirty="0" smtClean="0">
                <a:solidFill>
                  <a:srgbClr val="000000"/>
                </a:solidFill>
              </a:rPr>
              <a:t> makes it easy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400800" cy="1066800"/>
          </a:xfrm>
        </p:spPr>
        <p:txBody>
          <a:bodyPr/>
          <a:lstStyle/>
          <a:p>
            <a:r>
              <a:rPr lang="en-US" dirty="0" smtClean="0"/>
              <a:t>Generating Functions so far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7600" y="1066800"/>
            <a:ext cx="18288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sums</a:t>
            </a:r>
            <a:endParaRPr lang="en-US" sz="5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187003"/>
              </p:ext>
            </p:extLst>
          </p:nvPr>
        </p:nvGraphicFramePr>
        <p:xfrm>
          <a:off x="369888" y="2005013"/>
          <a:ext cx="83153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7" name="Equation" r:id="rId4" imgW="3035300" imgH="342900" progId="Equation.3">
                  <p:embed/>
                </p:oleObj>
              </mc:Choice>
              <mc:Fallback>
                <p:oleObj name="Equation" r:id="rId4" imgW="3035300" imgH="3429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8" y="2005013"/>
                        <a:ext cx="8315325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178407"/>
              </p:ext>
            </p:extLst>
          </p:nvPr>
        </p:nvGraphicFramePr>
        <p:xfrm>
          <a:off x="627063" y="4175125"/>
          <a:ext cx="7529512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8" name="Equation" r:id="rId6" imgW="2603500" imgH="342900" progId="Equation.3">
                  <p:embed/>
                </p:oleObj>
              </mc:Choice>
              <mc:Fallback>
                <p:oleObj name="Equation" r:id="rId6" imgW="2603500" imgH="3429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4175125"/>
                        <a:ext cx="7529512" cy="992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620762"/>
              </p:ext>
            </p:extLst>
          </p:nvPr>
        </p:nvGraphicFramePr>
        <p:xfrm>
          <a:off x="676275" y="2959100"/>
          <a:ext cx="737393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9" name="Equation" r:id="rId8" imgW="2692400" imgH="342900" progId="Equation.3">
                  <p:embed/>
                </p:oleObj>
              </mc:Choice>
              <mc:Fallback>
                <p:oleObj name="Equation" r:id="rId8" imgW="2692400" imgH="3429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2959100"/>
                        <a:ext cx="7373938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43200" y="4495800"/>
            <a:ext cx="31936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</a:rPr>
              <a:t>amazing!</a:t>
            </a:r>
            <a:endParaRPr lang="en-US" sz="6000" dirty="0">
              <a:solidFill>
                <a:srgbClr val="008000"/>
              </a:solidFill>
            </a:endParaRP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781050" y="1282700"/>
          <a:ext cx="6832600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0" name="Equation" r:id="rId4" imgW="6832600" imgH="3098800" progId="Equation.DSMT4">
                  <p:embed/>
                </p:oleObj>
              </mc:Choice>
              <mc:Fallback>
                <p:oleObj name="Equation" r:id="rId4" imgW="6832600" imgH="3098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1282700"/>
                        <a:ext cx="6832600" cy="309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781050" y="1282700"/>
          <a:ext cx="6832600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77" name="Equation" r:id="rId4" imgW="6832600" imgH="3098800" progId="Equation.DSMT4">
                  <p:embed/>
                </p:oleObj>
              </mc:Choice>
              <mc:Fallback>
                <p:oleObj name="Equation" r:id="rId4" imgW="6832600" imgH="3098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1282700"/>
                        <a:ext cx="6832600" cy="309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6"/>
          <p:cNvGraphicFramePr>
            <a:graphicFrameLocks noChangeAspect="1"/>
          </p:cNvGraphicFramePr>
          <p:nvPr/>
        </p:nvGraphicFramePr>
        <p:xfrm>
          <a:off x="5264150" y="3275013"/>
          <a:ext cx="2203450" cy="202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78" name="Equation" r:id="rId6" imgW="1739900" imgH="1600200" progId="Equation.DSMT4">
                  <p:embed/>
                </p:oleObj>
              </mc:Choice>
              <mc:Fallback>
                <p:oleObj name="Equation" r:id="rId6" imgW="1739900" imgH="1600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4150" y="3275013"/>
                        <a:ext cx="2203450" cy="202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1" name="Object 5"/>
          <p:cNvGraphicFramePr>
            <a:graphicFrameLocks noChangeAspect="1"/>
          </p:cNvGraphicFramePr>
          <p:nvPr/>
        </p:nvGraphicFramePr>
        <p:xfrm>
          <a:off x="1724025" y="3363913"/>
          <a:ext cx="1709738" cy="203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79" name="Equation" r:id="rId8" imgW="1346200" imgH="1600200" progId="Equation.DSMT4">
                  <p:embed/>
                </p:oleObj>
              </mc:Choice>
              <mc:Fallback>
                <p:oleObj name="Equation" r:id="rId8" imgW="1346200" imgH="1600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3363913"/>
                        <a:ext cx="1709738" cy="203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5906869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converges to 0 as n grows</a:t>
            </a:r>
            <a:endParaRPr lang="en-US" sz="3600" dirty="0">
              <a:solidFill>
                <a:srgbClr val="FF00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876800" y="4724400"/>
            <a:ext cx="3048000" cy="13716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aphicFrame>
        <p:nvGraphicFramePr>
          <p:cNvPr id="299011" name="Object 7"/>
          <p:cNvGraphicFramePr>
            <a:graphicFrameLocks noChangeAspect="1"/>
          </p:cNvGraphicFramePr>
          <p:nvPr/>
        </p:nvGraphicFramePr>
        <p:xfrm>
          <a:off x="781050" y="1282700"/>
          <a:ext cx="6832600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29" name="Equation" r:id="rId4" imgW="6832600" imgH="3098800" progId="Equation.DSMT4">
                  <p:embed/>
                </p:oleObj>
              </mc:Choice>
              <mc:Fallback>
                <p:oleObj name="Equation" r:id="rId4" imgW="6832600" imgH="3098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1282700"/>
                        <a:ext cx="6832600" cy="309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2" name="Object 7"/>
          <p:cNvGraphicFramePr>
            <a:graphicFrameLocks noChangeAspect="1"/>
          </p:cNvGraphicFramePr>
          <p:nvPr/>
        </p:nvGraphicFramePr>
        <p:xfrm>
          <a:off x="4953000" y="3124200"/>
          <a:ext cx="2819400" cy="2984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30" name="Equation" r:id="rId6" imgW="2387600" imgH="2527300" progId="Equation.DSMT4">
                  <p:embed/>
                </p:oleObj>
              </mc:Choice>
              <mc:Fallback>
                <p:oleObj name="Equation" r:id="rId6" imgW="2387600" imgH="25273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124200"/>
                        <a:ext cx="2819400" cy="29843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3" name="Object 5"/>
          <p:cNvGraphicFramePr>
            <a:graphicFrameLocks noChangeAspect="1"/>
          </p:cNvGraphicFramePr>
          <p:nvPr/>
        </p:nvGraphicFramePr>
        <p:xfrm>
          <a:off x="1724025" y="3363913"/>
          <a:ext cx="1709738" cy="203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31" name="Equation" r:id="rId8" imgW="1346200" imgH="1600200" progId="Equation.DSMT4">
                  <p:embed/>
                </p:oleObj>
              </mc:Choice>
              <mc:Fallback>
                <p:oleObj name="Equation" r:id="rId8" imgW="1346200" imgH="1600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3363913"/>
                        <a:ext cx="1709738" cy="203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778000" y="1219200"/>
          <a:ext cx="56261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4" name="Equation" r:id="rId4" imgW="5626100" imgH="2120900" progId="Equation.DSMT4">
                  <p:embed/>
                </p:oleObj>
              </mc:Choice>
              <mc:Fallback>
                <p:oleObj name="Equation" r:id="rId4" imgW="5626100" imgH="2120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1219200"/>
                        <a:ext cx="5626100" cy="212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4648200"/>
            <a:ext cx="6400800" cy="1447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rabbit population grows</a:t>
            </a:r>
          </a:p>
          <a:p>
            <a:r>
              <a:rPr lang="en-US" dirty="0" smtClean="0"/>
              <a:t>exponentially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949700" y="3276600"/>
          <a:ext cx="3136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5" name="Equation" r:id="rId6" imgW="3136680" imgH="1066680" progId="Equation.DSMT4">
                  <p:embed/>
                </p:oleObj>
              </mc:Choice>
              <mc:Fallback>
                <p:oleObj name="Equation" r:id="rId6" imgW="3136680" imgH="10666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3276600"/>
                        <a:ext cx="31369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914400" y="1828800"/>
          <a:ext cx="7235825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14" name="Equation" r:id="rId4" imgW="6184900" imgH="2692400" progId="Equation.DSMT4">
                  <p:embed/>
                </p:oleObj>
              </mc:Choice>
              <mc:Fallback>
                <p:oleObj name="Equation" r:id="rId4" imgW="6184900" imgH="269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7235825" cy="314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5486400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Simpler Closed Form</a:t>
            </a:r>
            <a:endParaRPr lang="en-US" baseline="-25000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1240286" y="4953000"/>
            <a:ext cx="6684514" cy="1302841"/>
            <a:chOff x="1240286" y="4953000"/>
            <a:chExt cx="6684514" cy="1302841"/>
          </a:xfrm>
        </p:grpSpPr>
        <p:sp>
          <p:nvSpPr>
            <p:cNvPr id="5" name="TextBox 4"/>
            <p:cNvSpPr txBox="1"/>
            <p:nvPr/>
          </p:nvSpPr>
          <p:spPr>
            <a:xfrm>
              <a:off x="1240286" y="5486400"/>
              <a:ext cx="6663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round to nearest integer</a:t>
              </a:r>
              <a:endParaRPr lang="en-US" dirty="0"/>
            </a:p>
          </p:txBody>
        </p:sp>
        <p:cxnSp>
          <p:nvCxnSpPr>
            <p:cNvPr id="9" name="Curved Connector 8"/>
            <p:cNvCxnSpPr/>
            <p:nvPr/>
          </p:nvCxnSpPr>
          <p:spPr bwMode="auto">
            <a:xfrm flipV="1">
              <a:off x="4724400" y="4953000"/>
              <a:ext cx="3200400" cy="685800"/>
            </a:xfrm>
            <a:prstGeom prst="curvedConnector3">
              <a:avLst>
                <a:gd name="adj1" fmla="val 50000"/>
              </a:avLst>
            </a:prstGeom>
            <a:solidFill>
              <a:schemeClr val="accent1">
                <a:alpha val="0"/>
              </a:schemeClr>
            </a:solidFill>
            <a:ln w="4445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12" name="Curved Connector 8"/>
            <p:cNvCxnSpPr/>
            <p:nvPr/>
          </p:nvCxnSpPr>
          <p:spPr bwMode="auto">
            <a:xfrm rot="16200000" flipV="1">
              <a:off x="4076700" y="4991100"/>
              <a:ext cx="685800" cy="609600"/>
            </a:xfrm>
            <a:prstGeom prst="curvedConnector3">
              <a:avLst>
                <a:gd name="adj1" fmla="val 50000"/>
              </a:avLst>
            </a:prstGeom>
            <a:solidFill>
              <a:schemeClr val="accent1">
                <a:alpha val="0"/>
              </a:schemeClr>
            </a:solidFill>
            <a:ln w="4445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Towers of Hanoi</a:t>
            </a:r>
          </a:p>
        </p:txBody>
      </p:sp>
      <p:pic>
        <p:nvPicPr>
          <p:cNvPr id="27652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533400" y="1447800"/>
            <a:ext cx="8001000" cy="2601913"/>
          </a:xfrm>
          <a:prstGeom prst="rect">
            <a:avLst/>
          </a:prstGeom>
          <a:noFill/>
          <a:ln w="28575" algn="ctr">
            <a:noFill/>
            <a:prstDash val="sysDot"/>
            <a:round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85800" y="4268450"/>
            <a:ext cx="7760257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move stack to Post #2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larger disc not above smaller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101850" y="1511300"/>
            <a:ext cx="1784350" cy="2146300"/>
            <a:chOff x="2101850" y="1511300"/>
            <a:chExt cx="1784350" cy="2146300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2101850" y="1511300"/>
            <a:ext cx="1403350" cy="2146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538" name="Equation" r:id="rId6" imgW="215900" imgH="330200" progId="Equation.DSMT4">
                    <p:embed/>
                  </p:oleObj>
                </mc:Choice>
                <mc:Fallback>
                  <p:oleObj name="Equation" r:id="rId6" imgW="215900" imgH="3302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1850" y="1511300"/>
                          <a:ext cx="1403350" cy="2146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3276600" y="2126159"/>
              <a:ext cx="6096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n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Towers of Hanoi</a:t>
            </a:r>
          </a:p>
        </p:txBody>
      </p:sp>
      <p:pic>
        <p:nvPicPr>
          <p:cNvPr id="27652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33400" y="1447800"/>
            <a:ext cx="8001000" cy="2601913"/>
          </a:xfrm>
          <a:prstGeom prst="rect">
            <a:avLst/>
          </a:prstGeom>
          <a:noFill/>
          <a:ln w="28575" algn="ctr">
            <a:noFill/>
            <a:prstDash val="sysDot"/>
            <a:round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89013" y="4191000"/>
            <a:ext cx="75025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Move</a:t>
            </a:r>
            <a:r>
              <a:rPr lang="en-US" baseline="-25000" dirty="0">
                <a:solidFill>
                  <a:srgbClr val="0000FF"/>
                </a:solidFill>
              </a:rPr>
              <a:t>1,2</a:t>
            </a:r>
            <a:r>
              <a:rPr lang="en-US" dirty="0">
                <a:solidFill>
                  <a:srgbClr val="0000FF"/>
                </a:solidFill>
              </a:rPr>
              <a:t>(n)</a:t>
            </a:r>
            <a:r>
              <a:rPr lang="en-US" dirty="0"/>
              <a:t>::=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[</a:t>
            </a:r>
            <a:r>
              <a:rPr lang="en-US" dirty="0">
                <a:solidFill>
                  <a:srgbClr val="0000FF"/>
                </a:solidFill>
              </a:rPr>
              <a:t>Move</a:t>
            </a:r>
            <a:r>
              <a:rPr lang="en-US" baseline="-25000" dirty="0">
                <a:solidFill>
                  <a:srgbClr val="0000FF"/>
                </a:solidFill>
              </a:rPr>
              <a:t>1,3</a:t>
            </a:r>
            <a:r>
              <a:rPr lang="en-US" dirty="0">
                <a:solidFill>
                  <a:srgbClr val="0000FF"/>
                </a:solidFill>
              </a:rPr>
              <a:t>(n-1)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0000FF"/>
                </a:solidFill>
              </a:rPr>
              <a:t>                     </a:t>
            </a:r>
            <a:r>
              <a:rPr lang="en-US" dirty="0" smtClean="0">
                <a:solidFill>
                  <a:srgbClr val="0000FF"/>
                </a:solidFill>
              </a:rPr>
              <a:t> big </a:t>
            </a:r>
            <a:r>
              <a:rPr lang="en-US" dirty="0">
                <a:solidFill>
                  <a:srgbClr val="0000FF"/>
                </a:solidFill>
              </a:rPr>
              <a:t>disk </a:t>
            </a:r>
            <a:r>
              <a:rPr lang="en-US" dirty="0" smtClean="0">
                <a:solidFill>
                  <a:srgbClr val="0000FF"/>
                </a:solidFill>
              </a:rPr>
              <a:t>1</a:t>
            </a:r>
            <a:r>
              <a:rPr lang="en-US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→</a:t>
            </a:r>
            <a:r>
              <a:rPr lang="en-US" dirty="0" smtClean="0">
                <a:solidFill>
                  <a:srgbClr val="0000FF"/>
                </a:solidFill>
              </a:rPr>
              <a:t>2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0000FF"/>
                </a:solidFill>
              </a:rPr>
              <a:t>                     </a:t>
            </a:r>
            <a:r>
              <a:rPr lang="en-US" dirty="0" smtClean="0">
                <a:solidFill>
                  <a:srgbClr val="0000FF"/>
                </a:solidFill>
              </a:rPr>
              <a:t> Move</a:t>
            </a:r>
            <a:r>
              <a:rPr lang="en-US" baseline="-25000" dirty="0" smtClean="0">
                <a:solidFill>
                  <a:srgbClr val="0000FF"/>
                </a:solidFill>
              </a:rPr>
              <a:t>3,2</a:t>
            </a:r>
            <a:r>
              <a:rPr lang="en-US" dirty="0" smtClean="0">
                <a:solidFill>
                  <a:srgbClr val="0000FF"/>
                </a:solidFill>
              </a:rPr>
              <a:t>(n-1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]</a:t>
            </a: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Towers of Hanoi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err="1" smtClean="0">
                <a:solidFill>
                  <a:srgbClr val="0000FF"/>
                </a:solidFill>
              </a:rPr>
              <a:t>h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800" dirty="0" smtClean="0"/>
              <a:t>::=# steps by </a:t>
            </a:r>
            <a:r>
              <a:rPr lang="en-US" sz="4800" dirty="0" smtClean="0">
                <a:solidFill>
                  <a:srgbClr val="0000FF"/>
                </a:solidFill>
              </a:rPr>
              <a:t>Move</a:t>
            </a:r>
            <a:r>
              <a:rPr lang="en-US" sz="4800" baseline="-25000" dirty="0" smtClean="0">
                <a:solidFill>
                  <a:srgbClr val="0000FF"/>
                </a:solidFill>
              </a:rPr>
              <a:t>1,2</a:t>
            </a:r>
            <a:r>
              <a:rPr lang="en-US" sz="4800" dirty="0" smtClean="0">
                <a:solidFill>
                  <a:srgbClr val="0000FF"/>
                </a:solidFill>
              </a:rPr>
              <a:t>(n)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  </a:t>
            </a: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h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0000FF"/>
                </a:solidFill>
              </a:rPr>
              <a:t>2h</a:t>
            </a:r>
            <a:r>
              <a:rPr lang="en-US" sz="5400" baseline="-25000" dirty="0" smtClean="0">
                <a:solidFill>
                  <a:srgbClr val="0000FF"/>
                </a:solidFill>
              </a:rPr>
              <a:t>n-1</a:t>
            </a:r>
            <a:r>
              <a:rPr lang="en-US" sz="5400" dirty="0" smtClean="0">
                <a:solidFill>
                  <a:srgbClr val="0000FF"/>
                </a:solidFill>
              </a:rPr>
              <a:t> + 1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  </a:t>
            </a:r>
            <a:r>
              <a:rPr lang="en-US" sz="5400" dirty="0" smtClean="0">
                <a:solidFill>
                  <a:srgbClr val="0000FF"/>
                </a:solidFill>
              </a:rPr>
              <a:t>h</a:t>
            </a:r>
            <a:r>
              <a:rPr lang="en-US" sz="5400" baseline="-25000" dirty="0" smtClean="0">
                <a:solidFill>
                  <a:srgbClr val="0000FF"/>
                </a:solidFill>
              </a:rPr>
              <a:t>0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811303"/>
              </p:ext>
            </p:extLst>
          </p:nvPr>
        </p:nvGraphicFramePr>
        <p:xfrm>
          <a:off x="304800" y="3251200"/>
          <a:ext cx="8280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43" name="Equation" r:id="rId4" imgW="8280400" imgH="850900" progId="Equation.DSMT4">
                  <p:embed/>
                </p:oleObj>
              </mc:Choice>
              <mc:Fallback>
                <p:oleObj name="Equation" r:id="rId4" imgW="8280400" imgH="850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251200"/>
                        <a:ext cx="8280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Hanoi Generating Function</a:t>
            </a:r>
          </a:p>
        </p:txBody>
      </p:sp>
      <p:sp>
        <p:nvSpPr>
          <p:cNvPr id="12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17500" y="3810000"/>
          <a:ext cx="7988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44" name="Equation" r:id="rId6" imgW="7988300" imgH="863600" progId="Equation.DSMT4">
                  <p:embed/>
                </p:oleObj>
              </mc:Choice>
              <mc:Fallback>
                <p:oleObj name="Equation" r:id="rId6" imgW="7988300" imgH="863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3810000"/>
                        <a:ext cx="79883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/>
        </p:nvCxnSpPr>
        <p:spPr bwMode="auto">
          <a:xfrm>
            <a:off x="381000" y="5484812"/>
            <a:ext cx="76200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Object 7"/>
          <p:cNvGraphicFramePr>
            <a:graphicFrameLocks noChangeAspect="1"/>
          </p:cNvGraphicFramePr>
          <p:nvPr/>
        </p:nvGraphicFramePr>
        <p:xfrm>
          <a:off x="114300" y="5676900"/>
          <a:ext cx="8178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45" name="Equation" r:id="rId8" imgW="8178480" imgH="685800" progId="Equation.DSMT4">
                  <p:embed/>
                </p:oleObj>
              </mc:Choice>
              <mc:Fallback>
                <p:oleObj name="Equation" r:id="rId8" imgW="8178480" imgH="685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5676900"/>
                        <a:ext cx="81788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Connector 25"/>
          <p:cNvCxnSpPr/>
          <p:nvPr/>
        </p:nvCxnSpPr>
        <p:spPr bwMode="auto">
          <a:xfrm rot="5400000">
            <a:off x="4114006" y="4190206"/>
            <a:ext cx="21336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rot="5400000">
            <a:off x="5790406" y="4190206"/>
            <a:ext cx="21336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7009606" y="4190206"/>
            <a:ext cx="21336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184534" y="1372850"/>
            <a:ext cx="33874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h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2h</a:t>
            </a:r>
            <a:r>
              <a:rPr lang="en-US" baseline="-25000" dirty="0" smtClean="0">
                <a:solidFill>
                  <a:srgbClr val="0000FF"/>
                </a:solidFill>
              </a:rPr>
              <a:t>n-1</a:t>
            </a:r>
            <a:r>
              <a:rPr lang="en-US" dirty="0" smtClean="0">
                <a:solidFill>
                  <a:srgbClr val="0000FF"/>
                </a:solidFill>
              </a:rPr>
              <a:t> + 1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0</a:t>
            </a:r>
            <a:endParaRPr lang="en-US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304800" y="4483100"/>
          <a:ext cx="7708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46" name="Equation" r:id="rId10" imgW="7708900" imgH="774700" progId="Equation.DSMT4">
                  <p:embed/>
                </p:oleObj>
              </mc:Choice>
              <mc:Fallback>
                <p:oleObj name="Equation" r:id="rId10" imgW="7708900" imgH="7747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83100"/>
                        <a:ext cx="77089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Hanoi Generating Function</a:t>
            </a: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371600" y="2654300"/>
          <a:ext cx="6650038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0" name="Equation" r:id="rId4" imgW="5257800" imgH="1434960" progId="Equation.DSMT4">
                  <p:embed/>
                </p:oleObj>
              </mc:Choice>
              <mc:Fallback>
                <p:oleObj name="Equation" r:id="rId4" imgW="5257800" imgH="1434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654300"/>
                        <a:ext cx="6650038" cy="181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" y="4953000"/>
            <a:ext cx="86950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(The gen func from last lecture)</a:t>
            </a:r>
            <a:endParaRPr lang="en-US" dirty="0">
              <a:solidFill>
                <a:srgbClr val="008000"/>
              </a:solidFill>
            </a:endParaRPr>
          </a:p>
        </p:txBody>
      </p:sp>
      <p:graphicFrame>
        <p:nvGraphicFramePr>
          <p:cNvPr id="113668" name="Object 7"/>
          <p:cNvGraphicFramePr>
            <a:graphicFrameLocks noChangeAspect="1"/>
          </p:cNvGraphicFramePr>
          <p:nvPr/>
        </p:nvGraphicFramePr>
        <p:xfrm>
          <a:off x="1127125" y="1570038"/>
          <a:ext cx="689133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1" name="Equation" r:id="rId6" imgW="5638680" imgH="736560" progId="Equation.DSMT4">
                  <p:embed/>
                </p:oleObj>
              </mc:Choice>
              <mc:Fallback>
                <p:oleObj name="Equation" r:id="rId6" imgW="5638680" imgH="736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1570038"/>
                        <a:ext cx="6891338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400800" cy="1066800"/>
          </a:xfrm>
        </p:spPr>
        <p:txBody>
          <a:bodyPr/>
          <a:lstStyle/>
          <a:p>
            <a:r>
              <a:rPr lang="en-US" dirty="0" smtClean="0"/>
              <a:t>Generating Functions so far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113407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shifts</a:t>
            </a:r>
            <a:endParaRPr lang="en-US" sz="5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777639"/>
              </p:ext>
            </p:extLst>
          </p:nvPr>
        </p:nvGraphicFramePr>
        <p:xfrm>
          <a:off x="481013" y="2005013"/>
          <a:ext cx="810418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2" name="Equation" r:id="rId4" imgW="2908300" imgH="342900" progId="Equation.3">
                  <p:embed/>
                </p:oleObj>
              </mc:Choice>
              <mc:Fallback>
                <p:oleObj name="Equation" r:id="rId4" imgW="2908300" imgH="3429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2005013"/>
                        <a:ext cx="8104187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62552"/>
              </p:ext>
            </p:extLst>
          </p:nvPr>
        </p:nvGraphicFramePr>
        <p:xfrm>
          <a:off x="1546225" y="3667125"/>
          <a:ext cx="6081713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3" name="Equation" r:id="rId6" imgW="1727200" imgH="342900" progId="Equation.3">
                  <p:embed/>
                </p:oleObj>
              </mc:Choice>
              <mc:Fallback>
                <p:oleObj name="Equation" r:id="rId6" imgW="1727200" imgH="3429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3667125"/>
                        <a:ext cx="6081713" cy="120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862889"/>
              </p:ext>
            </p:extLst>
          </p:nvPr>
        </p:nvGraphicFramePr>
        <p:xfrm>
          <a:off x="2951163" y="2649538"/>
          <a:ext cx="516096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4" name="Equation" r:id="rId8" imgW="1866900" imgH="304800" progId="Equation.3">
                  <p:embed/>
                </p:oleObj>
              </mc:Choice>
              <mc:Fallback>
                <p:oleObj name="Equation" r:id="rId8" imgW="1866900" imgH="304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2649538"/>
                        <a:ext cx="5160962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Hanoi Generating Function</a:t>
            </a: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4691" name="Object 2"/>
          <p:cNvGraphicFramePr>
            <a:graphicFrameLocks noChangeAspect="1"/>
          </p:cNvGraphicFramePr>
          <p:nvPr/>
        </p:nvGraphicFramePr>
        <p:xfrm>
          <a:off x="1231106" y="3124200"/>
          <a:ext cx="6681788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9" name="Equation" r:id="rId4" imgW="4191000" imgH="1092200" progId="Equation.DSMT4">
                  <p:embed/>
                </p:oleObj>
              </mc:Choice>
              <mc:Fallback>
                <p:oleObj name="Equation" r:id="rId4" imgW="4191000" imgH="1092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106" y="3124200"/>
                        <a:ext cx="6681788" cy="174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95400" y="1447800"/>
            <a:ext cx="57721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by partial fractions</a:t>
            </a:r>
          </a:p>
          <a:p>
            <a:r>
              <a:rPr lang="en-US" sz="4800" dirty="0" smtClean="0"/>
              <a:t>from last lecture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recurrences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this method solves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1" y="3124200"/>
          <a:ext cx="7620000" cy="1108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62" name="Equation" r:id="rId3" imgW="2095500" imgH="304800" progId="Equation.DSMT4">
                  <p:embed/>
                </p:oleObj>
              </mc:Choice>
              <mc:Fallback>
                <p:oleObj name="Equation" r:id="rId3" imgW="2095500" imgH="304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1" y="3124200"/>
                        <a:ext cx="7620000" cy="11083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05600" y="3276600"/>
            <a:ext cx="709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E5"/>
                </a:solidFill>
              </a:rPr>
              <a:t>+1</a:t>
            </a:r>
            <a:endParaRPr lang="en-US" dirty="0">
              <a:solidFill>
                <a:srgbClr val="0000E5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nonhomogeneous</a:t>
            </a:r>
            <a:r>
              <a:rPr lang="en-US" dirty="0" smtClean="0"/>
              <a:t>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7620000" cy="5334000"/>
          </a:xfrm>
        </p:spPr>
        <p:txBody>
          <a:bodyPr/>
          <a:lstStyle/>
          <a:p>
            <a:pPr>
              <a:buNone/>
            </a:pPr>
            <a:r>
              <a:rPr lang="en-US" sz="4800" dirty="0" smtClean="0"/>
              <a:t>handle	     </a:t>
            </a:r>
            <a:r>
              <a:rPr lang="en-US" sz="4800" dirty="0" smtClean="0"/>
              <a:t>    </a:t>
            </a:r>
            <a:r>
              <a:rPr lang="en-US" sz="4800" dirty="0" smtClean="0"/>
              <a:t>with</a:t>
            </a:r>
          </a:p>
          <a:p>
            <a:pPr>
              <a:buNone/>
            </a:pPr>
            <a:r>
              <a:rPr lang="en-US" sz="4800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⋅⋅⋅</a:t>
            </a:r>
            <a:r>
              <a:rPr lang="en-US" sz="4800" dirty="0" smtClean="0">
                <a:solidFill>
                  <a:srgbClr val="0000E5"/>
                </a:solidFill>
              </a:rPr>
              <a:t>+ 1</a:t>
            </a:r>
            <a:r>
              <a:rPr lang="en-US" sz="4800" dirty="0" smtClean="0"/>
              <a:t>          </a:t>
            </a:r>
            <a:r>
              <a:rPr lang="en-US" sz="4800" dirty="0" smtClean="0"/>
              <a:t>   </a:t>
            </a:r>
            <a:r>
              <a:rPr lang="en-US" sz="4800" dirty="0" smtClean="0">
                <a:solidFill>
                  <a:srgbClr val="0000E5"/>
                </a:solidFill>
              </a:rPr>
              <a:t>1/(1-x)</a:t>
            </a:r>
          </a:p>
          <a:p>
            <a:pPr>
              <a:buNone/>
            </a:pPr>
            <a:r>
              <a:rPr lang="en-US" sz="4800" dirty="0">
                <a:solidFill>
                  <a:srgbClr val="0000E5"/>
                </a:solidFill>
                <a:latin typeface="Euclid Symbol" charset="2"/>
                <a:cs typeface="Euclid Symbol" charset="2"/>
              </a:rPr>
              <a:t>⋅⋅⋅</a:t>
            </a:r>
            <a:r>
              <a:rPr lang="en-US" sz="4800" dirty="0" smtClean="0">
                <a:solidFill>
                  <a:srgbClr val="0000E5"/>
                </a:solidFill>
              </a:rPr>
              <a:t>+ </a:t>
            </a:r>
            <a:r>
              <a:rPr lang="en-US" sz="4800" dirty="0" smtClean="0">
                <a:solidFill>
                  <a:srgbClr val="0000E5"/>
                </a:solidFill>
              </a:rPr>
              <a:t>2</a:t>
            </a:r>
            <a:r>
              <a:rPr lang="en-US" sz="4800" baseline="30000" dirty="0" smtClean="0">
                <a:solidFill>
                  <a:srgbClr val="0000E5"/>
                </a:solidFill>
              </a:rPr>
              <a:t>n</a:t>
            </a:r>
            <a:r>
              <a:rPr lang="en-US" sz="4800" dirty="0" smtClean="0"/>
              <a:t>        </a:t>
            </a:r>
            <a:r>
              <a:rPr lang="en-US" sz="4800" dirty="0" smtClean="0"/>
              <a:t>   </a:t>
            </a:r>
            <a:r>
              <a:rPr lang="en-US" sz="4800" dirty="0" smtClean="0">
                <a:solidFill>
                  <a:srgbClr val="0000E5"/>
                </a:solidFill>
              </a:rPr>
              <a:t>1/(1-2x)</a:t>
            </a:r>
          </a:p>
          <a:p>
            <a:pPr>
              <a:buNone/>
            </a:pPr>
            <a:r>
              <a:rPr lang="en-US" sz="4800" dirty="0">
                <a:solidFill>
                  <a:srgbClr val="0000E5"/>
                </a:solidFill>
                <a:latin typeface="Euclid Symbol" charset="2"/>
                <a:cs typeface="Euclid Symbol" charset="2"/>
              </a:rPr>
              <a:t>⋅⋅⋅</a:t>
            </a:r>
            <a:r>
              <a:rPr lang="en-US" sz="4800" dirty="0" smtClean="0">
                <a:solidFill>
                  <a:srgbClr val="0000E5"/>
                </a:solidFill>
              </a:rPr>
              <a:t>+ </a:t>
            </a:r>
            <a:r>
              <a:rPr lang="en-US" sz="4800" dirty="0" smtClean="0">
                <a:solidFill>
                  <a:srgbClr val="0000E5"/>
                </a:solidFill>
              </a:rPr>
              <a:t>n</a:t>
            </a:r>
            <a:r>
              <a:rPr lang="en-US" sz="4800" dirty="0" smtClean="0"/>
              <a:t>          </a:t>
            </a:r>
            <a:r>
              <a:rPr lang="en-US" sz="4800" dirty="0" smtClean="0"/>
              <a:t>  </a:t>
            </a:r>
            <a:r>
              <a:rPr lang="en-US" sz="4800" dirty="0" smtClean="0">
                <a:solidFill>
                  <a:srgbClr val="0000E5"/>
                </a:solidFill>
              </a:rPr>
              <a:t>x/(1-x)</a:t>
            </a:r>
            <a:r>
              <a:rPr lang="en-US" sz="4800" baseline="30000" dirty="0" smtClean="0">
                <a:solidFill>
                  <a:srgbClr val="0000E5"/>
                </a:solidFill>
              </a:rPr>
              <a:t>2</a:t>
            </a:r>
          </a:p>
          <a:p>
            <a:pPr>
              <a:buNone/>
            </a:pPr>
            <a:r>
              <a:rPr lang="en-US" sz="4800" dirty="0">
                <a:solidFill>
                  <a:srgbClr val="0000E5"/>
                </a:solidFill>
                <a:latin typeface="Euclid Symbol" charset="2"/>
                <a:cs typeface="Euclid Symbol" charset="2"/>
              </a:rPr>
              <a:t>⋅⋅⋅</a:t>
            </a:r>
            <a:r>
              <a:rPr lang="en-US" sz="4800" dirty="0" smtClean="0">
                <a:solidFill>
                  <a:srgbClr val="0000E5"/>
                </a:solidFill>
              </a:rPr>
              <a:t>+ </a:t>
            </a:r>
            <a:r>
              <a:rPr lang="en-US" sz="4800" dirty="0" smtClean="0">
                <a:solidFill>
                  <a:srgbClr val="0000E5"/>
                </a:solidFill>
              </a:rPr>
              <a:t>n</a:t>
            </a:r>
            <a:r>
              <a:rPr lang="en-US" sz="4800" baseline="30000" dirty="0" smtClean="0">
                <a:solidFill>
                  <a:srgbClr val="0000E5"/>
                </a:solidFill>
              </a:rPr>
              <a:t>2</a:t>
            </a:r>
            <a:r>
              <a:rPr lang="en-US" sz="4800" dirty="0" smtClean="0"/>
              <a:t>       </a:t>
            </a:r>
            <a:r>
              <a:rPr lang="en-US" sz="4800" dirty="0" smtClean="0"/>
              <a:t>    </a:t>
            </a:r>
            <a:r>
              <a:rPr lang="en-US" sz="4800" dirty="0" smtClean="0">
                <a:solidFill>
                  <a:srgbClr val="0000E5"/>
                </a:solidFill>
              </a:rPr>
              <a:t>x(1+x)/(1-x)</a:t>
            </a:r>
            <a:r>
              <a:rPr lang="en-US" sz="4800" baseline="30000" dirty="0" smtClean="0">
                <a:solidFill>
                  <a:srgbClr val="0000E5"/>
                </a:solidFill>
              </a:rPr>
              <a:t>3</a:t>
            </a:r>
          </a:p>
          <a:p>
            <a:pPr>
              <a:buNone/>
            </a:pPr>
            <a:r>
              <a:rPr lang="en-US" sz="4800" dirty="0">
                <a:solidFill>
                  <a:srgbClr val="0000E5"/>
                </a:solidFill>
                <a:latin typeface="Euclid Symbol" charset="2"/>
                <a:cs typeface="Euclid Symbol" charset="2"/>
              </a:rPr>
              <a:t>⋅⋅⋅</a:t>
            </a:r>
            <a:r>
              <a:rPr lang="en-US" sz="4800" dirty="0" smtClean="0">
                <a:solidFill>
                  <a:srgbClr val="0000E5"/>
                </a:solidFill>
              </a:rPr>
              <a:t>+ </a:t>
            </a:r>
            <a:r>
              <a:rPr lang="en-US" sz="48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α</a:t>
            </a:r>
            <a:r>
              <a:rPr lang="en-US" sz="4800" baseline="30000" dirty="0" err="1" smtClean="0">
                <a:solidFill>
                  <a:srgbClr val="0000E5"/>
                </a:solidFill>
                <a:latin typeface="Comic Sans MS"/>
                <a:cs typeface="Comic Sans MS"/>
              </a:rPr>
              <a:t>n</a:t>
            </a:r>
            <a:r>
              <a:rPr lang="en-US" sz="4800" dirty="0" err="1" smtClean="0">
                <a:solidFill>
                  <a:srgbClr val="0000E5"/>
                </a:solidFill>
                <a:latin typeface="Comic Sans MS"/>
                <a:cs typeface="Comic Sans MS"/>
              </a:rPr>
              <a:t>⋅</a:t>
            </a:r>
            <a:r>
              <a:rPr lang="en-US" sz="4800" dirty="0" err="1" smtClean="0">
                <a:solidFill>
                  <a:srgbClr val="0000E5"/>
                </a:solidFill>
              </a:rPr>
              <a:t>n</a:t>
            </a:r>
            <a:r>
              <a:rPr lang="en-US" sz="4800" baseline="30000" dirty="0" err="1" smtClean="0">
                <a:solidFill>
                  <a:srgbClr val="0000E5"/>
                </a:solidFill>
              </a:rPr>
              <a:t>k</a:t>
            </a:r>
            <a:r>
              <a:rPr lang="en-US" sz="4800" baseline="30000" smtClean="0">
                <a:solidFill>
                  <a:srgbClr val="0000E5"/>
                </a:solidFill>
              </a:rPr>
              <a:t>   </a:t>
            </a:r>
            <a:r>
              <a:rPr lang="en-US" sz="4800" baseline="30000" smtClean="0">
                <a:solidFill>
                  <a:srgbClr val="0000E5"/>
                </a:solidFill>
              </a:rPr>
              <a:t>      </a:t>
            </a:r>
            <a:r>
              <a:rPr lang="en-US" sz="4800" smtClean="0">
                <a:solidFill>
                  <a:srgbClr val="0000E5"/>
                </a:solidFill>
              </a:rPr>
              <a:t>P</a:t>
            </a:r>
            <a:r>
              <a:rPr lang="en-US" sz="4800" dirty="0" smtClean="0">
                <a:solidFill>
                  <a:srgbClr val="0000E5"/>
                </a:solidFill>
              </a:rPr>
              <a:t>(x)/Q(x)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13M.34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Team Problems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905000"/>
            <a:ext cx="6388288" cy="3012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1500" dirty="0" smtClean="0"/>
              <a:t>Problems</a:t>
            </a:r>
          </a:p>
          <a:p>
            <a:pPr algn="ctr">
              <a:lnSpc>
                <a:spcPct val="80000"/>
              </a:lnSpc>
            </a:pPr>
            <a:r>
              <a:rPr lang="en-US" sz="11500" dirty="0" smtClean="0"/>
              <a:t>1 </a:t>
            </a:r>
            <a:r>
              <a:rPr lang="en-US" sz="11500" dirty="0" smtClean="0">
                <a:sym typeface="Euclid Symbol" pitchFamily="18" charset="2"/>
              </a:rPr>
              <a:t>&amp; 2</a:t>
            </a:r>
            <a:endParaRPr lang="en-US" sz="11500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400800" cy="1066800"/>
          </a:xfrm>
        </p:spPr>
        <p:txBody>
          <a:bodyPr/>
          <a:lstStyle/>
          <a:p>
            <a:r>
              <a:rPr lang="en-US" dirty="0" smtClean="0"/>
              <a:t>Generating Functions so far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1143000"/>
            <a:ext cx="32766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products</a:t>
            </a:r>
            <a:endParaRPr lang="en-US" sz="5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974634"/>
              </p:ext>
            </p:extLst>
          </p:nvPr>
        </p:nvGraphicFramePr>
        <p:xfrm>
          <a:off x="528638" y="2143125"/>
          <a:ext cx="763111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37" name="Equation" r:id="rId4" imgW="2971800" imgH="342900" progId="Equation.3">
                  <p:embed/>
                </p:oleObj>
              </mc:Choice>
              <mc:Fallback>
                <p:oleObj name="Equation" r:id="rId4" imgW="2971800" imgH="3429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2143125"/>
                        <a:ext cx="7631112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30264"/>
              </p:ext>
            </p:extLst>
          </p:nvPr>
        </p:nvGraphicFramePr>
        <p:xfrm>
          <a:off x="396875" y="2990850"/>
          <a:ext cx="866933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38" name="Equation" r:id="rId6" imgW="3390900" imgH="342900" progId="Equation.3">
                  <p:embed/>
                </p:oleObj>
              </mc:Choice>
              <mc:Fallback>
                <p:oleObj name="Equation" r:id="rId6" imgW="3390900" imgH="3429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2990850"/>
                        <a:ext cx="8669338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345817"/>
              </p:ext>
            </p:extLst>
          </p:nvPr>
        </p:nvGraphicFramePr>
        <p:xfrm>
          <a:off x="500063" y="4192588"/>
          <a:ext cx="814387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39" name="Equation" r:id="rId8" imgW="2768600" imgH="495300" progId="Equation.3">
                  <p:embed/>
                </p:oleObj>
              </mc:Choice>
              <mc:Fallback>
                <p:oleObj name="Equation" r:id="rId8" imgW="2768600" imgH="4953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4192588"/>
                        <a:ext cx="8143875" cy="1457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Shifting Right</a:t>
            </a: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911100"/>
              </p:ext>
            </p:extLst>
          </p:nvPr>
        </p:nvGraphicFramePr>
        <p:xfrm>
          <a:off x="2495550" y="1371600"/>
          <a:ext cx="6057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5" name="Equation" r:id="rId4" imgW="6057900" imgH="762000" progId="Equation.DSMT4">
                  <p:embed/>
                </p:oleObj>
              </mc:Choice>
              <mc:Fallback>
                <p:oleObj name="Equation" r:id="rId4" imgW="6057900" imgH="762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371600"/>
                        <a:ext cx="60579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533400" y="1600200"/>
          <a:ext cx="165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6" name="Equation" r:id="rId6" imgW="1650960" imgH="520560" progId="Equation.DSMT4">
                  <p:embed/>
                </p:oleObj>
              </mc:Choice>
              <mc:Fallback>
                <p:oleObj name="Equation" r:id="rId6" imgW="1650960" imgH="520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00200"/>
                        <a:ext cx="165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533400" y="2298700"/>
          <a:ext cx="165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7" name="Equation" r:id="rId8" imgW="1650960" imgH="520560" progId="Equation.DSMT4">
                  <p:embed/>
                </p:oleObj>
              </mc:Choice>
              <mc:Fallback>
                <p:oleObj name="Equation" r:id="rId8" imgW="1650960" imgH="520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98700"/>
                        <a:ext cx="165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495908"/>
              </p:ext>
            </p:extLst>
          </p:nvPr>
        </p:nvGraphicFramePr>
        <p:xfrm>
          <a:off x="2133600" y="2139950"/>
          <a:ext cx="6413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8" name="Equation" r:id="rId10" imgW="6413500" imgH="762000" progId="Equation.DSMT4">
                  <p:embed/>
                </p:oleObj>
              </mc:Choice>
              <mc:Fallback>
                <p:oleObj name="Equation" r:id="rId10" imgW="6413500" imgH="7620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39950"/>
                        <a:ext cx="64135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841364"/>
              </p:ext>
            </p:extLst>
          </p:nvPr>
        </p:nvGraphicFramePr>
        <p:xfrm>
          <a:off x="908050" y="2813050"/>
          <a:ext cx="71755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9" name="Equation" r:id="rId12" imgW="7175500" imgH="1612900" progId="Equation.DSMT4">
                  <p:embed/>
                </p:oleObj>
              </mc:Choice>
              <mc:Fallback>
                <p:oleObj name="Equation" r:id="rId12" imgW="7175500" imgH="16129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2813050"/>
                        <a:ext cx="7175500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895600" y="5105400"/>
          <a:ext cx="30480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0" name="Equation" r:id="rId14" imgW="3047760" imgH="1193760" progId="Equation.DSMT4">
                  <p:embed/>
                </p:oleObj>
              </mc:Choice>
              <mc:Fallback>
                <p:oleObj name="Equation" r:id="rId14" imgW="3047760" imgH="119376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105400"/>
                        <a:ext cx="30480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639307"/>
              </p:ext>
            </p:extLst>
          </p:nvPr>
        </p:nvGraphicFramePr>
        <p:xfrm>
          <a:off x="1016000" y="3740150"/>
          <a:ext cx="14224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1" name="Equation" r:id="rId16" imgW="1422400" imgH="1409700" progId="Equation.DSMT4">
                  <p:embed/>
                </p:oleObj>
              </mc:Choice>
              <mc:Fallback>
                <p:oleObj name="Equation" r:id="rId16" imgW="1422400" imgH="14097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3740150"/>
                        <a:ext cx="1422400" cy="140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14584 -0.0009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Homogenous Recurrence Relation</a:t>
            </a: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825007"/>
              </p:ext>
            </p:extLst>
          </p:nvPr>
        </p:nvGraphicFramePr>
        <p:xfrm>
          <a:off x="1771650" y="3746500"/>
          <a:ext cx="6388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1" name="Equation" r:id="rId4" imgW="6388100" imgH="850900" progId="Equation.DSMT4">
                  <p:embed/>
                </p:oleObj>
              </mc:Choice>
              <mc:Fallback>
                <p:oleObj name="Equation" r:id="rId4" imgW="6388100" imgH="8509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3746500"/>
                        <a:ext cx="63881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057400" y="1600200"/>
          <a:ext cx="1676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2" name="Equation" r:id="rId6" imgW="1676160" imgH="558720" progId="Equation.DSMT4">
                  <p:embed/>
                </p:oleObj>
              </mc:Choice>
              <mc:Fallback>
                <p:oleObj name="Equation" r:id="rId6" imgW="1676160" imgH="55872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00200"/>
                        <a:ext cx="16764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2" name="Object 10"/>
          <p:cNvGraphicFramePr>
            <a:graphicFrameLocks noChangeAspect="1"/>
          </p:cNvGraphicFramePr>
          <p:nvPr/>
        </p:nvGraphicFramePr>
        <p:xfrm>
          <a:off x="2057400" y="2324100"/>
          <a:ext cx="1231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3" name="Equation" r:id="rId8" imgW="1231560" imgH="571320" progId="Equation.DSMT4">
                  <p:embed/>
                </p:oleObj>
              </mc:Choice>
              <mc:Fallback>
                <p:oleObj name="Equation" r:id="rId8" imgW="1231560" imgH="57132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324100"/>
                        <a:ext cx="12319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689402"/>
              </p:ext>
            </p:extLst>
          </p:nvPr>
        </p:nvGraphicFramePr>
        <p:xfrm>
          <a:off x="1790700" y="4584700"/>
          <a:ext cx="6311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4" name="Equation" r:id="rId10" imgW="6311900" imgH="850900" progId="Equation.DSMT4">
                  <p:embed/>
                </p:oleObj>
              </mc:Choice>
              <mc:Fallback>
                <p:oleObj name="Equation" r:id="rId10" imgW="6311900" imgH="8509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4584700"/>
                        <a:ext cx="63119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Connector 16"/>
          <p:cNvCxnSpPr/>
          <p:nvPr/>
        </p:nvCxnSpPr>
        <p:spPr bwMode="auto">
          <a:xfrm>
            <a:off x="1600200" y="5372100"/>
            <a:ext cx="68580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447800" y="4602659"/>
            <a:ext cx="4203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</a:rPr>
              <a:t>-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3848100"/>
            <a:ext cx="838200" cy="14478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172200" y="3848100"/>
            <a:ext cx="990600" cy="14478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aphicFrame>
        <p:nvGraphicFramePr>
          <p:cNvPr id="10548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757551"/>
              </p:ext>
            </p:extLst>
          </p:nvPr>
        </p:nvGraphicFramePr>
        <p:xfrm>
          <a:off x="4070350" y="5422900"/>
          <a:ext cx="4000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5" name="Equation" r:id="rId12" imgW="4000500" imgH="850900" progId="Equation.DSMT4">
                  <p:embed/>
                </p:oleObj>
              </mc:Choice>
              <mc:Fallback>
                <p:oleObj name="Equation" r:id="rId12" imgW="4000500" imgH="8509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0" y="5422900"/>
                        <a:ext cx="40005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187237"/>
              </p:ext>
            </p:extLst>
          </p:nvPr>
        </p:nvGraphicFramePr>
        <p:xfrm>
          <a:off x="438150" y="5562600"/>
          <a:ext cx="3302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6" name="Equation" r:id="rId14" imgW="3302000" imgH="571500" progId="Equation.DSMT4">
                  <p:embed/>
                </p:oleObj>
              </mc:Choice>
              <mc:Fallback>
                <p:oleObj name="Equation" r:id="rId14" imgW="3302000" imgH="5715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5562600"/>
                        <a:ext cx="3302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92" name="Object 20"/>
          <p:cNvGraphicFramePr>
            <a:graphicFrameLocks noChangeAspect="1"/>
          </p:cNvGraphicFramePr>
          <p:nvPr/>
        </p:nvGraphicFramePr>
        <p:xfrm>
          <a:off x="5486400" y="1600200"/>
          <a:ext cx="26416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7" name="Equation" r:id="rId16" imgW="2641320" imgH="1168200" progId="Equation.DSMT4">
                  <p:embed/>
                </p:oleObj>
              </mc:Choice>
              <mc:Fallback>
                <p:oleObj name="Equation" r:id="rId16" imgW="2641320" imgH="11682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600200"/>
                        <a:ext cx="26416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5"/>
          <p:cNvSpPr/>
          <p:nvPr/>
        </p:nvSpPr>
        <p:spPr bwMode="auto">
          <a:xfrm>
            <a:off x="7620000" y="3848100"/>
            <a:ext cx="533400" cy="14478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 animBg="1"/>
      <p:bldP spid="22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Rabbit Population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219200"/>
            <a:ext cx="8991600" cy="5334000"/>
          </a:xfrm>
        </p:spPr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i="1" dirty="0" smtClean="0"/>
              <a:t>breeding pair </a:t>
            </a:r>
            <a:r>
              <a:rPr lang="en-US" dirty="0" smtClean="0"/>
              <a:t>of rabbits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produces a newborn pair every month.</a:t>
            </a:r>
          </a:p>
          <a:p>
            <a:pPr eaLnBrk="1" hangingPunct="1"/>
            <a:r>
              <a:rPr lang="en-US" dirty="0" smtClean="0"/>
              <a:t>Rabbits  breed  after one month.</a:t>
            </a:r>
          </a:p>
          <a:p>
            <a:pPr eaLnBrk="1" hangingPunct="1"/>
            <a:r>
              <a:rPr lang="en-US" dirty="0" smtClean="0"/>
              <a:t>After n months: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8000"/>
                </a:solidFill>
              </a:rPr>
              <a:t>		</a:t>
            </a:r>
            <a:r>
              <a:rPr lang="en-US" dirty="0" err="1" smtClean="0">
                <a:solidFill>
                  <a:srgbClr val="008000"/>
                </a:solidFill>
              </a:rPr>
              <a:t>w</a:t>
            </a:r>
            <a:r>
              <a:rPr lang="en-US" baseline="-25000" dirty="0" err="1" smtClean="0">
                <a:solidFill>
                  <a:srgbClr val="008000"/>
                </a:solidFill>
              </a:rPr>
              <a:t>n</a:t>
            </a:r>
            <a:r>
              <a:rPr lang="en-US" dirty="0" smtClean="0"/>
              <a:t>::= # ne</a:t>
            </a:r>
            <a:r>
              <a:rPr lang="en-US" dirty="0" smtClean="0">
                <a:solidFill>
                  <a:srgbClr val="008000"/>
                </a:solidFill>
              </a:rPr>
              <a:t>w</a:t>
            </a:r>
            <a:r>
              <a:rPr lang="en-US" dirty="0" smtClean="0"/>
              <a:t>born pairs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		</a:t>
            </a:r>
            <a:r>
              <a:rPr lang="en-US" dirty="0" err="1" smtClean="0">
                <a:solidFill>
                  <a:srgbClr val="0000FF"/>
                </a:solidFill>
              </a:rPr>
              <a:t>b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::= #</a:t>
            </a:r>
            <a:r>
              <a:rPr lang="en-US" dirty="0" smtClean="0">
                <a:solidFill>
                  <a:srgbClr val="0000FF"/>
                </a:solidFill>
              </a:rPr>
              <a:t> b</a:t>
            </a:r>
            <a:r>
              <a:rPr lang="en-US" dirty="0" smtClean="0"/>
              <a:t>reeding pairs</a:t>
            </a:r>
          </a:p>
          <a:p>
            <a:pPr eaLnBrk="1" hangingPunct="1"/>
            <a:r>
              <a:rPr lang="en-US" dirty="0" smtClean="0"/>
              <a:t>Start with a newborn pair:   </a:t>
            </a:r>
            <a:r>
              <a:rPr lang="en-US" dirty="0" smtClean="0">
                <a:solidFill>
                  <a:srgbClr val="008000"/>
                </a:solidFill>
              </a:rPr>
              <a:t>w</a:t>
            </a:r>
            <a:r>
              <a:rPr lang="en-US" baseline="-25000" dirty="0" smtClean="0">
                <a:solidFill>
                  <a:srgbClr val="008000"/>
                </a:solidFill>
              </a:rPr>
              <a:t>0 </a:t>
            </a:r>
            <a:r>
              <a:rPr lang="en-US" dirty="0" smtClean="0">
                <a:solidFill>
                  <a:srgbClr val="008000"/>
                </a:solidFill>
              </a:rPr>
              <a:t>= 1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					       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baseline="-25000" dirty="0" smtClean="0">
                <a:solidFill>
                  <a:srgbClr val="0000FF"/>
                </a:solidFill>
              </a:rPr>
              <a:t>0 </a:t>
            </a:r>
            <a:r>
              <a:rPr lang="en-US" dirty="0" smtClean="0">
                <a:solidFill>
                  <a:srgbClr val="0000FF"/>
                </a:solidFill>
              </a:rPr>
              <a:t>= 0</a:t>
            </a:r>
            <a:r>
              <a:rPr lang="en-US" dirty="0" smtClean="0"/>
              <a:t>                                           </a:t>
            </a:r>
          </a:p>
        </p:txBody>
      </p:sp>
      <p:pic>
        <p:nvPicPr>
          <p:cNvPr id="568327" name="Picture 7" descr="MPj0316895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76200"/>
            <a:ext cx="1828800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68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68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Rabbit Population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8991600" cy="144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008000"/>
                </a:solidFill>
              </a:rPr>
              <a:t>w</a:t>
            </a:r>
            <a:r>
              <a:rPr lang="en-US" baseline="-25000" dirty="0" err="1" smtClean="0">
                <a:solidFill>
                  <a:srgbClr val="008000"/>
                </a:solidFill>
              </a:rPr>
              <a:t>n</a:t>
            </a:r>
            <a:r>
              <a:rPr lang="en-US" dirty="0" smtClean="0"/>
              <a:t>::= # ne</a:t>
            </a:r>
            <a:r>
              <a:rPr lang="en-US" dirty="0" smtClean="0">
                <a:solidFill>
                  <a:srgbClr val="008000"/>
                </a:solidFill>
              </a:rPr>
              <a:t>w</a:t>
            </a:r>
            <a:r>
              <a:rPr lang="en-US" dirty="0" smtClean="0"/>
              <a:t>born pairs</a:t>
            </a:r>
          </a:p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b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::= # 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dirty="0" smtClean="0"/>
              <a:t>reeding pairs</a:t>
            </a:r>
          </a:p>
        </p:txBody>
      </p:sp>
      <p:pic>
        <p:nvPicPr>
          <p:cNvPr id="14341" name="Picture 4" descr="MPj0316895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76200"/>
            <a:ext cx="1828800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066800" y="2978150"/>
          <a:ext cx="33909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2" name="Equation" r:id="rId5" imgW="3390840" imgH="634680" progId="Equation.DSMT4">
                  <p:embed/>
                </p:oleObj>
              </mc:Choice>
              <mc:Fallback>
                <p:oleObj name="Equation" r:id="rId5" imgW="3390840" imgH="634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78150"/>
                        <a:ext cx="33909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1066800" y="3733800"/>
          <a:ext cx="1930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3" name="Equation" r:id="rId7" imgW="1930320" imgH="634680" progId="Equation.DSMT4">
                  <p:embed/>
                </p:oleObj>
              </mc:Choice>
              <mc:Fallback>
                <p:oleObj name="Equation" r:id="rId7" imgW="1930320" imgH="6346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33800"/>
                        <a:ext cx="19304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5130800" y="2971800"/>
          <a:ext cx="3530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4" name="Equation" r:id="rId9" imgW="3530520" imgH="647640" progId="Equation.DSMT4">
                  <p:embed/>
                </p:oleObj>
              </mc:Choice>
              <mc:Fallback>
                <p:oleObj name="Equation" r:id="rId9" imgW="3530520" imgH="647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2971800"/>
                        <a:ext cx="35306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533400" y="4716959"/>
            <a:ext cx="3886200" cy="1404441"/>
            <a:chOff x="533400" y="4716959"/>
            <a:chExt cx="3886200" cy="1404441"/>
          </a:xfrm>
        </p:grpSpPr>
        <p:graphicFrame>
          <p:nvGraphicFramePr>
            <p:cNvPr id="55302" name="Object 6"/>
            <p:cNvGraphicFramePr>
              <a:graphicFrameLocks noChangeAspect="1"/>
            </p:cNvGraphicFramePr>
            <p:nvPr/>
          </p:nvGraphicFramePr>
          <p:xfrm>
            <a:off x="1066800" y="5486400"/>
            <a:ext cx="3352800" cy="63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5" name="Equation" r:id="rId11" imgW="3352680" imgH="634680" progId="Equation.DSMT4">
                    <p:embed/>
                  </p:oleObj>
                </mc:Choice>
                <mc:Fallback>
                  <p:oleObj name="Equation" r:id="rId11" imgW="3352680" imgH="63468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800" y="5486400"/>
                          <a:ext cx="3352800" cy="635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533400" y="4716959"/>
              <a:ext cx="31021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Therefore,</a:t>
              </a:r>
              <a:endParaRPr lang="en-US" dirty="0"/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Rabbit Population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905000"/>
            <a:ext cx="5029200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err="1" smtClean="0">
                <a:solidFill>
                  <a:srgbClr val="0000FF"/>
                </a:solidFill>
              </a:rPr>
              <a:t>b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0000FF"/>
                </a:solidFill>
              </a:rPr>
              <a:t> b</a:t>
            </a:r>
            <a:r>
              <a:rPr lang="en-US" sz="6000" baseline="-25000" dirty="0" smtClean="0">
                <a:solidFill>
                  <a:srgbClr val="0000FF"/>
                </a:solidFill>
              </a:rPr>
              <a:t>n-1</a:t>
            </a:r>
            <a:r>
              <a:rPr lang="en-US" sz="6000" dirty="0" smtClean="0"/>
              <a:t> + </a:t>
            </a:r>
            <a:r>
              <a:rPr lang="en-US" sz="6000" dirty="0" smtClean="0">
                <a:solidFill>
                  <a:srgbClr val="0000FF"/>
                </a:solidFill>
              </a:rPr>
              <a:t>b</a:t>
            </a:r>
            <a:r>
              <a:rPr lang="en-US" sz="6000" baseline="-25000" dirty="0" smtClean="0">
                <a:solidFill>
                  <a:srgbClr val="0000FF"/>
                </a:solidFill>
              </a:rPr>
              <a:t>n-2</a:t>
            </a:r>
          </a:p>
        </p:txBody>
      </p:sp>
      <p:pic>
        <p:nvPicPr>
          <p:cNvPr id="15365" name="Picture 4" descr="MPj0316895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76200"/>
            <a:ext cx="1828800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0373" name="Rectangle 5"/>
          <p:cNvSpPr>
            <a:spLocks noChangeArrowheads="1"/>
          </p:cNvSpPr>
          <p:nvPr/>
        </p:nvSpPr>
        <p:spPr bwMode="auto">
          <a:xfrm>
            <a:off x="1600200" y="1828800"/>
            <a:ext cx="5715000" cy="12954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0374" name="Text Box 6"/>
          <p:cNvSpPr txBox="1">
            <a:spLocks noChangeArrowheads="1"/>
          </p:cNvSpPr>
          <p:nvPr/>
        </p:nvSpPr>
        <p:spPr bwMode="auto">
          <a:xfrm>
            <a:off x="1066800" y="3743742"/>
            <a:ext cx="7086600" cy="212365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It was </a:t>
            </a:r>
            <a:r>
              <a:rPr lang="en-US" dirty="0">
                <a:solidFill>
                  <a:srgbClr val="0000FF"/>
                </a:solidFill>
              </a:rPr>
              <a:t>Fibonacci</a:t>
            </a:r>
            <a:r>
              <a:rPr lang="en-US" dirty="0"/>
              <a:t> </a:t>
            </a:r>
            <a:r>
              <a:rPr lang="en-US" dirty="0" smtClean="0"/>
              <a:t>who was </a:t>
            </a:r>
            <a:r>
              <a:rPr lang="en-US" dirty="0"/>
              <a:t>studying </a:t>
            </a:r>
            <a:r>
              <a:rPr lang="en-US" dirty="0" smtClean="0"/>
              <a:t>rabbit population growth!</a:t>
            </a:r>
            <a:endParaRPr lang="en-US" dirty="0"/>
          </a:p>
        </p:txBody>
      </p:sp>
      <p:sp>
        <p:nvSpPr>
          <p:cNvPr id="8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3" grpId="0" animBg="1"/>
      <p:bldP spid="57037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input{c:/latex-macros/texpoint.sty}&#10;&#10;\begin{document}&#10;%\begin{center}&#10;\unitlength=0.6pt&#10;\begin{picture}(600,190)(0,-30)&#10;% \put(0,-30){\dashbox(600,190){}} % bounding box&#10;&#10;\put(99,0){\dashbox(2,140){}}&#10;\put(99,140){\framebox(2,20){}}&#10;\put(30,0){\framebox(140,20){}}&#10;\put(40,20){\framebox(120,20){}}&#10;\put(50,40){\framebox(100,20){}}&#10;\put(60,60){\framebox(80,20){}}&#10;\put(70,80){\framebox(60,20){}}&#10;\put(80,100){\framebox(40,20){}}&#10;\put(90,120){\framebox(20,20){}}&#10;\put(299,0){\framebox(2,160){}}&#10;\put(499,0){\framebox(2,160){}}&#10;\put(0,-5){\framebox(600,5){}}&#10;\put(100,-20){\makebox(0,0){Post \#1}}&#10;\put(300,-20){\makebox(0,0){Post \#2}}&#10;\put(500,-20){\makebox(0,0){Post \#3}}&#10;\end{picture}&#10;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MAGNIFICATION" val="2002"/>
  <p:tag name="ORIGWIDTH" val="362"/>
  <p:tag name="PICTUREFILESIZE" val="3888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input{c:/latex-macros/texpoint.sty}&#10;&#10;\begin{document}&#10;%\begin{center}&#10;\unitlength=0.6pt&#10;\begin{picture}(600,190)(0,-30)&#10;% \put(0,-30){\dashbox(600,190){}} % bounding box&#10;&#10;\put(99,0){\dashbox(2,140){}}&#10;\put(99,140){\framebox(2,20){}}&#10;\put(30,0){\framebox(140,20){}}&#10;\put(40,20){\framebox(120,20){}}&#10;\put(50,40){\framebox(100,20){}}&#10;\put(60,60){\framebox(80,20){}}&#10;\put(70,80){\framebox(60,20){}}&#10;\put(80,100){\framebox(40,20){}}&#10;\put(90,120){\framebox(20,20){}}&#10;\put(299,0){\framebox(2,160){}}&#10;\put(499,0){\framebox(2,160){}}&#10;\put(0,-5){\framebox(600,5){}}&#10;\put(100,-20){\makebox(0,0){Post \#1}}&#10;\put(300,-20){\makebox(0,0){Post \#2}}&#10;\put(500,-20){\makebox(0,0){Post \#3}}&#10;\end{picture}&#10;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MAGNIFICATION" val="2002"/>
  <p:tag name="ORIGWIDTH" val="362"/>
  <p:tag name="PICTUREFILESIZE" val="3888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14376</TotalTime>
  <Words>538</Words>
  <Application>Microsoft Macintosh PowerPoint</Application>
  <PresentationFormat>On-screen Show (4:3)</PresentationFormat>
  <Paragraphs>156</Paragraphs>
  <Slides>33</Slides>
  <Notes>30</Notes>
  <HiddenSlides>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6.042 Lecture Template</vt:lpstr>
      <vt:lpstr>Equation</vt:lpstr>
      <vt:lpstr>PowerPoint Presentation</vt:lpstr>
      <vt:lpstr>Generating Functions so far</vt:lpstr>
      <vt:lpstr>Generating Functions so far</vt:lpstr>
      <vt:lpstr>Generating Functions so far</vt:lpstr>
      <vt:lpstr>Shifting Right</vt:lpstr>
      <vt:lpstr>Homogenous Recurrence Relation</vt:lpstr>
      <vt:lpstr>The Rabbit Population</vt:lpstr>
      <vt:lpstr>The Rabbit Population</vt:lpstr>
      <vt:lpstr>The Rabbit Population</vt:lpstr>
      <vt:lpstr>Generating Function for Rabbits</vt:lpstr>
      <vt:lpstr>Generating Function for Rabbits</vt:lpstr>
      <vt:lpstr>Generating Function for Rabbits</vt:lpstr>
      <vt:lpstr>Coefficient notation</vt:lpstr>
      <vt:lpstr>Generating Function for Rabbits</vt:lpstr>
      <vt:lpstr>Closed Form for [xn]B(x)</vt:lpstr>
      <vt:lpstr>Closed Form for [xn]B(x)</vt:lpstr>
      <vt:lpstr>Closed Form for [xn]B(x)</vt:lpstr>
      <vt:lpstr>Closed Form for [xn]B(x)</vt:lpstr>
      <vt:lpstr>Closed Form for [xn]B(x)</vt:lpstr>
      <vt:lpstr>the answer</vt:lpstr>
      <vt:lpstr>the answer</vt:lpstr>
      <vt:lpstr>the answer</vt:lpstr>
      <vt:lpstr>the answer</vt:lpstr>
      <vt:lpstr>Simpler Closed Form</vt:lpstr>
      <vt:lpstr>Towers of Hanoi</vt:lpstr>
      <vt:lpstr>Towers of Hanoi</vt:lpstr>
      <vt:lpstr>Towers of Hanoi</vt:lpstr>
      <vt:lpstr>Hanoi Generating Function</vt:lpstr>
      <vt:lpstr>Hanoi Generating Function</vt:lpstr>
      <vt:lpstr>Hanoi Generating Function</vt:lpstr>
      <vt:lpstr>linear recurrences</vt:lpstr>
      <vt:lpstr>nonhomogeneous terms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1767</cp:revision>
  <cp:lastPrinted>2010-04-23T23:32:55Z</cp:lastPrinted>
  <dcterms:created xsi:type="dcterms:W3CDTF">2010-04-23T23:25:30Z</dcterms:created>
  <dcterms:modified xsi:type="dcterms:W3CDTF">2011-11-09T13:25:58Z</dcterms:modified>
</cp:coreProperties>
</file>