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7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4" r:id="rId10"/>
    <p:sldId id="375" r:id="rId11"/>
    <p:sldId id="376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178" autoAdjust="0"/>
    <p:restoredTop sz="94617" autoAdjust="0"/>
  </p:normalViewPr>
  <p:slideViewPr>
    <p:cSldViewPr snapToGrid="0" showGuides="1">
      <p:cViewPr varScale="1">
        <p:scale>
          <a:sx n="135" d="100"/>
          <a:sy n="135" d="100"/>
        </p:scale>
        <p:origin x="-2032" y="-120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4F.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 Theory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xmlns:p14="http://schemas.microsoft.com/office/powerpoint/2010/main" spd="slow" advTm="47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 algn="ctr">
              <a:spcBef>
                <a:spcPct val="50000"/>
              </a:spcBef>
            </a:pPr>
            <a:r>
              <a:rPr lang="en-US" sz="4400" dirty="0" smtClean="0">
                <a:solidFill>
                  <a:srgbClr val="0000FF"/>
                </a:solidFill>
              </a:rPr>
              <a:t>no set is a member of itself.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06714"/>
      </p:ext>
    </p:extLst>
  </p:cSld>
  <p:clrMapOvr>
    <a:masterClrMapping/>
  </p:clrMapOvr>
  <p:transition xmlns:p14="http://schemas.microsoft.com/office/powerpoint/2010/main" advTm="3350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8" y="1557337"/>
            <a:ext cx="8358188" cy="3714750"/>
          </a:xfrm>
        </p:spPr>
        <p:txBody>
          <a:bodyPr/>
          <a:lstStyle/>
          <a:p>
            <a:r>
              <a:rPr lang="en-US" dirty="0" smtClean="0"/>
              <a:t>This 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dirty="0" smtClean="0"/>
              <a:t> equals the collection of all sets </a:t>
            </a:r>
            <a:r>
              <a:rPr lang="en-US" dirty="0" smtClean="0">
                <a:sym typeface="Euclid Symbol"/>
              </a:rPr>
              <a:t>…which is why it’s not a 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792272"/>
      </p:ext>
    </p:extLst>
  </p:cSld>
  <p:clrMapOvr>
    <a:masterClrMapping/>
  </p:clrMapOvr>
  <p:transition xmlns:p14="http://schemas.microsoft.com/office/powerpoint/2010/main" advTm="6199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1" y="355344"/>
            <a:ext cx="6255774" cy="939236"/>
          </a:xfrm>
        </p:spPr>
        <p:txBody>
          <a:bodyPr/>
          <a:lstStyle/>
          <a:p>
            <a:r>
              <a:rPr lang="en-US" sz="4000" dirty="0" smtClean="0"/>
              <a:t>Axioms of Set Theory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44265"/>
              </p:ext>
            </p:extLst>
          </p:nvPr>
        </p:nvGraphicFramePr>
        <p:xfrm>
          <a:off x="268918" y="2172541"/>
          <a:ext cx="8496252" cy="860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4" imgW="2133600" imgH="215900" progId="Equation.DSMT4">
                  <p:embed/>
                </p:oleObj>
              </mc:Choice>
              <mc:Fallback>
                <p:oleObj name="Equation" r:id="rId4" imgW="2133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18" y="2172541"/>
                        <a:ext cx="8496252" cy="860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1" y="152818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Equality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34" y="3319487"/>
            <a:ext cx="229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32658"/>
              </p:ext>
            </p:extLst>
          </p:nvPr>
        </p:nvGraphicFramePr>
        <p:xfrm>
          <a:off x="565150" y="3917950"/>
          <a:ext cx="7192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6" imgW="1549400" imgH="215900" progId="Equation.DSMT4">
                  <p:embed/>
                </p:oleObj>
              </mc:Choice>
              <mc:Fallback>
                <p:oleObj name="Equation" r:id="rId6" imgW="154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917950"/>
                        <a:ext cx="719296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44227324"/>
      </p:ext>
    </p:extLst>
  </p:cSld>
  <p:clrMapOvr>
    <a:masterClrMapping/>
  </p:clrMapOvr>
  <p:transition xmlns:p14="http://schemas.microsoft.com/office/powerpoint/2010/main" spd="slow" advTm="19107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5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3" y="1376374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8071"/>
              </p:ext>
            </p:extLst>
          </p:nvPr>
        </p:nvGraphicFramePr>
        <p:xfrm>
          <a:off x="4776788" y="1362075"/>
          <a:ext cx="3259137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4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362075"/>
                        <a:ext cx="3259137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5" y="3595370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0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22218"/>
              </p:ext>
            </p:extLst>
          </p:nvPr>
        </p:nvGraphicFramePr>
        <p:xfrm>
          <a:off x="358775" y="1289050"/>
          <a:ext cx="426878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5" name="Equation" r:id="rId6" imgW="977900" imgH="330200" progId="Equation.DSMT4">
                  <p:embed/>
                </p:oleObj>
              </mc:Choice>
              <mc:Fallback>
                <p:oleObj name="Equation" r:id="rId6" imgW="977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289050"/>
                        <a:ext cx="4268788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06192"/>
              </p:ext>
            </p:extLst>
          </p:nvPr>
        </p:nvGraphicFramePr>
        <p:xfrm>
          <a:off x="385763" y="3527425"/>
          <a:ext cx="4214812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6" name="Equation" r:id="rId8" imgW="965200" imgH="330200" progId="Equation.DSMT4">
                  <p:embed/>
                </p:oleObj>
              </mc:Choice>
              <mc:Fallback>
                <p:oleObj name="Equation" r:id="rId8" imgW="96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527425"/>
                        <a:ext cx="4214812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81511"/>
              </p:ext>
            </p:extLst>
          </p:nvPr>
        </p:nvGraphicFramePr>
        <p:xfrm>
          <a:off x="4833938" y="3602038"/>
          <a:ext cx="301625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7" name="Equation" r:id="rId10" imgW="647700" imgH="381000" progId="Equation.DSMT4">
                  <p:embed/>
                </p:oleObj>
              </mc:Choice>
              <mc:Fallback>
                <p:oleObj name="Equation" r:id="rId10" imgW="647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602038"/>
                        <a:ext cx="3016250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165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7" y="5078901"/>
            <a:ext cx="54793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DeMorgan's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98666"/>
              </p:ext>
            </p:extLst>
          </p:nvPr>
        </p:nvGraphicFramePr>
        <p:xfrm>
          <a:off x="1017588" y="2889250"/>
          <a:ext cx="71088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" name="Equation" r:id="rId4" imgW="1524000" imgH="406400" progId="Equation.DSMT4">
                  <p:embed/>
                </p:oleObj>
              </mc:Choice>
              <mc:Fallback>
                <p:oleObj name="Equation" r:id="rId4" imgW="152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889250"/>
                        <a:ext cx="71088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3" y="1394309"/>
          <a:ext cx="7041937" cy="135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1" name="Equation" r:id="rId6" imgW="1384200" imgH="266400" progId="Equation.DSMT4">
                  <p:embed/>
                </p:oleObj>
              </mc:Choice>
              <mc:Fallback>
                <p:oleObj name="Equation" r:id="rId6" imgW="1384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73" y="1394309"/>
                        <a:ext cx="7041937" cy="1356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672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1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2" y="1196340"/>
          <a:ext cx="7134199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1" name="Equation" r:id="rId5" imgW="1841400" imgH="279360" progId="Equation.DSMT4">
                  <p:embed/>
                </p:oleObj>
              </mc:Choice>
              <mc:Fallback>
                <p:oleObj name="Equation" r:id="rId5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022" y="1196340"/>
                        <a:ext cx="7134199" cy="1082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5" y="2195513"/>
          <a:ext cx="70532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2" name="Equation" r:id="rId7" imgW="1600200" imgH="279360" progId="Equation.DSMT4">
                  <p:embed/>
                </p:oleObj>
              </mc:Choice>
              <mc:Fallback>
                <p:oleObj name="Equation" r:id="rId7" imgW="1600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15" y="2195513"/>
                        <a:ext cx="70532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1" y="4968875"/>
          <a:ext cx="69421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3" name="Equation" r:id="rId9" imgW="1574640" imgH="279360" progId="Equation.DSMT4">
                  <p:embed/>
                </p:oleObj>
              </mc:Choice>
              <mc:Fallback>
                <p:oleObj name="Equation" r:id="rId9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31" y="4968875"/>
                        <a:ext cx="69421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1367973"/>
      </p:ext>
    </p:extLst>
  </p:cSld>
  <p:clrMapOvr>
    <a:masterClrMapping/>
  </p:clrMapOvr>
  <p:transition xmlns:p14="http://schemas.microsoft.com/office/powerpoint/2010/main" spd="med" advTm="13766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4"/>
            <a:ext cx="8192478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4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982">
        <p:fade/>
      </p:transition>
    </mc:Choice>
    <mc:Fallback xmlns="">
      <p:transition xmlns:p14="http://schemas.microsoft.com/office/powerpoint/2010/main" spd="med" advTm="5898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4" y="2298860"/>
          <a:ext cx="8519889" cy="132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5" name="Equation" r:id="rId5" imgW="1790640" imgH="279360" progId="Equation.DSMT4">
                  <p:embed/>
                </p:oleObj>
              </mc:Choice>
              <mc:Fallback>
                <p:oleObj name="Equation" r:id="rId5" imgW="1790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44" y="2298860"/>
                        <a:ext cx="8519889" cy="1329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7D5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4" y="3579971"/>
            <a:ext cx="8440131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8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84766187"/>
      </p:ext>
    </p:extLst>
  </p:cSld>
  <p:clrMapOvr>
    <a:masterClrMapping/>
  </p:clrMapOvr>
  <p:transition xmlns:p14="http://schemas.microsoft.com/office/powerpoint/2010/main" advTm="4785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95401" y="2358143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which</a:t>
            </a:r>
            <a:r>
              <a:rPr lang="en-US" sz="4400" dirty="0" smtClean="0">
                <a:latin typeface="Comic Sans MS" pitchFamily="66" charset="0"/>
              </a:rPr>
              <a:t>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7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5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554168"/>
      </p:ext>
    </p:extLst>
  </p:cSld>
  <p:clrMapOvr>
    <a:masterClrMapping/>
  </p:clrMapOvr>
  <p:transition xmlns:p14="http://schemas.microsoft.com/office/powerpoint/2010/main" spd="slow" advTm="66079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1712913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Zermelo-Frankel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p:transition xmlns:p14="http://schemas.microsoft.com/office/powerpoint/2010/main" spd="slow" advTm="4378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7|7.9|10.1|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6.9|1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5033</TotalTime>
  <Words>253</Words>
  <Application>Microsoft Macintosh PowerPoint</Application>
  <PresentationFormat>On-screen Show (4:3)</PresentationFormat>
  <Paragraphs>50</Paragraphs>
  <Slides>11</Slides>
  <Notes>10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1_Custom Design</vt:lpstr>
      <vt:lpstr>Equation</vt:lpstr>
      <vt:lpstr>PowerPoint Presentation</vt:lpstr>
      <vt:lpstr>Axioms of Set Theory</vt:lpstr>
      <vt:lpstr>Sets &amp; Logical Formulas</vt:lpstr>
      <vt:lpstr>PowerPoint Presentation</vt:lpstr>
      <vt:lpstr>Russell’s Paradox</vt:lpstr>
      <vt:lpstr>Disaster: Math is broken!</vt:lpstr>
      <vt:lpstr>...but paradox is buggy</vt:lpstr>
      <vt:lpstr>...but paradox is buggy</vt:lpstr>
      <vt:lpstr>Zermelo-Frankel Set Theory</vt:lpstr>
      <vt:lpstr>Zermelo-Frankel Set Theory</vt:lpstr>
      <vt:lpstr>Zermelo-Frankel Set Theory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432</cp:revision>
  <cp:lastPrinted>2012-02-26T02:00:09Z</cp:lastPrinted>
  <dcterms:created xsi:type="dcterms:W3CDTF">2011-02-18T03:43:54Z</dcterms:created>
  <dcterms:modified xsi:type="dcterms:W3CDTF">2012-02-29T07:01:42Z</dcterms:modified>
</cp:coreProperties>
</file>