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4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524" r:id="rId2"/>
    <p:sldId id="497" r:id="rId3"/>
    <p:sldId id="498" r:id="rId4"/>
    <p:sldId id="506" r:id="rId5"/>
    <p:sldId id="562" r:id="rId6"/>
    <p:sldId id="563" r:id="rId7"/>
    <p:sldId id="564" r:id="rId8"/>
    <p:sldId id="566" r:id="rId9"/>
    <p:sldId id="567" r:id="rId10"/>
    <p:sldId id="565" r:id="rId11"/>
    <p:sldId id="561" r:id="rId12"/>
    <p:sldId id="510" r:id="rId13"/>
    <p:sldId id="559" r:id="rId14"/>
    <p:sldId id="560" r:id="rId15"/>
    <p:sldId id="511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3" autoAdjust="0"/>
    <p:restoredTop sz="98581" autoAdjust="0"/>
  </p:normalViewPr>
  <p:slideViewPr>
    <p:cSldViewPr showGuides="1">
      <p:cViewPr varScale="1">
        <p:scale>
          <a:sx n="134" d="100"/>
          <a:sy n="134" d="100"/>
        </p:scale>
        <p:origin x="-496" y="-104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84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Inclusion-Exclusion, I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|A|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E5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E5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E5"/>
                  </a:solidFill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3B8E4082-F40B-4428-B587-3133F5D7165C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95159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28959"/>
              </p:ext>
            </p:extLst>
          </p:nvPr>
        </p:nvGraphicFramePr>
        <p:xfrm>
          <a:off x="457200" y="3200400"/>
          <a:ext cx="8229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7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200400"/>
                        <a:ext cx="82296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40511"/>
              </p:ext>
            </p:extLst>
          </p:nvPr>
        </p:nvGraphicFramePr>
        <p:xfrm>
          <a:off x="217488" y="1687512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8" name="Equation" r:id="rId6" imgW="1346200" imgH="266700" progId="Equation.DSMT4">
                  <p:embed/>
                </p:oleObj>
              </mc:Choice>
              <mc:Fallback>
                <p:oleObj name="Equation" r:id="rId6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687512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5054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</a:t>
            </a:r>
            <a:r>
              <a:rPr lang="en-US" dirty="0" err="1" smtClean="0">
                <a:latin typeface="Comic Sans MS" pitchFamily="66" charset="0"/>
              </a:rPr>
              <a:t>Excl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sets)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97954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2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08770"/>
              </p:ext>
            </p:extLst>
          </p:nvPr>
        </p:nvGraphicFramePr>
        <p:xfrm>
          <a:off x="304800" y="37338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3" name="Equation" r:id="rId6" imgW="2133600" imgH="533400" progId="Equation.DSMT4">
                  <p:embed/>
                </p:oleObj>
              </mc:Choice>
              <mc:Fallback>
                <p:oleObj name="Equation" r:id="rId6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7338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41182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3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12902"/>
              </p:ext>
            </p:extLst>
          </p:nvPr>
        </p:nvGraphicFramePr>
        <p:xfrm>
          <a:off x="1758950" y="3111500"/>
          <a:ext cx="653891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4" name="Equation" r:id="rId6" imgW="1295400" imgH="495300" progId="Equation.DSMT4">
                  <p:embed/>
                </p:oleObj>
              </mc:Choice>
              <mc:Fallback>
                <p:oleObj name="Equation" r:id="rId6" imgW="1295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11500"/>
                        <a:ext cx="653891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4646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Comic Sans MS" pitchFamily="66" charset="0"/>
              </a:rPr>
              <a:t>Incl-Excl</a:t>
            </a:r>
            <a:r>
              <a:rPr lang="en-US" sz="3600" dirty="0" smtClean="0">
                <a:latin typeface="Comic Sans MS" pitchFamily="66" charset="0"/>
              </a:rPr>
              <a:t> Formula: Proofs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75350"/>
            <a:ext cx="845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induction 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--uninformative</a:t>
            </a:r>
          </a:p>
          <a:p>
            <a:r>
              <a:rPr lang="en-US" sz="6000" dirty="0" smtClean="0">
                <a:latin typeface="Comic Sans MS" pitchFamily="66" charset="0"/>
              </a:rPr>
              <a:t>by </a:t>
            </a:r>
            <a:r>
              <a:rPr lang="en-US" sz="6000" dirty="0" err="1" smtClean="0">
                <a:latin typeface="Comic Sans MS" pitchFamily="66" charset="0"/>
              </a:rPr>
              <a:t>distributivity</a:t>
            </a:r>
            <a:endParaRPr lang="en-US" sz="6000" dirty="0" smtClean="0">
              <a:latin typeface="Comic Sans MS" pitchFamily="66" charset="0"/>
            </a:endParaRPr>
          </a:p>
          <a:p>
            <a:pPr algn="ctr"/>
            <a:r>
              <a:rPr lang="en-US" sz="6000" dirty="0">
                <a:solidFill>
                  <a:srgbClr val="90096D"/>
                </a:solidFill>
                <a:latin typeface="Comic Sans MS" pitchFamily="66" charset="0"/>
              </a:rPr>
              <a:t>--</a:t>
            </a:r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next</a:t>
            </a:r>
          </a:p>
          <a:p>
            <a:r>
              <a:rPr lang="en-US" sz="6000" dirty="0" smtClean="0">
                <a:latin typeface="Comic Sans MS" pitchFamily="66" charset="0"/>
              </a:rPr>
              <a:t>by binomial counting</a:t>
            </a:r>
          </a:p>
          <a:p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              </a:t>
            </a:r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-also</a:t>
            </a:r>
            <a:endParaRPr lang="en-US" sz="6000" dirty="0" smtClean="0">
              <a:solidFill>
                <a:srgbClr val="90096D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1910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|A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040321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 dirty="0">
                <a:latin typeface="Comic Sans MS" pitchFamily="66" charset="0"/>
              </a:rPr>
              <a:t> sets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,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B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|A </a:t>
            </a:r>
            <a:r>
              <a:rPr lang="en-US" sz="6000" dirty="0" smtClean="0">
                <a:solidFill>
                  <a:srgbClr val="0000FF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B|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1910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Sum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dirty="0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41254"/>
              </p:ext>
            </p:extLst>
          </p:nvPr>
        </p:nvGraphicFramePr>
        <p:xfrm>
          <a:off x="382588" y="1447800"/>
          <a:ext cx="84264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1790700" imgH="228600" progId="Equation.DSMT4">
                  <p:embed/>
                </p:oleObj>
              </mc:Choice>
              <mc:Fallback>
                <p:oleObj name="Equation" r:id="rId4" imgW="1790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447800"/>
                        <a:ext cx="84264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Inc-Exc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from</a:t>
            </a:r>
            <a:r>
              <a:rPr lang="en-US" dirty="0" smtClean="0">
                <a:solidFill>
                  <a:schemeClr val="tx1"/>
                </a:solidFill>
              </a:rPr>
              <a:t> Sum Rule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17522"/>
              </p:ext>
            </p:extLst>
          </p:nvPr>
        </p:nvGraphicFramePr>
        <p:xfrm>
          <a:off x="990600" y="3352800"/>
          <a:ext cx="724348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3" name="Equation" r:id="rId4" imgW="1282700" imgH="215900" progId="Equation.DSMT4">
                  <p:embed/>
                </p:oleObj>
              </mc:Choice>
              <mc:Fallback>
                <p:oleObj name="Equation" r:id="rId4" imgW="1282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352800"/>
                        <a:ext cx="724348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67200" y="5036403"/>
            <a:ext cx="2375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disjoint</a:t>
            </a:r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0" y="4357806"/>
            <a:ext cx="1752600" cy="533400"/>
            <a:chOff x="4572000" y="4503003"/>
            <a:chExt cx="1752600" cy="533400"/>
          </a:xfrm>
        </p:grpSpPr>
        <p:cxnSp>
          <p:nvCxnSpPr>
            <p:cNvPr id="5" name="Straight Arrow Connector 4"/>
            <p:cNvCxnSpPr>
              <a:stCxn id="3" idx="0"/>
            </p:cNvCxnSpPr>
            <p:nvPr/>
          </p:nvCxnSpPr>
          <p:spPr bwMode="auto">
            <a:xfrm flipV="1">
              <a:off x="5454785" y="4503003"/>
              <a:ext cx="869815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" name="Straight Arrow Connector 6"/>
            <p:cNvCxnSpPr>
              <a:stCxn id="3" idx="0"/>
            </p:cNvCxnSpPr>
            <p:nvPr/>
          </p:nvCxnSpPr>
          <p:spPr bwMode="auto">
            <a:xfrm flipH="1" flipV="1">
              <a:off x="4572000" y="4503003"/>
              <a:ext cx="882785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381000" y="2895600"/>
            <a:ext cx="180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0096D"/>
                </a:solidFill>
                <a:latin typeface="Comic Sans MS" pitchFamily="66" charset="0"/>
              </a:rPr>
              <a:t>proof:</a:t>
            </a:r>
            <a:endParaRPr lang="en-US" sz="4400" dirty="0" smtClean="0">
              <a:solidFill>
                <a:srgbClr val="90096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3647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Inc-Exc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from</a:t>
            </a:r>
            <a:r>
              <a:rPr lang="en-US" dirty="0" smtClean="0">
                <a:solidFill>
                  <a:schemeClr val="tx1"/>
                </a:solidFill>
              </a:rPr>
              <a:t> Sum Rule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22866"/>
              </p:ext>
            </p:extLst>
          </p:nvPr>
        </p:nvGraphicFramePr>
        <p:xfrm>
          <a:off x="382588" y="3352800"/>
          <a:ext cx="84613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7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588" y="3352800"/>
                        <a:ext cx="84613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32958" y="4648200"/>
            <a:ext cx="4548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Sum Rule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895600"/>
            <a:ext cx="180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0096D"/>
                </a:solidFill>
                <a:latin typeface="Comic Sans MS" pitchFamily="66" charset="0"/>
              </a:rPr>
              <a:t>proof:</a:t>
            </a:r>
            <a:endParaRPr lang="en-US" sz="4400" dirty="0" smtClean="0">
              <a:solidFill>
                <a:srgbClr val="90096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2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Inc-Exc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from</a:t>
            </a:r>
            <a:r>
              <a:rPr lang="en-US" dirty="0" smtClean="0">
                <a:solidFill>
                  <a:schemeClr val="tx1"/>
                </a:solidFill>
              </a:rPr>
              <a:t> Sum Rule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34873"/>
              </p:ext>
            </p:extLst>
          </p:nvPr>
        </p:nvGraphicFramePr>
        <p:xfrm>
          <a:off x="5867400" y="3429000"/>
          <a:ext cx="3098801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7" name="Equation" r:id="rId4" imgW="622300" imgH="520700" progId="Equation.DSMT4">
                  <p:embed/>
                </p:oleObj>
              </mc:Choice>
              <mc:Fallback>
                <p:oleObj name="Equation" r:id="rId4" imgW="6223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3429000"/>
                        <a:ext cx="3098801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03322"/>
              </p:ext>
            </p:extLst>
          </p:nvPr>
        </p:nvGraphicFramePr>
        <p:xfrm>
          <a:off x="382588" y="3352800"/>
          <a:ext cx="84613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8" name="Equation" r:id="rId6" imgW="1498600" imgH="215900" progId="Equation.DSMT4">
                  <p:embed/>
                </p:oleObj>
              </mc:Choice>
              <mc:Fallback>
                <p:oleObj name="Equation" r:id="rId6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588" y="3352800"/>
                        <a:ext cx="84613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05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3200400" cy="1143000"/>
          </a:xfrm>
        </p:spPr>
        <p:txBody>
          <a:bodyPr/>
          <a:lstStyle/>
          <a:p>
            <a:pPr eaLnBrk="1" hangingPunct="1"/>
            <a:r>
              <a:rPr lang="en-US" b="0" dirty="0" smtClean="0">
                <a:solidFill>
                  <a:srgbClr val="90096D"/>
                </a:solidFill>
                <a:latin typeface="Comic Sans MS" pitchFamily="66" charset="0"/>
              </a:rPr>
              <a:t>Lemma: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59848"/>
              </p:ext>
            </p:extLst>
          </p:nvPr>
        </p:nvGraphicFramePr>
        <p:xfrm>
          <a:off x="3024188" y="273050"/>
          <a:ext cx="57356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8" name="Equation" r:id="rId4" imgW="1460500" imgH="241300" progId="Equation.DSMT4">
                  <p:embed/>
                </p:oleObj>
              </mc:Choice>
              <mc:Fallback>
                <p:oleObj name="Equation" r:id="rId4" imgW="146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4188" y="273050"/>
                        <a:ext cx="5735637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45113"/>
              </p:ext>
            </p:extLst>
          </p:nvPr>
        </p:nvGraphicFramePr>
        <p:xfrm>
          <a:off x="381000" y="3581400"/>
          <a:ext cx="830579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9" name="Equation" r:id="rId6" imgW="1384300" imgH="215900" progId="Equation.DSMT4">
                  <p:embed/>
                </p:oleObj>
              </mc:Choice>
              <mc:Fallback>
                <p:oleObj name="Equation" r:id="rId6" imgW="1384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3581400"/>
                        <a:ext cx="8305799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191000" y="5341203"/>
            <a:ext cx="2375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disjoint</a:t>
            </a:r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19600" y="4967406"/>
            <a:ext cx="1752600" cy="533400"/>
            <a:chOff x="4495800" y="4807803"/>
            <a:chExt cx="1752600" cy="533400"/>
          </a:xfrm>
        </p:grpSpPr>
        <p:cxnSp>
          <p:nvCxnSpPr>
            <p:cNvPr id="16" name="Straight Arrow Connector 15"/>
            <p:cNvCxnSpPr>
              <a:stCxn id="14" idx="0"/>
            </p:cNvCxnSpPr>
            <p:nvPr/>
          </p:nvCxnSpPr>
          <p:spPr bwMode="auto">
            <a:xfrm flipV="1">
              <a:off x="5378585" y="4807803"/>
              <a:ext cx="869815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4495800" y="4807803"/>
              <a:ext cx="882785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>
            <a:off x="381000" y="2895600"/>
            <a:ext cx="180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0096D"/>
                </a:solidFill>
                <a:latin typeface="Comic Sans MS" pitchFamily="66" charset="0"/>
              </a:rPr>
              <a:t>proof:</a:t>
            </a:r>
            <a:endParaRPr lang="en-US" sz="4400" dirty="0" smtClean="0">
              <a:solidFill>
                <a:srgbClr val="90096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269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3200400" cy="1143000"/>
          </a:xfrm>
        </p:spPr>
        <p:txBody>
          <a:bodyPr/>
          <a:lstStyle/>
          <a:p>
            <a:pPr eaLnBrk="1" hangingPunct="1"/>
            <a:r>
              <a:rPr lang="en-US" b="0" dirty="0" smtClean="0">
                <a:solidFill>
                  <a:srgbClr val="90096D"/>
                </a:solidFill>
                <a:latin typeface="Comic Sans MS" pitchFamily="66" charset="0"/>
              </a:rPr>
              <a:t>Lemma: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78398"/>
              </p:ext>
            </p:extLst>
          </p:nvPr>
        </p:nvGraphicFramePr>
        <p:xfrm>
          <a:off x="152400" y="3505200"/>
          <a:ext cx="8801100" cy="137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9" name="Equation" r:id="rId4" imgW="1549400" imgH="241300" progId="Equation.DSMT4">
                  <p:embed/>
                </p:oleObj>
              </mc:Choice>
              <mc:Fallback>
                <p:oleObj name="Equation" r:id="rId4" imgW="1549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3505200"/>
                        <a:ext cx="8801100" cy="137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2895600"/>
            <a:ext cx="180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0096D"/>
                </a:solidFill>
                <a:latin typeface="Comic Sans MS" pitchFamily="66" charset="0"/>
              </a:rPr>
              <a:t>proof:</a:t>
            </a:r>
            <a:endParaRPr lang="en-US" sz="4400" dirty="0" smtClean="0">
              <a:solidFill>
                <a:srgbClr val="90096D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2958" y="4648200"/>
            <a:ext cx="4548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Sum Rule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16002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  <a:endParaRPr lang="en-US" sz="7200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135997"/>
              </p:ext>
            </p:extLst>
          </p:nvPr>
        </p:nvGraphicFramePr>
        <p:xfrm>
          <a:off x="3024188" y="273050"/>
          <a:ext cx="57356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0" name="Equation" r:id="rId6" imgW="1460500" imgH="241300" progId="Equation.DSMT4">
                  <p:embed/>
                </p:oleObj>
              </mc:Choice>
              <mc:Fallback>
                <p:oleObj name="Equation" r:id="rId6" imgW="146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4188" y="273050"/>
                        <a:ext cx="5735637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02703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9952</TotalTime>
  <Words>263</Words>
  <Application>Microsoft Macintosh PowerPoint</Application>
  <PresentationFormat>On-screen Show (4:3)</PresentationFormat>
  <Paragraphs>88</Paragraphs>
  <Slides>15</Slides>
  <Notes>15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6.042 Lecture Template</vt:lpstr>
      <vt:lpstr>MathType 6.0 Equation</vt:lpstr>
      <vt:lpstr>Equation</vt:lpstr>
      <vt:lpstr>PowerPoint Presentation</vt:lpstr>
      <vt:lpstr>Sum Rule</vt:lpstr>
      <vt:lpstr>Sum Rule</vt:lpstr>
      <vt:lpstr>Inclusion-Exclusion</vt:lpstr>
      <vt:lpstr>Inc-Exc from Sum Rule</vt:lpstr>
      <vt:lpstr>Inc-Exc from Sum Rule</vt:lpstr>
      <vt:lpstr>Inc-Exc from Sum Rule</vt:lpstr>
      <vt:lpstr>Lemma: </vt:lpstr>
      <vt:lpstr>Lemma: </vt:lpstr>
      <vt:lpstr>Inclusion-Exclusion (3 Sets)</vt:lpstr>
      <vt:lpstr>Inclusion-Exclusion</vt:lpstr>
      <vt:lpstr>Incl-Excl (n sets)</vt:lpstr>
      <vt:lpstr>Inclusion-Exclusion</vt:lpstr>
      <vt:lpstr>Inclusion-Exclusion</vt:lpstr>
      <vt:lpstr>Incl-Excl Formula: Proofs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1747</cp:revision>
  <cp:lastPrinted>2013-04-21T14:27:19Z</cp:lastPrinted>
  <dcterms:created xsi:type="dcterms:W3CDTF">2011-04-15T20:23:54Z</dcterms:created>
  <dcterms:modified xsi:type="dcterms:W3CDTF">2013-04-21T14:27:23Z</dcterms:modified>
</cp:coreProperties>
</file>