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4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5.xml" ContentType="application/vnd.openxmlformats-officedocument.presentationml.notesSlide+xml"/>
  <Override PartName="/ppt/embeddings/oleObject7.bin" ContentType="application/vnd.openxmlformats-officedocument.oleObject"/>
  <Override PartName="/ppt/notesSlides/notesSlide6.xml" ContentType="application/vnd.openxmlformats-officedocument.presentationml.notesSlide+xml"/>
  <Override PartName="/ppt/embeddings/oleObject8.bin" ContentType="application/vnd.openxmlformats-officedocument.oleObject"/>
  <Override PartName="/ppt/notesSlides/notesSlide7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8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9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0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2"/>
  </p:notesMasterIdLst>
  <p:handoutMasterIdLst>
    <p:handoutMasterId r:id="rId13"/>
  </p:handoutMasterIdLst>
  <p:sldIdLst>
    <p:sldId id="524" r:id="rId2"/>
    <p:sldId id="510" r:id="rId3"/>
    <p:sldId id="563" r:id="rId4"/>
    <p:sldId id="564" r:id="rId5"/>
    <p:sldId id="565" r:id="rId6"/>
    <p:sldId id="567" r:id="rId7"/>
    <p:sldId id="566" r:id="rId8"/>
    <p:sldId id="568" r:id="rId9"/>
    <p:sldId id="569" r:id="rId10"/>
    <p:sldId id="570" r:id="rId11"/>
  </p:sldIdLst>
  <p:sldSz cx="9144000" cy="6858000" type="screen4x3"/>
  <p:notesSz cx="9601200" cy="7315200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096D"/>
    <a:srgbClr val="FF00FF"/>
    <a:srgbClr val="0000FF"/>
    <a:srgbClr val="008000"/>
    <a:srgbClr val="FF0000"/>
    <a:srgbClr val="FFFF00"/>
    <a:srgbClr val="FFFFCC"/>
    <a:srgbClr val="CCFF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13" autoAdjust="0"/>
    <p:restoredTop sz="98581" autoAdjust="0"/>
  </p:normalViewPr>
  <p:slideViewPr>
    <p:cSldViewPr showGuides="1">
      <p:cViewPr varScale="1">
        <p:scale>
          <a:sx n="135" d="100"/>
          <a:sy n="135" d="100"/>
        </p:scale>
        <p:origin x="-464" y="-120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190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0069ECF-D5E3-42ED-81A4-05A48BB26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25DAB6F-2DE9-4287-AA6E-5530B3F58B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49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33D07D-4D09-4377-8308-DE25226DB6E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incexcII</a:t>
            </a:r>
            <a:r>
              <a:rPr lang="en-US" dirty="0" smtClean="0"/>
              <a:t>.</a:t>
            </a:r>
            <a:fld id="{CB2BD928-FA73-41E2-BD29-ED16D1EFD7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incexcII</a:t>
            </a:r>
            <a:r>
              <a:rPr lang="en-US" dirty="0" smtClean="0"/>
              <a:t>.</a:t>
            </a:r>
            <a:fld id="{D64AE0B5-FBC8-401C-9D58-7FCB6A8BDA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incexcII</a:t>
            </a:r>
            <a:r>
              <a:rPr lang="en-US" dirty="0" smtClean="0"/>
              <a:t>.</a:t>
            </a:r>
            <a:fld id="{2B54D3A3-7076-4E41-BC8B-85C6A2A806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dirty="0" err="1" smtClean="0"/>
              <a:t>incexcII</a:t>
            </a:r>
            <a:r>
              <a:rPr lang="en-US" dirty="0" smtClean="0"/>
              <a:t>.</a:t>
            </a:r>
            <a:fld id="{9515C841-0140-49CE-8F2C-6959C7D70F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52400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1268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613525"/>
            <a:ext cx="2667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incexcIII</a:t>
            </a:r>
            <a:r>
              <a:rPr lang="en-US" dirty="0" smtClean="0"/>
              <a:t>.</a:t>
            </a:r>
            <a:fld id="{079D37AF-99FA-4D01-9518-1979F7715D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71800" y="6553200"/>
            <a:ext cx="31496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April 24,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0" r:id="rId3"/>
    <p:sldLayoutId id="2147483695" r:id="rId4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21.bin"/><Relationship Id="rId9" Type="http://schemas.openxmlformats.org/officeDocument/2006/relationships/image" Target="../media/image17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0.bin"/><Relationship Id="rId7" Type="http://schemas.openxmlformats.org/officeDocument/2006/relationships/oleObject" Target="../embeddings/oleObject11.bin"/><Relationship Id="rId8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3.bin"/><Relationship Id="rId7" Type="http://schemas.openxmlformats.org/officeDocument/2006/relationships/oleObject" Target="../embeddings/oleObject14.bin"/><Relationship Id="rId8" Type="http://schemas.openxmlformats.org/officeDocument/2006/relationships/image" Target="../media/image13.emf"/><Relationship Id="rId9" Type="http://schemas.openxmlformats.org/officeDocument/2006/relationships/oleObject" Target="../embeddings/oleObject15.bin"/><Relationship Id="rId10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18.bin"/><Relationship Id="rId9" Type="http://schemas.openxmlformats.org/officeDocument/2006/relationships/image" Target="../media/image17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04800" y="1600200"/>
            <a:ext cx="859155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Inclusion-</a:t>
            </a:r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Exclusion</a:t>
            </a:r>
          </a:p>
          <a:p>
            <a:pPr algn="ctr"/>
            <a:r>
              <a:rPr lang="en-US" sz="8000" dirty="0" smtClean="0">
                <a:solidFill>
                  <a:schemeClr val="tx2"/>
                </a:solidFill>
                <a:latin typeface="Comic Sans MS" pitchFamily="66" charset="0"/>
              </a:rPr>
              <a:t>Binomial Proof</a:t>
            </a:r>
            <a:endParaRPr lang="en-US" sz="8000" dirty="0" smtClean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incexcII</a:t>
            </a:r>
            <a:r>
              <a:rPr lang="en-US" dirty="0" smtClean="0"/>
              <a:t>.</a:t>
            </a:r>
            <a:fld id="{73B57819-3F53-4064-ABEE-665935E0A2F0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incexcII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10</a:t>
            </a:fld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645529"/>
              </p:ext>
            </p:extLst>
          </p:nvPr>
        </p:nvGraphicFramePr>
        <p:xfrm>
          <a:off x="752475" y="2895600"/>
          <a:ext cx="7789863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02" name="Equation" r:id="rId4" imgW="2057400" imgH="533400" progId="Equation.DSMT4">
                  <p:embed/>
                </p:oleObj>
              </mc:Choice>
              <mc:Fallback>
                <p:oleObj name="Equation" r:id="rId4" imgW="20574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2475" y="2895600"/>
                        <a:ext cx="7789863" cy="201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034937"/>
              </p:ext>
            </p:extLst>
          </p:nvPr>
        </p:nvGraphicFramePr>
        <p:xfrm>
          <a:off x="2895600" y="1295400"/>
          <a:ext cx="61880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03" name="Equation" r:id="rId6" imgW="1397000" imgH="241300" progId="Equation.DSMT4">
                  <p:embed/>
                </p:oleObj>
              </mc:Choice>
              <mc:Fallback>
                <p:oleObj name="Equation" r:id="rId6" imgW="1397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295400"/>
                        <a:ext cx="6188075" cy="1066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2400" y="1295400"/>
            <a:ext cx="534999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so each</a:t>
            </a:r>
          </a:p>
          <a:p>
            <a:r>
              <a:rPr lang="en-US" sz="5400" dirty="0" smtClean="0">
                <a:latin typeface="Comic Sans MS" pitchFamily="66" charset="0"/>
              </a:rPr>
              <a:t>contributes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5400" dirty="0" smtClean="0">
                <a:latin typeface="Comic Sans MS" pitchFamily="66" charset="0"/>
              </a:rPr>
              <a:t> to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942831"/>
              </p:ext>
            </p:extLst>
          </p:nvPr>
        </p:nvGraphicFramePr>
        <p:xfrm>
          <a:off x="685800" y="4953000"/>
          <a:ext cx="796925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04" name="Equation" r:id="rId8" imgW="1549400" imgH="266700" progId="Equation.DSMT4">
                  <p:embed/>
                </p:oleObj>
              </mc:Choice>
              <mc:Fallback>
                <p:oleObj name="Equation" r:id="rId8" imgW="15494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5800" y="4953000"/>
                        <a:ext cx="7969250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04800"/>
            <a:ext cx="24649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008000"/>
                </a:solidFill>
                <a:latin typeface="Comic Sans MS" pitchFamily="66" charset="0"/>
              </a:rPr>
              <a:t>QED</a:t>
            </a:r>
          </a:p>
        </p:txBody>
      </p:sp>
    </p:spTree>
    <p:extLst>
      <p:ext uri="{BB962C8B-B14F-4D97-AF65-F5344CB8AC3E}">
        <p14:creationId xmlns:p14="http://schemas.microsoft.com/office/powerpoint/2010/main" val="230929630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216839"/>
              </p:ext>
            </p:extLst>
          </p:nvPr>
        </p:nvGraphicFramePr>
        <p:xfrm>
          <a:off x="217488" y="1187450"/>
          <a:ext cx="6877050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" name="Equation" r:id="rId4" imgW="1346200" imgH="266700" progId="Equation.DSMT4">
                  <p:embed/>
                </p:oleObj>
              </mc:Choice>
              <mc:Fallback>
                <p:oleObj name="Equation" r:id="rId4" imgW="1346200" imgH="266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1187450"/>
                        <a:ext cx="6877050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13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530121"/>
              </p:ext>
            </p:extLst>
          </p:nvPr>
        </p:nvGraphicFramePr>
        <p:xfrm>
          <a:off x="933450" y="2451100"/>
          <a:ext cx="7307263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3" name="Equation" r:id="rId6" imgW="1447800" imgH="495300" progId="Equation.DSMT4">
                  <p:embed/>
                </p:oleObj>
              </mc:Choice>
              <mc:Fallback>
                <p:oleObj name="Equation" r:id="rId6" imgW="1447800" imgH="495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2451100"/>
                        <a:ext cx="7307263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incexcII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2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7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incexcII</a:t>
            </a:r>
            <a:r>
              <a:rPr lang="en-US" dirty="0" smtClean="0"/>
              <a:t>.</a:t>
            </a:r>
            <a:fld id="{83D78B86-54BD-4C40-B154-E0B4BEB7EE49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367811"/>
              </p:ext>
            </p:extLst>
          </p:nvPr>
        </p:nvGraphicFramePr>
        <p:xfrm>
          <a:off x="163513" y="1219200"/>
          <a:ext cx="8775700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98" name="Equation" r:id="rId4" imgW="2133600" imgH="533400" progId="Equation.DSMT4">
                  <p:embed/>
                </p:oleObj>
              </mc:Choice>
              <mc:Fallback>
                <p:oleObj name="Equation" r:id="rId4" imgW="21336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3513" y="1219200"/>
                        <a:ext cx="8775700" cy="219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360678"/>
              </p:ext>
            </p:extLst>
          </p:nvPr>
        </p:nvGraphicFramePr>
        <p:xfrm>
          <a:off x="130175" y="3498850"/>
          <a:ext cx="8807450" cy="183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99" name="Equation" r:id="rId6" imgW="2565400" imgH="533400" progId="Equation.DSMT4">
                  <p:embed/>
                </p:oleObj>
              </mc:Choice>
              <mc:Fallback>
                <p:oleObj name="Equation" r:id="rId6" imgW="25654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0175" y="3498850"/>
                        <a:ext cx="8807450" cy="1830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724345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incexcII</a:t>
            </a:r>
            <a:r>
              <a:rPr lang="en-US" dirty="0" smtClean="0"/>
              <a:t>.</a:t>
            </a:r>
            <a:fld id="{83D78B86-54BD-4C40-B154-E0B4BEB7EE49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908450"/>
              </p:ext>
            </p:extLst>
          </p:nvPr>
        </p:nvGraphicFramePr>
        <p:xfrm>
          <a:off x="1607740" y="1143000"/>
          <a:ext cx="5631260" cy="275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28" name="Equation" r:id="rId4" imgW="1092200" imgH="533400" progId="Equation.DSMT4">
                  <p:embed/>
                </p:oleObj>
              </mc:Choice>
              <mc:Fallback>
                <p:oleObj name="Equation" r:id="rId4" imgW="10922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07740" y="1143000"/>
                        <a:ext cx="5631260" cy="275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101166"/>
              </p:ext>
            </p:extLst>
          </p:nvPr>
        </p:nvGraphicFramePr>
        <p:xfrm>
          <a:off x="2255838" y="3733800"/>
          <a:ext cx="5648325" cy="252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29" name="Equation" r:id="rId6" imgW="1193800" imgH="533400" progId="Equation.DSMT4">
                  <p:embed/>
                </p:oleObj>
              </mc:Choice>
              <mc:Fallback>
                <p:oleObj name="Equation" r:id="rId6" imgW="1193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55838" y="3733800"/>
                        <a:ext cx="5648325" cy="252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557819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incexcII</a:t>
            </a:r>
            <a:r>
              <a:rPr lang="en-US" dirty="0" smtClean="0"/>
              <a:t>.</a:t>
            </a:r>
            <a:fld id="{83D78B86-54BD-4C40-B154-E0B4BEB7EE49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143000"/>
            <a:ext cx="742041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 pitchFamily="66" charset="0"/>
              </a:rPr>
              <a:t>The sum of sizes</a:t>
            </a:r>
          </a:p>
          <a:p>
            <a:r>
              <a:rPr lang="en-US" sz="6600" dirty="0" smtClean="0">
                <a:latin typeface="Comic Sans MS" pitchFamily="66" charset="0"/>
              </a:rPr>
              <a:t>of intersections 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=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171375"/>
              </p:ext>
            </p:extLst>
          </p:nvPr>
        </p:nvGraphicFramePr>
        <p:xfrm>
          <a:off x="666531" y="3322638"/>
          <a:ext cx="7944069" cy="223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2" name="Equation" r:id="rId4" imgW="2070100" imgH="584200" progId="Equation.DSMT4">
                  <p:embed/>
                </p:oleObj>
              </mc:Choice>
              <mc:Fallback>
                <p:oleObj name="Equation" r:id="rId4" imgW="20701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6531" y="3322638"/>
                        <a:ext cx="7944069" cy="2239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90776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incexcII</a:t>
            </a:r>
            <a:r>
              <a:rPr lang="en-US" dirty="0" smtClean="0"/>
              <a:t>.</a:t>
            </a:r>
            <a:fld id="{83D78B86-54BD-4C40-B154-E0B4BEB7EE49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143000"/>
            <a:ext cx="742041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 pitchFamily="66" charset="0"/>
              </a:rPr>
              <a:t>The sum of sizes</a:t>
            </a:r>
          </a:p>
          <a:p>
            <a:r>
              <a:rPr lang="en-US" sz="6600" dirty="0" smtClean="0">
                <a:latin typeface="Comic Sans MS" pitchFamily="66" charset="0"/>
              </a:rPr>
              <a:t>of intersections 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=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717840"/>
              </p:ext>
            </p:extLst>
          </p:nvPr>
        </p:nvGraphicFramePr>
        <p:xfrm>
          <a:off x="381000" y="3294194"/>
          <a:ext cx="8686800" cy="1981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74" name="Equation" r:id="rId4" imgW="2336800" imgH="533400" progId="Equation.DSMT4">
                  <p:embed/>
                </p:oleObj>
              </mc:Choice>
              <mc:Fallback>
                <p:oleObj name="Equation" r:id="rId4" imgW="2336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1000" y="3294194"/>
                        <a:ext cx="8686800" cy="1981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337756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incexcII</a:t>
            </a:r>
            <a:r>
              <a:rPr lang="en-US" dirty="0" smtClean="0"/>
              <a:t>.</a:t>
            </a:r>
            <a:fld id="{83D78B86-54BD-4C40-B154-E0B4BEB7EE49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219200"/>
            <a:ext cx="8915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6000" dirty="0">
                <a:latin typeface="Comic Sans MS" pitchFamily="66" charset="0"/>
              </a:rPr>
              <a:t>If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k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of the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54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j</a:t>
            </a:r>
            <a:r>
              <a:rPr lang="en-US" sz="5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’s</a:t>
            </a: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include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,</a:t>
            </a:r>
          </a:p>
          <a:p>
            <a:pPr>
              <a:spcAft>
                <a:spcPts val="0"/>
              </a:spcAft>
            </a:pPr>
            <a:r>
              <a:rPr lang="en-US" sz="6000" dirty="0" smtClean="0">
                <a:latin typeface="Comic Sans MS" pitchFamily="66" charset="0"/>
              </a:rPr>
              <a:t>then</a:t>
            </a:r>
            <a:endParaRPr lang="en-US" sz="6000" b="1" dirty="0" smtClean="0">
              <a:latin typeface="Euclid Symbol" charset="2"/>
              <a:cs typeface="Euclid Symbol" charset="2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442625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03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947407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04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625673"/>
              </p:ext>
            </p:extLst>
          </p:nvPr>
        </p:nvGraphicFramePr>
        <p:xfrm>
          <a:off x="427037" y="3095625"/>
          <a:ext cx="8183563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05" name="Equation" r:id="rId7" imgW="1574800" imgH="533400" progId="Equation.DSMT4">
                  <p:embed/>
                </p:oleObj>
              </mc:Choice>
              <mc:Fallback>
                <p:oleObj name="Equation" r:id="rId7" imgW="1574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7037" y="3095625"/>
                        <a:ext cx="8183563" cy="277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950382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incexcII</a:t>
            </a:r>
            <a:r>
              <a:rPr lang="en-US" dirty="0" smtClean="0"/>
              <a:t>.</a:t>
            </a:r>
            <a:fld id="{83D78B86-54BD-4C40-B154-E0B4BEB7EE49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219200"/>
            <a:ext cx="8915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6000" dirty="0">
                <a:latin typeface="Comic Sans MS" pitchFamily="66" charset="0"/>
              </a:rPr>
              <a:t>If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k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of the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54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j</a:t>
            </a:r>
            <a:r>
              <a:rPr lang="en-US" sz="5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’s</a:t>
            </a: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include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,</a:t>
            </a:r>
          </a:p>
          <a:p>
            <a:pPr>
              <a:spcAft>
                <a:spcPts val="0"/>
              </a:spcAft>
            </a:pPr>
            <a:r>
              <a:rPr lang="en-US" sz="6000" dirty="0" smtClean="0">
                <a:latin typeface="Comic Sans MS" pitchFamily="66" charset="0"/>
              </a:rPr>
              <a:t>then</a:t>
            </a:r>
            <a:endParaRPr lang="en-US" sz="6000" b="1" dirty="0" smtClean="0">
              <a:latin typeface="Euclid Symbol" charset="2"/>
              <a:cs typeface="Euclid Symbol" charset="2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386200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62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815291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63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073522"/>
              </p:ext>
            </p:extLst>
          </p:nvPr>
        </p:nvGraphicFramePr>
        <p:xfrm>
          <a:off x="1981200" y="2286000"/>
          <a:ext cx="6808458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64" name="Equation" r:id="rId7" imgW="1765300" imgH="533400" progId="Equation.DSMT4">
                  <p:embed/>
                </p:oleObj>
              </mc:Choice>
              <mc:Fallback>
                <p:oleObj name="Equation" r:id="rId7" imgW="17653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81200" y="2286000"/>
                        <a:ext cx="6808458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50744"/>
              </p:ext>
            </p:extLst>
          </p:nvPr>
        </p:nvGraphicFramePr>
        <p:xfrm>
          <a:off x="1558925" y="3962400"/>
          <a:ext cx="624205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65" name="Equation" r:id="rId9" imgW="1409700" imgH="533400" progId="Equation.DSMT4">
                  <p:embed/>
                </p:oleObj>
              </mc:Choice>
              <mc:Fallback>
                <p:oleObj name="Equation" r:id="rId9" imgW="14097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58925" y="3962400"/>
                        <a:ext cx="6242050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682777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incexcII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9</a:t>
            </a:fld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812193"/>
              </p:ext>
            </p:extLst>
          </p:nvPr>
        </p:nvGraphicFramePr>
        <p:xfrm>
          <a:off x="752475" y="2895600"/>
          <a:ext cx="7789863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78" name="Equation" r:id="rId4" imgW="2057400" imgH="533400" progId="Equation.DSMT4">
                  <p:embed/>
                </p:oleObj>
              </mc:Choice>
              <mc:Fallback>
                <p:oleObj name="Equation" r:id="rId4" imgW="20574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2475" y="2895600"/>
                        <a:ext cx="7789863" cy="201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958514"/>
              </p:ext>
            </p:extLst>
          </p:nvPr>
        </p:nvGraphicFramePr>
        <p:xfrm>
          <a:off x="2895600" y="1295400"/>
          <a:ext cx="61880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79" name="Equation" r:id="rId6" imgW="1397000" imgH="241300" progId="Equation.DSMT4">
                  <p:embed/>
                </p:oleObj>
              </mc:Choice>
              <mc:Fallback>
                <p:oleObj name="Equation" r:id="rId6" imgW="1397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295400"/>
                        <a:ext cx="6188075" cy="1066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2400" y="1295400"/>
            <a:ext cx="534999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so each</a:t>
            </a:r>
          </a:p>
          <a:p>
            <a:r>
              <a:rPr lang="en-US" sz="5400" dirty="0" smtClean="0">
                <a:latin typeface="Comic Sans MS" pitchFamily="66" charset="0"/>
              </a:rPr>
              <a:t>contributes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5400" dirty="0" smtClean="0">
                <a:latin typeface="Comic Sans MS" pitchFamily="66" charset="0"/>
              </a:rPr>
              <a:t> to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352613"/>
              </p:ext>
            </p:extLst>
          </p:nvPr>
        </p:nvGraphicFramePr>
        <p:xfrm>
          <a:off x="685800" y="4953000"/>
          <a:ext cx="796925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80" name="Equation" r:id="rId8" imgW="1549400" imgH="266700" progId="Equation.DSMT4">
                  <p:embed/>
                </p:oleObj>
              </mc:Choice>
              <mc:Fallback>
                <p:oleObj name="Equation" r:id="rId8" imgW="15494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5800" y="4953000"/>
                        <a:ext cx="7969250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</p:spTree>
    <p:extLst>
      <p:ext uri="{BB962C8B-B14F-4D97-AF65-F5344CB8AC3E}">
        <p14:creationId xmlns:p14="http://schemas.microsoft.com/office/powerpoint/2010/main" val="248746579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9909</TotalTime>
  <Words>121</Words>
  <Application>Microsoft Macintosh PowerPoint</Application>
  <PresentationFormat>On-screen Show (4:3)</PresentationFormat>
  <Paragraphs>45</Paragraphs>
  <Slides>10</Slides>
  <Notes>10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6.042 Lecture Template</vt:lpstr>
      <vt:lpstr>Equation</vt:lpstr>
      <vt:lpstr>MathType 6.0 Equation</vt:lpstr>
      <vt:lpstr>PowerPoint Presentation</vt:lpstr>
      <vt:lpstr>Incl-Excl n sets</vt:lpstr>
      <vt:lpstr>Binomial Counting proof</vt:lpstr>
      <vt:lpstr>Binomial Counting proof</vt:lpstr>
      <vt:lpstr>Binomial Counting proof</vt:lpstr>
      <vt:lpstr>Binomial Counting proof</vt:lpstr>
      <vt:lpstr>Binomial Counting proof</vt:lpstr>
      <vt:lpstr>Binomial Counting proof</vt:lpstr>
      <vt:lpstr>Binomial Counting proof</vt:lpstr>
      <vt:lpstr>Binomial Counting proof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1739</cp:revision>
  <cp:lastPrinted>2012-04-20T12:04:58Z</cp:lastPrinted>
  <dcterms:created xsi:type="dcterms:W3CDTF">2011-04-15T20:23:54Z</dcterms:created>
  <dcterms:modified xsi:type="dcterms:W3CDTF">2013-04-21T17:48:25Z</dcterms:modified>
</cp:coreProperties>
</file>