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embeddings/oleObject8.bin" ContentType="application/vnd.openxmlformats-officedocument.oleObject"/>
  <Override PartName="/ppt/embeddings/oleObject1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Default Extension="fntdata" ContentType="application/x-fontdata"/>
  <Override PartName="/ppt/slides/slide27.xml" ContentType="application/vnd.openxmlformats-officedocument.presentationml.slide+xml"/>
  <Default Extension="vml" ContentType="application/vnd.openxmlformats-officedocument.vmlDrawing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Default Extension="pict" ContentType="image/pict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37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Default Extension="wmf" ContentType="image/x-wmf"/>
  <Override PartName="/ppt/embeddings/oleObject4.bin" ContentType="application/vnd.openxmlformats-officedocument.oleObject"/>
  <Override PartName="/ppt/notesSlides/notesSlide34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embeddings/oleObject9.bin" ContentType="application/vnd.openxmlformats-officedocument.oleObject"/>
  <Override PartName="/ppt/embeddings/oleObject2.bin" ContentType="application/vnd.openxmlformats-officedocument.oleObject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Override PartName="/ppt/notesSlides/notesSlide24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embedTrueTypeFonts="1">
  <p:sldMasterIdLst>
    <p:sldMasterId id="2147483678" r:id="rId1"/>
  </p:sldMasterIdLst>
  <p:notesMasterIdLst>
    <p:notesMasterId r:id="rId39"/>
  </p:notesMasterIdLst>
  <p:handoutMasterIdLst>
    <p:handoutMasterId r:id="rId40"/>
  </p:handoutMasterIdLst>
  <p:sldIdLst>
    <p:sldId id="388" r:id="rId2"/>
    <p:sldId id="367" r:id="rId3"/>
    <p:sldId id="394" r:id="rId4"/>
    <p:sldId id="395" r:id="rId5"/>
    <p:sldId id="396" r:id="rId6"/>
    <p:sldId id="403" r:id="rId7"/>
    <p:sldId id="397" r:id="rId8"/>
    <p:sldId id="398" r:id="rId9"/>
    <p:sldId id="400" r:id="rId10"/>
    <p:sldId id="401" r:id="rId11"/>
    <p:sldId id="368" r:id="rId12"/>
    <p:sldId id="369" r:id="rId13"/>
    <p:sldId id="373" r:id="rId14"/>
    <p:sldId id="414" r:id="rId15"/>
    <p:sldId id="416" r:id="rId16"/>
    <p:sldId id="374" r:id="rId17"/>
    <p:sldId id="405" r:id="rId18"/>
    <p:sldId id="407" r:id="rId19"/>
    <p:sldId id="410" r:id="rId20"/>
    <p:sldId id="375" r:id="rId21"/>
    <p:sldId id="412" r:id="rId22"/>
    <p:sldId id="417" r:id="rId23"/>
    <p:sldId id="413" r:id="rId24"/>
    <p:sldId id="376" r:id="rId25"/>
    <p:sldId id="377" r:id="rId26"/>
    <p:sldId id="379" r:id="rId27"/>
    <p:sldId id="378" r:id="rId28"/>
    <p:sldId id="380" r:id="rId29"/>
    <p:sldId id="393" r:id="rId30"/>
    <p:sldId id="381" r:id="rId31"/>
    <p:sldId id="402" r:id="rId32"/>
    <p:sldId id="421" r:id="rId33"/>
    <p:sldId id="422" r:id="rId34"/>
    <p:sldId id="418" r:id="rId35"/>
    <p:sldId id="419" r:id="rId36"/>
    <p:sldId id="420" r:id="rId37"/>
    <p:sldId id="423" r:id="rId38"/>
  </p:sldIdLst>
  <p:sldSz cx="9144000" cy="6858000" type="screen4x3"/>
  <p:notesSz cx="7315200" cy="9601200"/>
  <p:embeddedFontLst>
    <p:embeddedFont>
      <p:font typeface="Comic Sans MS"/>
      <p:regular r:id="rId41"/>
      <p:bold r:id="rId42"/>
    </p:embeddedFont>
    <p:embeddedFont>
      <p:font typeface="EURM10"/>
      <p:regular r:id="rId43"/>
    </p:embeddedFont>
    <p:embeddedFont>
      <p:font typeface="cmsy10"/>
      <p:regular r:id="rId44"/>
    </p:embeddedFont>
    <p:embeddedFont>
      <p:font typeface="Euclid Symbol" charset="2"/>
      <p:regular r:id="rId45"/>
      <p:bold r:id="rId46"/>
      <p:italic r:id="rId47"/>
      <p:boldItalic r:id="rId48"/>
    </p:embeddedFont>
  </p:embeddedFontLst>
  <p:custDataLst>
    <p:tags r:id="rId5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 autoAdjust="0"/>
    <p:restoredTop sz="94635" autoAdjust="0"/>
  </p:normalViewPr>
  <p:slideViewPr>
    <p:cSldViewPr showGuides="1">
      <p:cViewPr varScale="1">
        <p:scale>
          <a:sx n="130" d="100"/>
          <a:sy n="130" d="100"/>
        </p:scale>
        <p:origin x="-26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tags" Target="tags/tag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handoutMaster" Target="handoutMasters/handoutMaster1.xml"/><Relationship Id="rId41" Type="http://schemas.openxmlformats.org/officeDocument/2006/relationships/font" Target="fonts/font1.fntdata"/><Relationship Id="rId42" Type="http://schemas.openxmlformats.org/officeDocument/2006/relationships/font" Target="fonts/font2.fntdata"/><Relationship Id="rId43" Type="http://schemas.openxmlformats.org/officeDocument/2006/relationships/font" Target="fonts/font3.fntdata"/><Relationship Id="rId44" Type="http://schemas.openxmlformats.org/officeDocument/2006/relationships/font" Target="fonts/font4.fntdata"/><Relationship Id="rId45" Type="http://schemas.openxmlformats.org/officeDocument/2006/relationships/font" Target="fonts/font5.fntdata"/><Relationship Id="rId46" Type="http://schemas.openxmlformats.org/officeDocument/2006/relationships/font" Target="fonts/font6.fntdata"/><Relationship Id="rId47" Type="http://schemas.openxmlformats.org/officeDocument/2006/relationships/font" Target="fonts/font7.fntdata"/><Relationship Id="rId48" Type="http://schemas.openxmlformats.org/officeDocument/2006/relationships/font" Target="fonts/font8.fntdata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6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4.wmf"/><Relationship Id="rId3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5C2E4-51F2-4351-AC9C-4FFB4DFC309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07164-4DF3-4815-A867-356BFB7712B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8EE77-5635-42B7-AE4A-57216DB5BC4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8DF76-FEA7-4F94-B87A-6498A1F0C02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939FD-17CE-4D53-8988-6B327FFA011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F00B4-AD9D-4EB3-826B-6566E9CCED3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53F37-EB1E-4C01-BA0C-1C0E4E54BB5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4273C-015F-4B70-8E84-8F6E88E2765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E9133-7400-49C9-B679-FA67AFDDFC6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E425A-8DDD-405B-8600-5265099004E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E425A-8DDD-405B-8600-5265099004E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64BEE-C45D-4364-99C5-489573BC527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8F.‹#›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8F.‹#›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8F.‹#›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8F.‹#›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4" r:id="rId4"/>
    <p:sldLayoutId id="2147483685" r:id="rId5"/>
    <p:sldLayoutId id="214748369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8.bin"/><Relationship Id="rId6" Type="http://schemas.openxmlformats.org/officeDocument/2006/relationships/oleObject" Target="../embeddings/oleObject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1500" y="2019300"/>
            <a:ext cx="8001000" cy="2819400"/>
          </a:xfrm>
        </p:spPr>
        <p:txBody>
          <a:bodyPr/>
          <a:lstStyle/>
          <a:p>
            <a:pPr eaLnBrk="1" hangingPunct="1"/>
            <a:r>
              <a:rPr lang="en-US" sz="7200" b="1" smtClean="0"/>
              <a:t>Euler’s Theorem</a:t>
            </a:r>
          </a:p>
          <a:p>
            <a:pPr eaLnBrk="1" hangingPunct="1"/>
            <a:r>
              <a:rPr lang="en-US" sz="7200" b="1" smtClean="0"/>
              <a:t>RSA encryption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3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7112000"/>
            <a:ext cx="91440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TexPoint</a:t>
            </a:r>
            <a:r>
              <a:rPr lang="en-US" dirty="0"/>
              <a:t> fonts used in EMF. </a:t>
            </a:r>
          </a:p>
          <a:p>
            <a:r>
              <a:rPr lang="en-US" dirty="0"/>
              <a:t>Read the </a:t>
            </a:r>
            <a:r>
              <a:rPr lang="en-US" dirty="0" err="1"/>
              <a:t>TexPoint</a:t>
            </a:r>
            <a:r>
              <a:rPr lang="en-US" dirty="0"/>
              <a:t> manual before you delete this box.: </a:t>
            </a:r>
            <a:r>
              <a:rPr lang="en-US" dirty="0">
                <a:latin typeface="EURM10" pitchFamily="34" charset="0"/>
              </a:rPr>
              <a:t>A</a:t>
            </a:r>
            <a:r>
              <a:rPr lang="en-US" dirty="0">
                <a:latin typeface="Euclid Symbol" charset="2"/>
              </a:rPr>
              <a:t>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AD1D0FF0-6D93-442D-82F5-8BA6A710FDE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b="0" dirty="0" err="1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8008937" cy="437504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(12)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(3 - 1)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- 2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2-1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⋅(4 - 2)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  <a:sym typeface="Euclid Symbol" pitchFamily="18" charset="2"/>
              </a:rPr>
              <a:t>4</a:t>
            </a:r>
            <a:endParaRPr lang="en-US" sz="6600" dirty="0">
              <a:solidFill>
                <a:srgbClr val="FF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A808FFD1-D581-4BF4-B068-1D0FA2A32E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475" y="1244600"/>
            <a:ext cx="8456613" cy="41068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/>
              <a:t>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000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relatively 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/>
              <a:t>prime</a:t>
            </a:r>
            <a:r>
              <a:rPr lang="en-US" sz="6000" dirty="0" smtClean="0">
                <a:solidFill>
                  <a:srgbClr val="800080"/>
                </a:solidFill>
              </a:rPr>
              <a:t> </a:t>
            </a:r>
            <a:r>
              <a:rPr lang="en-US" sz="6000" dirty="0" smtClean="0"/>
              <a:t>to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6000" dirty="0" smtClean="0"/>
              <a:t>,</a:t>
            </a:r>
          </a:p>
          <a:p>
            <a:pPr eaLnBrk="1" hangingPunct="1">
              <a:defRPr/>
            </a:pPr>
            <a:r>
              <a:rPr lang="en-US" sz="7200" dirty="0" smtClean="0">
                <a:solidFill>
                  <a:srgbClr val="3333CC"/>
                </a:solidFill>
              </a:rPr>
              <a:t>   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72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baseline="300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7200" baseline="30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1 (mod n)</a:t>
            </a:r>
          </a:p>
        </p:txBody>
      </p:sp>
      <p:pic>
        <p:nvPicPr>
          <p:cNvPr id="4101" name="Picture 4" descr="eul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473825" y="234950"/>
            <a:ext cx="2070100" cy="3105150"/>
          </a:xfrm>
          <a:noFill/>
        </p:spPr>
      </p:pic>
      <p:sp>
        <p:nvSpPr>
          <p:cNvPr id="385030" name="Rectangle 6"/>
          <p:cNvSpPr>
            <a:spLocks noChangeArrowheads="1"/>
          </p:cNvSpPr>
          <p:nvPr/>
        </p:nvSpPr>
        <p:spPr bwMode="auto">
          <a:xfrm>
            <a:off x="1063625" y="3454400"/>
            <a:ext cx="7151688" cy="1312863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3023AA39-47D8-49DF-8766-B653A1B18F4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Fermat’s Little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special case of Euler:</a:t>
            </a:r>
          </a:p>
          <a:p>
            <a:pPr algn="ctr" eaLnBrk="1" hangingPunct="1">
              <a:buFontTx/>
              <a:buNone/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</a:t>
            </a:r>
            <a:r>
              <a:rPr lang="en-US" sz="6600" b="1" kern="1200" baseline="30000" dirty="0" smtClean="0">
                <a:solidFill>
                  <a:srgbClr val="CCCCFF">
                    <a:lumMod val="50000"/>
                  </a:srgbClr>
                </a:solidFill>
                <a:latin typeface="+mj-lt"/>
                <a:sym typeface="Euclid Symbol"/>
              </a:rPr>
              <a:t>p-1</a:t>
            </a: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6600" b="1" dirty="0" smtClean="0">
                <a:solidFill>
                  <a:srgbClr val="3333CC"/>
                </a:solidFill>
                <a:latin typeface="Euclid Symbol" charset="2"/>
              </a:rPr>
              <a:t>≡ </a:t>
            </a:r>
            <a:r>
              <a:rPr lang="en-US" sz="6600" dirty="0" smtClean="0">
                <a:solidFill>
                  <a:srgbClr val="3333CC"/>
                </a:solidFill>
              </a:rPr>
              <a:t>1 (mod p)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for prime</a:t>
            </a:r>
            <a:r>
              <a:rPr lang="en-US" sz="6600" dirty="0" smtClean="0">
                <a:solidFill>
                  <a:srgbClr val="3333CC"/>
                </a:solidFill>
              </a:rPr>
              <a:t> 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1F6C5DAC-2009-4302-BE3F-4F64B63BF77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965252" cy="4555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48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{m| 0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&lt;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m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itchFamily="18" charset="0"/>
                <a:sym typeface="Euclid Symbol"/>
              </a:rPr>
              <a:t>n &amp;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itchFamily="18" charset="0"/>
                <a:sym typeface="Euclid Symbol"/>
              </a:rPr>
              <a:t>gcd(m,n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itchFamily="18" charset="0"/>
                <a:sym typeface="Euclid Symbol"/>
              </a:rPr>
              <a:t>)=1}</a:t>
            </a:r>
            <a:endParaRPr lang="en-US" sz="5400" dirty="0" smtClean="0">
              <a:latin typeface="+mj-lt"/>
            </a:endParaRP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dirty="0" smtClean="0">
                <a:latin typeface="+mj-lt"/>
              </a:rPr>
              <a:t>=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{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rem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m,n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)|m </a:t>
            </a:r>
            <a:r>
              <a:rPr lang="en-US" sz="4800" dirty="0" smtClean="0">
                <a:solidFill>
                  <a:srgbClr val="0000CC"/>
                </a:solidFill>
                <a:latin typeface="+mj-lt"/>
              </a:rPr>
              <a:t>rel. prime to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n}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+mj-lt"/>
              </a:rPr>
              <a:t>Note: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m,k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n* </a:t>
            </a:r>
            <a:r>
              <a:rPr lang="en-US" sz="4800" dirty="0" smtClean="0">
                <a:latin typeface="+mj-lt"/>
                <a:sym typeface="Euclid Symbol"/>
              </a:rPr>
              <a:t>implies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       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m</a:t>
            </a:r>
            <a:r>
              <a:rPr lang="en-US" sz="4800" b="1" dirty="0" err="1" smtClean="0">
                <a:solidFill>
                  <a:srgbClr val="0000CC"/>
                </a:solidFill>
                <a:latin typeface="+mj-lt"/>
                <a:sym typeface="Euclid Symbol"/>
              </a:rPr>
              <a:t>⋅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k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</a:t>
            </a:r>
            <a:r>
              <a:rPr lang="en-US" sz="4800" dirty="0" smtClean="0">
                <a:latin typeface="+mj-lt"/>
                <a:sym typeface="Euclid Symbol"/>
              </a:rPr>
              <a:t>rel. prime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</a:t>
            </a:r>
            <a:r>
              <a:rPr lang="en-US" sz="4800" dirty="0" smtClean="0">
                <a:latin typeface="+mj-lt"/>
                <a:sym typeface="Euclid Symbol"/>
              </a:rPr>
              <a:t>to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n</a:t>
            </a:r>
            <a:endParaRPr lang="en-US" sz="4800" dirty="0" smtClean="0">
              <a:solidFill>
                <a:srgbClr val="0000CC"/>
              </a:solidFill>
              <a:latin typeface="+mj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1F6C5DAC-2009-4302-BE3F-4F64B63BF77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98763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54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|0&lt;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4"/>
                </a:solidFill>
                <a:latin typeface="+mj-lt"/>
              </a:rPr>
              <a:t>rel</a:t>
            </a:r>
            <a:r>
              <a:rPr lang="en-US" sz="5400" dirty="0" smtClean="0">
                <a:solidFill>
                  <a:schemeClr val="accent4"/>
                </a:solidFill>
                <a:latin typeface="+mj-lt"/>
              </a:rPr>
              <a:t> prime to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+mj-lt"/>
              </a:rPr>
              <a:t>Note: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m,k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n* </a:t>
            </a:r>
            <a:r>
              <a:rPr lang="en-US" sz="4800" dirty="0" smtClean="0">
                <a:latin typeface="+mj-lt"/>
                <a:sym typeface="Euclid Symbol"/>
              </a:rPr>
              <a:t>implies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          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m</a:t>
            </a:r>
            <a:r>
              <a:rPr lang="en-US" sz="4800" b="1" dirty="0" err="1" smtClean="0">
                <a:solidFill>
                  <a:srgbClr val="0000CC"/>
                </a:solidFill>
                <a:latin typeface="+mj-lt"/>
                <a:sym typeface="Euclid Symbol"/>
              </a:rPr>
              <a:t>⋅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k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</a:t>
            </a:r>
            <a:r>
              <a:rPr lang="en-US" sz="4800" dirty="0" smtClean="0">
                <a:latin typeface="+mj-lt"/>
                <a:sym typeface="Euclid Symbol"/>
              </a:rPr>
              <a:t>rel. prime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</a:t>
            </a:r>
            <a:r>
              <a:rPr lang="en-US" sz="4800" dirty="0" smtClean="0">
                <a:latin typeface="+mj-lt"/>
                <a:sym typeface="Euclid Symbol"/>
              </a:rPr>
              <a:t>to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n</a:t>
            </a:r>
            <a:endParaRPr lang="en-US" sz="4800" dirty="0" smtClean="0">
              <a:solidFill>
                <a:srgbClr val="0000CC"/>
              </a:solidFill>
              <a:latin typeface="+mj-lt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316308" y="4191000"/>
            <a:ext cx="683709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rem(mk,n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)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*       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1F6C5DAC-2009-4302-BE3F-4F64B63BF77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987632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54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|0&lt;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4"/>
                </a:solidFill>
                <a:latin typeface="+mj-lt"/>
              </a:rPr>
              <a:t>rel</a:t>
            </a:r>
            <a:r>
              <a:rPr lang="en-US" sz="5400" dirty="0" smtClean="0">
                <a:solidFill>
                  <a:schemeClr val="accent4"/>
                </a:solidFill>
                <a:latin typeface="+mj-lt"/>
              </a:rPr>
              <a:t> prime to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4800" i="1" dirty="0" smtClean="0">
                <a:solidFill>
                  <a:srgbClr val="000000"/>
                </a:solidFill>
                <a:latin typeface="Comic Sans MS"/>
              </a:rPr>
              <a:t>Lemma: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</a:t>
            </a:r>
            <a:r>
              <a:rPr lang="en-US" sz="5400" dirty="0" err="1" smtClean="0">
                <a:solidFill>
                  <a:srgbClr val="000000"/>
                </a:solidFill>
                <a:latin typeface="Comic Sans MS"/>
              </a:rPr>
              <a:t>mult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 by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b="1" dirty="0" err="1" smtClean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,</a:t>
            </a:r>
            <a:endParaRPr lang="en-US" sz="5400" dirty="0" smtClean="0">
              <a:solidFill>
                <a:srgbClr val="CCCCFF">
                  <a:lumMod val="50000"/>
                </a:srgbClr>
              </a:solidFill>
              <a:latin typeface="Comic Sans MS"/>
            </a:endParaRPr>
          </a:p>
          <a:p>
            <a:pPr lvl="0">
              <a:defRPr/>
            </a:pP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 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permutes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40449DF-F5E8-4908-A8C5-8B1F7074FE06}" type="slidenum">
              <a:rPr lang="en-US" smtClean="0"/>
              <a:pPr>
                <a:defRPr/>
              </a:pPr>
              <a:t>16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40449DF-F5E8-4908-A8C5-8B1F7074FE06}" type="slidenum">
              <a:rPr lang="en-US" smtClean="0"/>
              <a:pPr>
                <a:defRPr/>
              </a:pPr>
              <a:t>17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40449DF-F5E8-4908-A8C5-8B1F7074FE06}" type="slidenum">
              <a:rPr lang="en-US" smtClean="0"/>
              <a:pPr>
                <a:defRPr/>
              </a:pPr>
              <a:t>18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Permuting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n*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A7FF40A1-BAF9-47AD-9B94-2540ACEF918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828800"/>
            <a:ext cx="88392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/>
              </a:rPr>
              <a:t>Lemma:</a:t>
            </a:r>
          </a:p>
          <a:p>
            <a:pPr lvl="0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For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,</a:t>
            </a:r>
            <a:r>
              <a:rPr lang="en-US" sz="5400" dirty="0" smtClean="0">
                <a:latin typeface="Comic Sans MS"/>
              </a:rPr>
              <a:t> the mapping</a:t>
            </a:r>
          </a:p>
          <a:p>
            <a:pPr lvl="0" algn="ctr">
              <a:defRPr/>
            </a:pPr>
            <a:r>
              <a:rPr lang="en-US" sz="5400" dirty="0" smtClean="0">
                <a:latin typeface="Comic Sans MS"/>
              </a:rPr>
              <a:t>    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m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 </a:t>
            </a:r>
            <a:r>
              <a:rPr lang="en-US" sz="5400" b="1" dirty="0" smtClean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sz="5400" b="1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 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rem(km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, n)</a:t>
            </a:r>
          </a:p>
          <a:p>
            <a:pPr lvl="0">
              <a:defRPr/>
            </a:pPr>
            <a:r>
              <a:rPr lang="en-US" sz="5400" dirty="0" smtClean="0">
                <a:latin typeface="Comic Sans MS"/>
                <a:sym typeface="Euclid Symbol"/>
              </a:rPr>
              <a:t>is a </a:t>
            </a:r>
            <a:r>
              <a:rPr lang="en-US" sz="5400" dirty="0" err="1" smtClean="0">
                <a:latin typeface="Comic Sans MS"/>
                <a:sym typeface="Euclid Symbol"/>
              </a:rPr>
              <a:t>bijection</a:t>
            </a:r>
            <a:r>
              <a:rPr lang="en-US" sz="5400" dirty="0" smtClean="0">
                <a:latin typeface="Comic Sans MS"/>
                <a:sym typeface="Euclid Symbol"/>
              </a:rPr>
              <a:t> from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sym typeface="Euclid Symbol"/>
              </a:rPr>
              <a:t>n*</a:t>
            </a:r>
            <a:r>
              <a:rPr lang="en-US" sz="5400" dirty="0" smtClean="0">
                <a:latin typeface="Comic Sans MS"/>
                <a:sym typeface="Euclid Symbol"/>
              </a:rPr>
              <a:t>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sym typeface="Euclid Symbol"/>
              </a:rPr>
              <a:t>n*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477000" y="6553200"/>
            <a:ext cx="2667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8F.</a:t>
            </a:r>
            <a:fld id="{240449DF-F5E8-4908-A8C5-8B1F7074FE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3130C671-BAFA-40C0-AA12-97E3C8E99BD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53500" cy="4714875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7200" dirty="0" smtClean="0"/>
              <a:t>::=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dirty="0" smtClean="0"/>
              <a:t>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0,1,…,n-1  </a:t>
            </a:r>
            <a:r>
              <a:rPr lang="en-US" sz="7200" dirty="0" err="1" smtClean="0">
                <a:sym typeface="Euclid Symbol" pitchFamily="18" charset="2"/>
              </a:rPr>
              <a:t>s.t</a:t>
            </a:r>
            <a:r>
              <a:rPr lang="en-US" sz="7200" dirty="0" smtClean="0">
                <a:sym typeface="Euclid Symbol" pitchFamily="18" charset="2"/>
              </a:rPr>
              <a:t>.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   k </a:t>
            </a:r>
            <a:r>
              <a:rPr lang="en-US" sz="7200" dirty="0" smtClean="0">
                <a:cs typeface="Courier New" pitchFamily="49" charset="0"/>
                <a:sym typeface="Euclid Symbol" pitchFamily="18" charset="2"/>
              </a:rPr>
              <a:t>rel. prime to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733800"/>
            <a:ext cx="6248400" cy="230832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7200" dirty="0" smtClean="0">
                <a:latin typeface="+mj-lt"/>
              </a:rPr>
              <a:t>has a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(mod n</a:t>
            </a: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)</a:t>
            </a:r>
            <a:endParaRPr lang="en-US" sz="7200" dirty="0" smtClean="0">
              <a:latin typeface="+mj-lt"/>
            </a:endParaRPr>
          </a:p>
          <a:p>
            <a:pPr>
              <a:defRPr/>
            </a:pPr>
            <a:r>
              <a:rPr lang="en-US" sz="7200" dirty="0" smtClean="0">
                <a:latin typeface="+mj-lt"/>
              </a:rPr>
              <a:t>inverse</a:t>
            </a:r>
            <a:endParaRPr lang="en-US" sz="7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D84392B-0D9B-42AA-BA65-FCCCDA49260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p:oleObj spid="_x0000_s1027" name="Equation" r:id="rId4" imgW="126720" imgH="1904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p:oleObj spid="_x0000_s1030" name="Equation" r:id="rId5" imgW="2044700" imgH="6477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D84392B-0D9B-42AA-BA65-FCCCDA49260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p:oleObj spid="_x0000_s2051" name="Equation" r:id="rId4" imgW="126720" imgH="190440" progId="Equation.DSMT4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p:oleObj spid="_x0000_s2057" name="Equation" r:id="rId5" imgW="2044700" imgH="81280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/>
        </p:nvGraphicFramePr>
        <p:xfrm>
          <a:off x="533400" y="1676400"/>
          <a:ext cx="7924800" cy="2873121"/>
        </p:xfrm>
        <a:graphic>
          <a:graphicData uri="http://schemas.openxmlformats.org/presentationml/2006/ole">
            <p:oleObj spid="_x0000_s91139" name="Equation" r:id="rId4" imgW="2031840" imgH="736560" progId="Equation.DSMT4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D84392B-0D9B-42AA-BA65-FCCCDA49260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p:oleObj spid="_x0000_s91138" name="Equation" r:id="rId5" imgW="126720" imgH="19044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D84392B-0D9B-42AA-BA65-FCCCDA49260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p:oleObj spid="_x0000_s3075" name="Equation" r:id="rId4" imgW="126720" imgH="19044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p:oleObj spid="_x0000_s3076" name="Equation" r:id="rId5" imgW="393480" imgH="34272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p:oleObj spid="_x0000_s3074" name="Equation" r:id="rId6" imgW="1917360" imgH="711000" progId="Equation.DSMT4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uiExpand="1" build="p"/>
      <p:bldP spid="1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3D159E7-7261-456C-B1C2-8B1BCE6FD8A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 Public Key Encryption</a:t>
            </a:r>
          </a:p>
        </p:txBody>
      </p:sp>
      <p:pic>
        <p:nvPicPr>
          <p:cNvPr id="14340" name="Picture 4" descr="rivest_shamir_adelman_photo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19250" y="1354138"/>
            <a:ext cx="6032500" cy="4335462"/>
          </a:xfr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EAE0CE3F-24F2-4E10-908C-002F0BCF9C8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Beforehand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029200"/>
          </a:xfrm>
        </p:spPr>
        <p:txBody>
          <a:bodyPr/>
          <a:lstStyle/>
          <a:p>
            <a:pPr marL="609600" indent="-609600" eaLnBrk="1" hangingPunct="1"/>
            <a:r>
              <a:rPr lang="en-US" sz="4400" dirty="0" smtClean="0"/>
              <a:t>receiver generates primes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p, q</a:t>
            </a:r>
          </a:p>
          <a:p>
            <a:pPr marL="609600" indent="-609600" eaLnBrk="1" hangingPunct="1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::=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•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eaLnBrk="1" hangingPunct="1"/>
            <a:r>
              <a:rPr lang="en-US" sz="4400" dirty="0" smtClean="0"/>
              <a:t>selects</a:t>
            </a:r>
            <a:r>
              <a:rPr lang="en-US" sz="4400" dirty="0" smtClean="0">
                <a:solidFill>
                  <a:srgbClr val="3333CC"/>
                </a:solidFill>
              </a:rPr>
              <a:t> e </a:t>
            </a:r>
            <a:r>
              <a:rPr lang="en-US" sz="4400" dirty="0" smtClean="0">
                <a:solidFill>
                  <a:srgbClr val="008000"/>
                </a:solidFill>
              </a:rPr>
              <a:t>rel. prime</a:t>
            </a:r>
            <a:r>
              <a:rPr lang="en-US" sz="4400" dirty="0" smtClean="0"/>
              <a:t> to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(p-1)(q-1)</a:t>
            </a:r>
          </a:p>
          <a:p>
            <a:pPr marL="609600" indent="-60960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e, n</a:t>
            </a:r>
            <a:r>
              <a:rPr lang="en-US" sz="4400" dirty="0" smtClean="0"/>
              <a:t>) ::=  </a:t>
            </a:r>
            <a:r>
              <a:rPr lang="en-US" sz="4400" dirty="0" smtClean="0">
                <a:solidFill>
                  <a:srgbClr val="FF00FF"/>
                </a:solidFill>
              </a:rPr>
              <a:t>public key</a:t>
            </a:r>
            <a:r>
              <a:rPr lang="en-US" sz="4400" dirty="0" smtClean="0"/>
              <a:t>, publishes it</a:t>
            </a:r>
          </a:p>
          <a:p>
            <a:pPr marL="609600" indent="-609600" eaLnBrk="1" hangingPunct="1"/>
            <a:r>
              <a:rPr lang="en-US" sz="4400" dirty="0" smtClean="0"/>
              <a:t>finds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, inverse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mod (p-1)(q-1)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</a:p>
          <a:p>
            <a:pPr marL="609600" indent="-609600" eaLnBrk="1" hangingPunct="1"/>
            <a:r>
              <a:rPr lang="en-US" sz="4400" dirty="0" smtClean="0">
                <a:solidFill>
                  <a:srgbClr val="3333CC"/>
                </a:solidFill>
              </a:rPr>
              <a:t>d 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FF00FF"/>
                </a:solidFill>
              </a:rPr>
              <a:t>secret key</a:t>
            </a:r>
            <a:r>
              <a:rPr lang="en-US" sz="4400" dirty="0" smtClean="0"/>
              <a:t>, keeps hidden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E667B6B-E035-4178-9988-2F3A6234683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RSA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49657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Encoding message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     </a:t>
            </a:r>
            <a:r>
              <a:rPr lang="en-US" sz="5400" dirty="0" smtClean="0"/>
              <a:t>send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m’</a:t>
            </a:r>
            <a:r>
              <a:rPr lang="en-US" sz="5400" dirty="0" smtClean="0">
                <a:solidFill>
                  <a:srgbClr val="3333CC"/>
                </a:solidFill>
              </a:rPr>
              <a:t> </a:t>
            </a:r>
            <a:r>
              <a:rPr lang="en-US" sz="5400" dirty="0" smtClean="0"/>
              <a:t>::=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(m</a:t>
            </a:r>
            <a:r>
              <a:rPr lang="en-US" sz="5400" baseline="30000" dirty="0" smtClean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, n)</a:t>
            </a:r>
          </a:p>
          <a:p>
            <a:pPr eaLnBrk="1" hangingPunct="1"/>
            <a:r>
              <a:rPr lang="en-US" sz="5400" dirty="0" smtClean="0"/>
              <a:t>Decoding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m’</a:t>
            </a:r>
            <a:r>
              <a:rPr lang="en-US" sz="5400" dirty="0" smtClean="0"/>
              <a:t>: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 receiver computes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((m’)</a:t>
            </a:r>
            <a:r>
              <a:rPr lang="en-US" sz="5400" baseline="300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, n )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6403344" y="4848761"/>
            <a:ext cx="2371162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FF00FF"/>
                </a:solidFill>
                <a:latin typeface="Comic Sans MS" pitchFamily="66" charset="0"/>
              </a:rPr>
              <a:t>=</a:t>
            </a:r>
            <a:r>
              <a:rPr lang="en-US" sz="80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80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72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28600"/>
            <a:ext cx="404710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dirty="0" smtClean="0">
                <a:latin typeface="+mj-lt"/>
              </a:rPr>
              <a:t>(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0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m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sym typeface="Euclid Symbol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sym typeface="Euclid Symbol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n</a:t>
            </a:r>
            <a:r>
              <a:rPr lang="en-US" sz="5400" dirty="0" smtClean="0">
                <a:latin typeface="+mj-lt"/>
                <a:sym typeface="Euclid Symbol"/>
              </a:rPr>
              <a:t>)</a:t>
            </a:r>
            <a:endParaRPr lang="en-US" sz="5400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6A5E9C01-C108-4A5C-AE7A-FB77D488E7D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Receiver’s abilities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229600" cy="5943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find two large primes 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p, q</a:t>
            </a:r>
          </a:p>
          <a:p>
            <a:pPr eaLnBrk="1" hangingPunct="1">
              <a:buFontTx/>
              <a:buNone/>
            </a:pPr>
            <a:r>
              <a:rPr lang="en-US" sz="4000" i="1" dirty="0" smtClean="0">
                <a:solidFill>
                  <a:srgbClr val="3333CC"/>
                </a:solidFill>
              </a:rPr>
              <a:t>   </a:t>
            </a:r>
            <a:r>
              <a:rPr lang="en-US" sz="4000" i="1" dirty="0" smtClean="0"/>
              <a:t>- </a:t>
            </a:r>
            <a:r>
              <a:rPr lang="en-US" sz="4000" dirty="0" smtClean="0"/>
              <a:t>ok because: lots of primes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- fast test for </a:t>
            </a:r>
            <a:r>
              <a:rPr lang="en-US" sz="4000" dirty="0" err="1" smtClean="0"/>
              <a:t>primality</a:t>
            </a:r>
            <a:endParaRPr lang="en-US" sz="4000" dirty="0" smtClean="0"/>
          </a:p>
          <a:p>
            <a:pPr eaLnBrk="1" hangingPunct="1"/>
            <a:r>
              <a:rPr lang="en-US" sz="4000" dirty="0" smtClean="0"/>
              <a:t>find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e</a:t>
            </a:r>
            <a:r>
              <a:rPr lang="en-US" sz="4000" dirty="0" smtClean="0">
                <a:solidFill>
                  <a:srgbClr val="3333CC"/>
                </a:solidFill>
              </a:rPr>
              <a:t> </a:t>
            </a:r>
            <a:r>
              <a:rPr lang="en-US" sz="4000" dirty="0" smtClean="0"/>
              <a:t>rel. prime to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(p-1)(q-1)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ok: lots of rel. prime </a:t>
            </a:r>
            <a:r>
              <a:rPr lang="en-US" sz="4000" dirty="0" err="1" smtClean="0"/>
              <a:t>nums</a:t>
            </a:r>
            <a:endParaRPr lang="en-US" sz="4000" dirty="0" smtClean="0"/>
          </a:p>
          <a:p>
            <a:pPr eaLnBrk="1" hangingPunct="1">
              <a:buFontTx/>
              <a:buNone/>
            </a:pPr>
            <a:r>
              <a:rPr lang="en-US" sz="4000" dirty="0" smtClean="0"/>
              <a:t>   - </a:t>
            </a:r>
            <a:r>
              <a:rPr lang="en-US" sz="4000" dirty="0" err="1" smtClean="0"/>
              <a:t>gcd</a:t>
            </a:r>
            <a:r>
              <a:rPr lang="en-US" sz="4000" dirty="0" smtClean="0"/>
              <a:t> easy to compute</a:t>
            </a:r>
          </a:p>
          <a:p>
            <a:pPr eaLnBrk="1" hangingPunct="1"/>
            <a:r>
              <a:rPr lang="en-US" sz="4000" dirty="0" smtClean="0"/>
              <a:t>find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(mod (p-1)(q-1)) </a:t>
            </a:r>
            <a:r>
              <a:rPr lang="en-US" sz="4000" dirty="0" smtClean="0"/>
              <a:t>inverse of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e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easy using </a:t>
            </a:r>
            <a:r>
              <a:rPr lang="en-US" sz="4000" dirty="0" err="1" smtClean="0"/>
              <a:t>Pulverizer</a:t>
            </a:r>
            <a:r>
              <a:rPr lang="en-US" sz="4000" dirty="0" smtClean="0"/>
              <a:t> or Euler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3C84E341-AEF3-493B-A8EE-DBBF671E858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26400" cy="3505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/>
              <a:t>follows easily from 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/>
              <a:t>Euler’s Theorem when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6000" dirty="0" smtClean="0"/>
              <a:t> has inverse mod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sz="6000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39475D55-F769-4D1E-BA0D-F03B0BEACB8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87400" y="1308100"/>
            <a:ext cx="7594600" cy="2514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actually works for 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all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514600"/>
            <a:ext cx="8496300" cy="2326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    </a:t>
            </a:r>
            <a:r>
              <a:rPr lang="en-US" sz="6600" kern="0" dirty="0" smtClean="0">
                <a:solidFill>
                  <a:schemeClr val="accent5">
                    <a:lumMod val="50000"/>
                  </a:schemeClr>
                </a:solidFill>
                <a:latin typeface="Comic Sans MS"/>
              </a:rPr>
              <a:t>   </a:t>
            </a: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… explained </a:t>
            </a:r>
            <a:r>
              <a:rPr lang="en-US" sz="6600" kern="0" dirty="0">
                <a:solidFill>
                  <a:srgbClr val="000000"/>
                </a:solidFill>
                <a:latin typeface="Comic Sans MS"/>
              </a:rPr>
              <a:t>in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Class Problem 2</a:t>
            </a:r>
            <a:endParaRPr lang="en-US" sz="6600" kern="0" dirty="0">
              <a:solidFill>
                <a:srgbClr val="000000"/>
              </a:solidFill>
              <a:latin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87DF85EA-4F88-44EA-83A1-78351A258CE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1228725"/>
            <a:ext cx="8778875" cy="36703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48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::= #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0,1,…,n-1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s.t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.</a:t>
            </a:r>
          </a:p>
          <a:p>
            <a:pPr marL="0" indent="-609600" eaLnBrk="1" hangingPunct="1">
              <a:spcBef>
                <a:spcPts val="0"/>
              </a:spcBef>
              <a:buFontTx/>
              <a:buNone/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             k rel. prime to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n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cs typeface="Courier New" pitchFamily="49" charset="0"/>
              <a:sym typeface="Euclid Symbol" pitchFamily="18" charset="2"/>
            </a:endParaRPr>
          </a:p>
          <a:p>
            <a:pPr marL="609600" indent="-609600" eaLnBrk="1" hangingPunct="1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(7)  = 6</a:t>
            </a:r>
          </a:p>
          <a:p>
            <a:pPr marL="609600" indent="-609600" eaLnBrk="1" hangingPunct="1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>
                <a:solidFill>
                  <a:srgbClr val="3333CC"/>
                </a:solidFill>
              </a:rPr>
              <a:t>12) = 4</a:t>
            </a:r>
            <a:endParaRPr lang="en-US" sz="4800" dirty="0" smtClean="0">
              <a:solidFill>
                <a:srgbClr val="008000"/>
              </a:solidFill>
            </a:endParaRPr>
          </a:p>
        </p:txBody>
      </p:sp>
      <p:sp>
        <p:nvSpPr>
          <p:cNvPr id="372743" name="Text Box 7"/>
          <p:cNvSpPr txBox="1">
            <a:spLocks noChangeArrowheads="1"/>
          </p:cNvSpPr>
          <p:nvPr/>
        </p:nvSpPr>
        <p:spPr bwMode="auto">
          <a:xfrm>
            <a:off x="1130300" y="4960938"/>
            <a:ext cx="69151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0,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,11</a:t>
            </a:r>
            <a:endParaRPr lang="en-US" sz="4400"/>
          </a:p>
        </p:txBody>
      </p:sp>
      <p:sp>
        <p:nvSpPr>
          <p:cNvPr id="372741" name="Text Box 5"/>
          <p:cNvSpPr txBox="1">
            <a:spLocks noChangeArrowheads="1"/>
          </p:cNvSpPr>
          <p:nvPr/>
        </p:nvSpPr>
        <p:spPr bwMode="auto">
          <a:xfrm>
            <a:off x="3776663" y="2987675"/>
            <a:ext cx="3157537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1,2,3,4,5,6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3" grpId="0"/>
      <p:bldP spid="3727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F389C0C6-D6B8-4BCF-9EE6-7CFCBB0EDCA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Why is it secure?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800" dirty="0" smtClean="0"/>
              <a:t>easy to break </a:t>
            </a:r>
            <a:r>
              <a:rPr lang="en-US" sz="4800" i="1" dirty="0" smtClean="0"/>
              <a:t>if</a:t>
            </a:r>
            <a:r>
              <a:rPr lang="en-US" sz="4800" dirty="0" smtClean="0"/>
              <a:t> can factor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(find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same way receiver did)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conversely, from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can factor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(but </a:t>
            </a:r>
            <a:r>
              <a:rPr lang="en-US" sz="4400" dirty="0" smtClean="0">
                <a:solidFill>
                  <a:srgbClr val="FF00FF"/>
                </a:solidFill>
              </a:rPr>
              <a:t>factoring appears hard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FF00FF"/>
                </a:solidFill>
              </a:rPr>
              <a:t>   </a:t>
            </a:r>
            <a:r>
              <a:rPr lang="en-US" sz="4400" dirty="0" smtClean="0"/>
              <a:t>so finding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 must also be hard)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 RSA has withstood 30 years of attacks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4495800"/>
          </a:xfrm>
        </p:spPr>
        <p:txBody>
          <a:bodyPr/>
          <a:lstStyle/>
          <a:p>
            <a:pPr algn="ctr" eaLnBrk="1" hangingPunct="1"/>
            <a:r>
              <a:rPr lang="en-US" sz="12700" dirty="0"/>
              <a:t>Problems</a:t>
            </a:r>
          </a:p>
          <a:p>
            <a:pPr algn="ctr" eaLnBrk="1" hangingPunct="1"/>
            <a:r>
              <a:rPr lang="en-US" sz="12700" dirty="0" smtClean="0"/>
              <a:t>1 </a:t>
            </a:r>
            <a:r>
              <a:rPr lang="en-US" sz="12700" dirty="0" smtClean="0">
                <a:sym typeface="Euclid Symbol" pitchFamily="18" charset="2"/>
              </a:rPr>
              <a:t>&amp; 2</a:t>
            </a:r>
            <a:endParaRPr lang="en-US" sz="127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F389C0C6-D6B8-4BCF-9EE6-7CFCBB0EDCA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1F6C5DAC-2009-4302-BE3F-4F64B63BF77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0400" y="1066800"/>
            <a:ext cx="785260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1" dirty="0">
                <a:latin typeface="+mj-lt"/>
              </a:rPr>
              <a:t>Remark:</a:t>
            </a:r>
          </a:p>
          <a:p>
            <a:pPr>
              <a:defRPr/>
            </a:pPr>
            <a:r>
              <a:rPr lang="en-US" sz="6000" dirty="0">
                <a:latin typeface="+mj-lt"/>
              </a:rPr>
              <a:t>If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6000" dirty="0" err="1">
                <a:latin typeface="+mj-lt"/>
              </a:rPr>
              <a:t>,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k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6000" dirty="0">
                <a:latin typeface="+mj-lt"/>
              </a:rPr>
              <a:t>have inverses</a:t>
            </a:r>
          </a:p>
          <a:p>
            <a:pPr>
              <a:defRPr/>
            </a:pPr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(mod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n)</a:t>
            </a:r>
            <a:r>
              <a:rPr lang="en-US" sz="6000" dirty="0">
                <a:latin typeface="+mj-lt"/>
              </a:rPr>
              <a:t>, then so does</a:t>
            </a:r>
            <a:endParaRPr lang="en-US" sz="60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rem(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60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k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, n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)</a:t>
            </a:r>
          </a:p>
          <a:p>
            <a:pPr algn="ctr">
              <a:defRPr/>
            </a:pPr>
            <a:r>
              <a:rPr lang="en-US" sz="6000" dirty="0">
                <a:solidFill>
                  <a:srgbClr val="FF0000"/>
                </a:solidFill>
                <a:latin typeface="+mj-lt"/>
              </a:rPr>
              <a:t>WHY?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D9C3521-7B6B-4F9E-A36D-565F41EAD67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5791200" cy="1066800"/>
          </a:xfrm>
        </p:spPr>
        <p:txBody>
          <a:bodyPr/>
          <a:lstStyle/>
          <a:p>
            <a:pPr eaLnBrk="1" hangingPunct="1"/>
            <a:r>
              <a:rPr lang="en-US" smtClean="0"/>
              <a:t>Proof of Lemma</a:t>
            </a:r>
          </a:p>
        </p:txBody>
      </p:sp>
      <p:sp>
        <p:nvSpPr>
          <p:cNvPr id="7172" name="TextBox 7"/>
          <p:cNvSpPr txBox="1">
            <a:spLocks noChangeArrowheads="1"/>
          </p:cNvSpPr>
          <p:nvPr/>
        </p:nvSpPr>
        <p:spPr bwMode="auto">
          <a:xfrm>
            <a:off x="762000" y="1981200"/>
            <a:ext cx="751046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7200" dirty="0">
                <a:latin typeface="Comic Sans MS" pitchFamily="66" charset="0"/>
              </a:rPr>
              <a:t>inverse of 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m</a:t>
            </a:r>
            <a:r>
              <a:rPr lang="en-US" sz="72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</a:rPr>
              <a:t>k</a:t>
            </a:r>
            <a:r>
              <a:rPr lang="en-US" sz="7200" dirty="0" smtClean="0">
                <a:latin typeface="Comic Sans MS" pitchFamily="66" charset="0"/>
              </a:rPr>
              <a:t> </a:t>
            </a:r>
            <a:r>
              <a:rPr lang="en-US" sz="7200" dirty="0">
                <a:latin typeface="Comic Sans MS" pitchFamily="66" charset="0"/>
              </a:rPr>
              <a:t>is</a:t>
            </a:r>
            <a:r>
              <a:rPr lang="en-US" sz="7200" dirty="0">
                <a:solidFill>
                  <a:srgbClr val="0000E5"/>
                </a:solidFill>
                <a:latin typeface="Comic Sans MS" pitchFamily="66" charset="0"/>
              </a:rPr>
              <a:t> </a:t>
            </a:r>
            <a:endParaRPr lang="en-US" sz="72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7200" dirty="0">
                <a:solidFill>
                  <a:srgbClr val="0000E5"/>
                </a:solidFill>
                <a:latin typeface="Comic Sans MS" pitchFamily="66" charset="0"/>
              </a:rPr>
              <a:t>k</a:t>
            </a:r>
            <a:r>
              <a:rPr lang="en-US" sz="7200" baseline="30000" dirty="0">
                <a:solidFill>
                  <a:srgbClr val="0000E5"/>
                </a:solidFill>
                <a:latin typeface="Comic Sans MS" pitchFamily="66" charset="0"/>
              </a:rPr>
              <a:t>-</a:t>
            </a:r>
            <a:r>
              <a:rPr lang="en-US" sz="7200" baseline="30000" dirty="0" smtClean="0">
                <a:solidFill>
                  <a:srgbClr val="0000E5"/>
                </a:solidFill>
                <a:latin typeface="Comic Sans MS" pitchFamily="66" charset="0"/>
              </a:rPr>
              <a:t>1</a:t>
            </a:r>
            <a:r>
              <a:rPr lang="en-US" sz="7200" b="1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m</a:t>
            </a:r>
            <a:r>
              <a:rPr lang="en-US" sz="7200" baseline="30000" dirty="0">
                <a:solidFill>
                  <a:srgbClr val="0000E5"/>
                </a:solidFill>
                <a:latin typeface="Comic Sans MS" pitchFamily="66" charset="0"/>
              </a:rPr>
              <a:t>-1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990600"/>
            <a:ext cx="8991600" cy="54476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,m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,…,</a:t>
            </a:r>
            <a:r>
              <a:rPr lang="en-US" sz="4800" dirty="0" err="1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r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: </a:t>
            </a:r>
            <a:r>
              <a:rPr lang="en-US" sz="4800" dirty="0" err="1" smtClean="0"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800" dirty="0" err="1" smtClean="0">
                <a:latin typeface="Comic Sans MS" pitchFamily="66" charset="0"/>
              </a:rPr>
              <a:t>nts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from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800" dirty="0">
                <a:latin typeface="Comic Sans MS" pitchFamily="66" charset="0"/>
              </a:rPr>
              <a:t>to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 n-1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</a:p>
          <a:p>
            <a:pPr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rel. prime to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.  say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 </a:t>
            </a:r>
            <a:r>
              <a:rPr lang="en-US" sz="4800" dirty="0" smtClean="0">
                <a:latin typeface="Comic Sans MS" pitchFamily="66" charset="0"/>
              </a:rPr>
              <a:t>has</a:t>
            </a:r>
          </a:p>
          <a:p>
            <a:pPr>
              <a:defRPr/>
            </a:pP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inverse </a:t>
            </a:r>
            <a:r>
              <a:rPr lang="en-US" sz="4800" dirty="0">
                <a:latin typeface="Comic Sans MS" pitchFamily="66" charset="0"/>
              </a:rPr>
              <a:t>mod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. 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Then</a:t>
            </a:r>
          </a:p>
          <a:p>
            <a:pPr>
              <a:defRPr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÷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sym typeface="Euclid Symbol"/>
              </a:rPr>
              <a:t>remainders of</a:t>
            </a:r>
            <a:endParaRPr lang="en-US" sz="4800" dirty="0" smtClean="0">
              <a:latin typeface="Comic Sans MS" pitchFamily="66" charset="0"/>
            </a:endParaRPr>
          </a:p>
          <a:p>
            <a:pPr algn="ctr"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k, m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k, …,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a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re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 permutation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of</a:t>
            </a:r>
          </a:p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  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  m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 …,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93347EBB-FBA4-4869-8D0A-161607B6A01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D221F95D-EB57-47E6-A9FC-A34B0069192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246" y="1997838"/>
            <a:ext cx="86411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dirty="0">
                <a:latin typeface="+mj-lt"/>
              </a:rPr>
              <a:t>why? …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k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</a:rPr>
              <a:t>cancels,</a:t>
            </a:r>
          </a:p>
          <a:p>
            <a:pPr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/>
              </a:rPr>
              <a:t>so same number,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</a:rPr>
              <a:t>, of</a:t>
            </a: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m</a:t>
            </a:r>
            <a:r>
              <a:rPr lang="en-US" sz="60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i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</a:rPr>
              <a:t>’s and </a:t>
            </a:r>
            <a:r>
              <a:rPr lang="en-US" sz="6000" dirty="0" err="1" smtClean="0">
                <a:solidFill>
                  <a:srgbClr val="0000CC"/>
                </a:solidFill>
                <a:latin typeface="Comic Sans MS"/>
              </a:rPr>
              <a:t>rem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  <a:latin typeface="+mj-lt"/>
              </a:rPr>
              <a:t>m</a:t>
            </a:r>
            <a:r>
              <a:rPr lang="en-US" sz="6000" baseline="-25000" dirty="0" err="1" smtClean="0">
                <a:solidFill>
                  <a:srgbClr val="0000CC"/>
                </a:solidFill>
                <a:latin typeface="+mj-lt"/>
              </a:rPr>
              <a:t>i</a:t>
            </a:r>
            <a:r>
              <a:rPr lang="en-US" sz="6000" dirty="0" err="1" smtClean="0">
                <a:solidFill>
                  <a:srgbClr val="0000CC"/>
                </a:solidFill>
                <a:latin typeface="+mj-lt"/>
              </a:rPr>
              <a:t>k</a:t>
            </a:r>
            <a:r>
              <a:rPr lang="en-US" sz="6000" dirty="0" smtClean="0">
                <a:solidFill>
                  <a:srgbClr val="0000CC"/>
                </a:solidFill>
                <a:latin typeface="+mj-lt"/>
              </a:rPr>
              <a:t>, n)</a:t>
            </a:r>
            <a:r>
              <a:rPr lang="en-US" sz="6000" dirty="0" smtClean="0">
                <a:latin typeface="+mj-lt"/>
              </a:rPr>
              <a:t>’s</a:t>
            </a:r>
            <a:r>
              <a:rPr lang="en-US" sz="6000" dirty="0" smtClean="0">
                <a:solidFill>
                  <a:srgbClr val="0000CC"/>
                </a:solidFill>
                <a:latin typeface="+mj-lt"/>
              </a:rPr>
              <a:t> </a:t>
            </a:r>
            <a:endParaRPr lang="en-US" dirty="0">
              <a:solidFill>
                <a:srgbClr val="0000CC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CD54EEB6-9419-4F86-BF91-83F56ABD628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014537"/>
            <a:ext cx="8305800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dirty="0">
                <a:latin typeface="+mj-lt"/>
              </a:rPr>
              <a:t>why? … and </a:t>
            </a:r>
            <a:r>
              <a:rPr lang="en-US" sz="6000" dirty="0" err="1" smtClean="0">
                <a:solidFill>
                  <a:srgbClr val="0000CC"/>
                </a:solidFill>
                <a:latin typeface="+mj-lt"/>
              </a:rPr>
              <a:t>rem</a:t>
            </a:r>
            <a:r>
              <a:rPr lang="en-US" sz="6000" dirty="0" smtClean="0">
                <a:solidFill>
                  <a:srgbClr val="0000CC"/>
                </a:solidFill>
                <a:latin typeface="+mj-lt"/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  <a:latin typeface="+mj-lt"/>
              </a:rPr>
              <a:t>m</a:t>
            </a:r>
            <a:r>
              <a:rPr lang="en-US" sz="6000" baseline="-25000" dirty="0" err="1" smtClean="0">
                <a:solidFill>
                  <a:srgbClr val="0000CC"/>
                </a:solidFill>
                <a:latin typeface="+mj-lt"/>
              </a:rPr>
              <a:t>i</a:t>
            </a:r>
            <a:r>
              <a:rPr lang="en-US" sz="6000" dirty="0" err="1" smtClean="0">
                <a:solidFill>
                  <a:srgbClr val="0000CC"/>
                </a:solidFill>
                <a:latin typeface="+mj-lt"/>
              </a:rPr>
              <a:t>k</a:t>
            </a:r>
            <a:r>
              <a:rPr lang="en-US" sz="6000" dirty="0" smtClean="0">
                <a:solidFill>
                  <a:srgbClr val="0000CC"/>
                </a:solidFill>
                <a:latin typeface="+mj-lt"/>
              </a:rPr>
              <a:t>, n</a:t>
            </a:r>
            <a:r>
              <a:rPr lang="en-US" sz="6000" dirty="0">
                <a:solidFill>
                  <a:srgbClr val="0000CC"/>
                </a:solidFill>
                <a:latin typeface="+mj-lt"/>
              </a:rPr>
              <a:t>) </a:t>
            </a:r>
            <a:r>
              <a:rPr lang="en-US" sz="6000" dirty="0">
                <a:latin typeface="+mj-lt"/>
              </a:rPr>
              <a:t>has inverse </a:t>
            </a:r>
            <a:r>
              <a:rPr lang="en-US" sz="600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m</a:t>
            </a:r>
            <a:r>
              <a:rPr lang="en-US" sz="6000" baseline="-2500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i</a:t>
            </a:r>
            <a:r>
              <a:rPr lang="en-US" sz="6000" baseline="3000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-1</a:t>
            </a:r>
            <a:r>
              <a:rPr lang="en-US" sz="600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6000" baseline="3000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-1</a:t>
            </a:r>
            <a:r>
              <a:rPr lang="en-US" sz="6000" dirty="0">
                <a:latin typeface="Comic Sans MS"/>
              </a:rPr>
              <a:t>, so</a:t>
            </a:r>
          </a:p>
          <a:p>
            <a:pPr>
              <a:defRPr/>
            </a:pPr>
            <a:r>
              <a:rPr lang="en-US" sz="6000" dirty="0" err="1" smtClean="0">
                <a:solidFill>
                  <a:srgbClr val="0000CC"/>
                </a:solidFill>
                <a:latin typeface="Comic Sans MS"/>
              </a:rPr>
              <a:t>rem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  <a:latin typeface="Comic Sans MS"/>
              </a:rPr>
              <a:t>m</a:t>
            </a:r>
            <a:r>
              <a:rPr lang="en-US" sz="6000" baseline="-25000" dirty="0" err="1" smtClean="0">
                <a:solidFill>
                  <a:srgbClr val="0000CC"/>
                </a:solidFill>
                <a:latin typeface="Comic Sans MS"/>
              </a:rPr>
              <a:t>i</a:t>
            </a:r>
            <a:r>
              <a:rPr lang="en-US" sz="6000" dirty="0" err="1" smtClean="0">
                <a:solidFill>
                  <a:srgbClr val="0000CC"/>
                </a:solidFill>
                <a:latin typeface="Comic Sans MS"/>
              </a:rPr>
              <a:t>k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</a:rPr>
              <a:t>, n</a:t>
            </a:r>
            <a:r>
              <a:rPr lang="en-US" sz="6000" dirty="0">
                <a:solidFill>
                  <a:srgbClr val="0000CC"/>
                </a:solidFill>
                <a:latin typeface="Comic Sans MS"/>
              </a:rPr>
              <a:t>)</a:t>
            </a:r>
            <a:r>
              <a:rPr lang="en-US" sz="6000" dirty="0">
                <a:solidFill>
                  <a:srgbClr val="000000"/>
                </a:solidFill>
                <a:latin typeface="Comic Sans MS"/>
              </a:rPr>
              <a:t> is an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m</a:t>
            </a:r>
            <a:r>
              <a:rPr lang="en-US" sz="6000" baseline="-25000" dirty="0" err="1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j</a:t>
            </a:r>
            <a:r>
              <a:rPr lang="en-US" sz="6000" dirty="0">
                <a:latin typeface="Comic Sans MS"/>
              </a:rPr>
              <a:t>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D84392B-0D9B-42AA-BA65-FCCCDA49260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492125" y="1236663"/>
            <a:ext cx="8477701" cy="467820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So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4400" b="1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r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(m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k)(m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 (mod n)</a:t>
            </a:r>
          </a:p>
          <a:p>
            <a:pPr>
              <a:defRPr/>
            </a:pP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=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4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∙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      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n)</a:t>
            </a:r>
          </a:p>
          <a:p>
            <a:pPr>
              <a:defRPr/>
            </a:pPr>
            <a:r>
              <a:rPr lang="en-US" sz="4800" dirty="0">
                <a:latin typeface="Comic Sans MS" pitchFamily="66" charset="0"/>
              </a:rPr>
              <a:t>But OK to cancel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∙∙∙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, 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n)</a:t>
            </a:r>
            <a:r>
              <a:rPr lang="en-US" sz="4800" dirty="0">
                <a:latin typeface="Comic Sans MS" pitchFamily="66" charset="0"/>
              </a:rPr>
              <a:t>.</a:t>
            </a:r>
          </a:p>
          <a:p>
            <a:pPr>
              <a:defRPr/>
            </a:pPr>
            <a:r>
              <a:rPr lang="en-US" sz="4800" dirty="0">
                <a:latin typeface="Comic Sans MS" pitchFamily="66" charset="0"/>
              </a:rPr>
              <a:t>                                  </a:t>
            </a:r>
            <a:r>
              <a:rPr lang="en-US" sz="4800" dirty="0">
                <a:solidFill>
                  <a:srgbClr val="00A200"/>
                </a:solidFill>
                <a:latin typeface="Comic Sans MS" pitchFamily="66" charset="0"/>
              </a:rPr>
              <a:t>QED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rot="10800000" flipV="1">
            <a:off x="1633538" y="1528763"/>
            <a:ext cx="1903412" cy="285750"/>
          </a:xfrm>
          <a:prstGeom prst="line">
            <a:avLst/>
          </a:prstGeom>
          <a:noFill/>
          <a:ln w="41275" algn="ctr">
            <a:solidFill>
              <a:srgbClr val="0000CC"/>
            </a:solidFill>
            <a:prstDash val="sysDash"/>
            <a:round/>
            <a:headEnd/>
            <a:tailEnd type="none" w="lg" len="lg"/>
          </a:ln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 rot="10800000" flipV="1">
            <a:off x="1951038" y="3221038"/>
            <a:ext cx="1903412" cy="284162"/>
          </a:xfrm>
          <a:prstGeom prst="line">
            <a:avLst/>
          </a:prstGeom>
          <a:noFill/>
          <a:ln w="41275" algn="ctr">
            <a:solidFill>
              <a:srgbClr val="0000CC"/>
            </a:solidFill>
            <a:prstDash val="sysDash"/>
            <a:round/>
            <a:headEnd/>
            <a:tailEnd type="none" w="lg" len="lg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AD967A3-F968-4CE5-B9C8-0E65E562ACE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endParaRPr lang="en-US" sz="6000" b="0" dirty="0" smtClean="0">
              <a:solidFill>
                <a:schemeClr val="tx1"/>
              </a:solidFill>
            </a:endParaRP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546100" y="1770063"/>
            <a:ext cx="8112125" cy="15557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>
                <a:latin typeface="Comic Sans MS" pitchFamily="66" charset="0"/>
              </a:rPr>
              <a:t>If </a:t>
            </a:r>
            <a:r>
              <a:rPr lang="en-US" sz="4800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4800">
                <a:latin typeface="Comic Sans MS" pitchFamily="66" charset="0"/>
              </a:rPr>
              <a:t> prime,</a:t>
            </a:r>
            <a:r>
              <a:rPr lang="en-US"/>
              <a:t> </a:t>
            </a:r>
            <a:r>
              <a:rPr lang="en-US" sz="4800">
                <a:latin typeface="Comic Sans MS" pitchFamily="66" charset="0"/>
              </a:rPr>
              <a:t>everything from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800">
                <a:latin typeface="Comic Sans MS" pitchFamily="66" charset="0"/>
              </a:rPr>
              <a:t> to </a:t>
            </a:r>
            <a:r>
              <a:rPr lang="en-US" sz="4800">
                <a:solidFill>
                  <a:srgbClr val="3333CC"/>
                </a:solidFill>
                <a:latin typeface="Comic Sans MS" pitchFamily="66" charset="0"/>
              </a:rPr>
              <a:t>p-1 </a:t>
            </a:r>
            <a:r>
              <a:rPr lang="en-US" sz="4800">
                <a:latin typeface="Comic Sans MS" pitchFamily="66" charset="0"/>
              </a:rPr>
              <a:t>is rel. prime to </a:t>
            </a:r>
            <a:r>
              <a:rPr lang="en-US" sz="4800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4800">
                <a:latin typeface="Comic Sans MS" pitchFamily="66" charset="0"/>
              </a:rPr>
              <a:t>, so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2359025" y="3754438"/>
            <a:ext cx="4500563" cy="11080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6600" dirty="0">
                <a:solidFill>
                  <a:srgbClr val="3333CC"/>
                </a:solidFill>
                <a:latin typeface="Comic Sans MS" pitchFamily="66" charset="0"/>
              </a:rPr>
              <a:t>) = p – 1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628CA37F-BEB8-4F06-9290-65883FDFDAD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931" y="993775"/>
            <a:ext cx="2277269" cy="1139825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(9)?</a:t>
            </a:r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609600" y="4876800"/>
            <a:ext cx="7839005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>
                <a:latin typeface="Comic Sans MS" pitchFamily="66" charset="0"/>
              </a:rPr>
              <a:t>so,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(9/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6</a:t>
            </a:r>
            <a:endParaRPr lang="en-US" sz="60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63204" y="2155210"/>
            <a:ext cx="8047396" cy="24929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</a:p>
          <a:p>
            <a:r>
              <a:rPr lang="en-US" sz="4800" dirty="0" smtClean="0">
                <a:latin typeface="Comic Sans MS" pitchFamily="66" charset="0"/>
              </a:rPr>
              <a:t>3 divides every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4800" dirty="0" smtClean="0">
                <a:latin typeface="Comic Sans MS" pitchFamily="66" charset="0"/>
              </a:rPr>
              <a:t>rd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 number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926" y="113407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0,1,2,3,4,5,6,7,8</a:t>
            </a:r>
            <a:endParaRPr lang="en-US" sz="5400" kern="0" dirty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1926" y="114300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,1,2,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3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,4,5,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6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,7,8</a:t>
            </a:r>
            <a:endParaRPr lang="en-US" sz="5400" kern="0" dirty="0">
              <a:solidFill>
                <a:srgbClr val="008000"/>
              </a:solidFill>
              <a:latin typeface="Comic Sans M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8" grpId="0"/>
      <p:bldP spid="25606" grpId="0" build="allAtOnce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0" y="1371600"/>
            <a:ext cx="7542449" cy="7571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1059454A-2E72-4D2B-8CF4-AC51538C5AA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b="0" dirty="0" err="1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54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5400" b="0" baseline="300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54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5400" b="0" dirty="0" smtClean="0">
              <a:solidFill>
                <a:schemeClr val="tx1"/>
              </a:solidFill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52400" y="2438400"/>
            <a:ext cx="8839200" cy="8402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 divides every </a:t>
            </a:r>
            <a:r>
              <a:rPr lang="en-US" sz="5400" dirty="0" err="1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sz="5400" dirty="0" err="1">
                <a:latin typeface="Comic Sans MS" pitchFamily="66" charset="0"/>
              </a:rPr>
              <a:t>th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1174750" y="43688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 useBgFill="1">
        <p:nvSpPr>
          <p:cNvPr id="7" name="Rectangle 10"/>
          <p:cNvSpPr>
            <a:spLocks noChangeArrowheads="1"/>
          </p:cNvSpPr>
          <p:nvPr/>
        </p:nvSpPr>
        <p:spPr bwMode="auto">
          <a:xfrm>
            <a:off x="762000" y="1376470"/>
            <a:ext cx="7678705" cy="757130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.,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04800" y="3581400"/>
            <a:ext cx="8582799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of these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numbers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latin typeface="Comic Sans MS" pitchFamily="66" charset="0"/>
              </a:rPr>
              <a:t>are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rel. prime to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6000" baseline="30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29" name="Rectangle 10"/>
          <p:cNvSpPr>
            <a:spLocks noChangeArrowheads="1"/>
          </p:cNvSpPr>
          <p:nvPr/>
        </p:nvSpPr>
        <p:spPr bwMode="auto">
          <a:xfrm>
            <a:off x="762000" y="1376470"/>
            <a:ext cx="7678705" cy="757130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.,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1059454A-2E72-4D2B-8CF4-AC51538C5AA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b="0" dirty="0" err="1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54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5400" b="0" baseline="300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54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5400" b="0" dirty="0" smtClean="0">
              <a:solidFill>
                <a:schemeClr val="tx1"/>
              </a:solidFill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52400" y="2438400"/>
            <a:ext cx="8839200" cy="8402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 divides every </a:t>
            </a:r>
            <a:r>
              <a:rPr lang="en-US" sz="5400" dirty="0" err="1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sz="5400" dirty="0" err="1">
                <a:latin typeface="Comic Sans MS" pitchFamily="66" charset="0"/>
              </a:rPr>
              <a:t>th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1174750" y="43688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31" name="Text Box 12"/>
          <p:cNvSpPr txBox="1">
            <a:spLocks noChangeArrowheads="1"/>
          </p:cNvSpPr>
          <p:nvPr/>
        </p:nvSpPr>
        <p:spPr bwMode="auto">
          <a:xfrm>
            <a:off x="304800" y="3581400"/>
            <a:ext cx="8582799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of these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numbers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latin typeface="Comic Sans MS" pitchFamily="66" charset="0"/>
              </a:rPr>
              <a:t>are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rel. prime to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6000" baseline="30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66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1403349" y="2790825"/>
            <a:ext cx="636905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>
                <a:solidFill>
                  <a:srgbClr val="3333FF"/>
                </a:solidFill>
                <a:latin typeface="Comic Sans MS" pitchFamily="66" charset="0"/>
              </a:rPr>
              <a:t>) = 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–</a:t>
            </a:r>
            <a:r>
              <a:rPr lang="en-US" sz="6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 err="1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endParaRPr lang="en-US" sz="66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5222875" y="2854325"/>
            <a:ext cx="3235325" cy="11080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3333FF"/>
                </a:solidFill>
                <a:latin typeface="Comic Sans MS" pitchFamily="66" charset="0"/>
              </a:rPr>
              <a:t>– p</a:t>
            </a:r>
            <a:r>
              <a:rPr lang="en-US" sz="6600" baseline="30000" dirty="0">
                <a:solidFill>
                  <a:srgbClr val="3333FF"/>
                </a:solidFill>
                <a:latin typeface="Comic Sans MS" pitchFamily="66" charset="0"/>
              </a:rPr>
              <a:t>k-1  </a:t>
            </a:r>
            <a:r>
              <a:rPr lang="en-US" sz="6600" baseline="30000" dirty="0" smtClean="0">
                <a:solidFill>
                  <a:srgbClr val="3333FF"/>
                </a:solidFill>
                <a:latin typeface="Comic Sans MS" pitchFamily="66" charset="0"/>
              </a:rPr>
              <a:t>     </a:t>
            </a:r>
            <a:endParaRPr lang="en-US" sz="6600" baseline="300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C87CF356-7DF0-4D58-87B4-D1D77D4EF2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1219200" y="2514600"/>
            <a:ext cx="6324600" cy="17430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b="0" dirty="0" err="1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54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5400" b="0" baseline="300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54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5400" b="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466671"/>
            <a:ext cx="111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+mj-lt"/>
              </a:rPr>
              <a:t>so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2" grpId="0"/>
      <p:bldP spid="406535" grpId="0" animBg="1"/>
      <p:bldP spid="4065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AD1D0FF0-6D93-442D-82F5-8BA6A710FD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b="0" dirty="0" err="1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95400"/>
            <a:ext cx="8191500" cy="4622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296863" y="1077913"/>
            <a:ext cx="8548687" cy="28884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4800" i="1" dirty="0">
                <a:latin typeface="Comic Sans MS" pitchFamily="66" charset="0"/>
                <a:sym typeface="Symbol" pitchFamily="18" charset="2"/>
              </a:rPr>
              <a:t>Lemma </a:t>
            </a:r>
            <a:r>
              <a:rPr lang="en-US" sz="5400" dirty="0">
                <a:latin typeface="Euclid Symbol" charset="2"/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5400" dirty="0" smtClean="0">
                <a:latin typeface="Comic Sans MS" pitchFamily="66" charset="0"/>
              </a:rPr>
              <a:t>  For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, b</a:t>
            </a:r>
            <a:r>
              <a:rPr lang="en-US" sz="54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5400" i="1" dirty="0">
                <a:latin typeface="Comic Sans MS" pitchFamily="66" charset="0"/>
              </a:rPr>
              <a:t>relatively prime</a:t>
            </a:r>
            <a:r>
              <a:rPr lang="en-US" sz="5400" dirty="0">
                <a:latin typeface="Comic Sans MS" pitchFamily="66" charset="0"/>
              </a:rPr>
              <a:t>,</a:t>
            </a:r>
            <a:endParaRPr lang="en-US" sz="5400" dirty="0" smtClean="0"/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</a:t>
            </a:r>
            <a:r>
              <a:rPr lang="en-US" sz="66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685800" y="1828800"/>
            <a:ext cx="8096250" cy="22733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3464" name="Text Box 8"/>
          <p:cNvSpPr txBox="1">
            <a:spLocks noChangeArrowheads="1"/>
          </p:cNvSpPr>
          <p:nvPr/>
        </p:nvSpPr>
        <p:spPr bwMode="auto">
          <a:xfrm>
            <a:off x="533400" y="4343400"/>
            <a:ext cx="8012130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err="1">
                <a:latin typeface="Comic Sans MS" pitchFamily="66" charset="0"/>
              </a:rPr>
              <a:t>pf</a:t>
            </a:r>
            <a:r>
              <a:rPr lang="en-US" sz="5400" dirty="0">
                <a:latin typeface="Comic Sans MS" pitchFamily="66" charset="0"/>
              </a:rPr>
              <a:t>: </a:t>
            </a:r>
            <a:r>
              <a:rPr lang="en-US" sz="5400" dirty="0" err="1">
                <a:latin typeface="Comic Sans MS" pitchFamily="66" charset="0"/>
              </a:rPr>
              <a:t>Pset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8.  </a:t>
            </a:r>
            <a:r>
              <a:rPr lang="en-US" sz="5400" dirty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nother way</a:t>
            </a:r>
          </a:p>
          <a:p>
            <a:r>
              <a:rPr lang="en-US" sz="5400" dirty="0" smtClean="0">
                <a:latin typeface="Comic Sans MS" pitchFamily="66" charset="0"/>
              </a:rPr>
              <a:t>     in 2 weeks.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/>
      <p:bldP spid="403463" grpId="0" animBg="1"/>
      <p:bldP spid="40346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1520</Words>
  <Application>Microsoft Macintosh PowerPoint</Application>
  <PresentationFormat>On-screen Show (4:3)</PresentationFormat>
  <Paragraphs>300</Paragraphs>
  <Slides>37</Slides>
  <Notes>37</Notes>
  <HiddenSlides>13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Comic Sans MS</vt:lpstr>
      <vt:lpstr>EURM10</vt:lpstr>
      <vt:lpstr>cmsy10</vt:lpstr>
      <vt:lpstr>Euclid Symbol</vt:lpstr>
      <vt:lpstr>6.042 Lecture Template</vt:lpstr>
      <vt:lpstr>Equation</vt:lpstr>
      <vt:lpstr>Slide 1</vt:lpstr>
      <vt:lpstr>Euler φ function</vt:lpstr>
      <vt:lpstr>Euler φ function</vt:lpstr>
      <vt:lpstr>Calculating φ</vt:lpstr>
      <vt:lpstr>Euler φ function</vt:lpstr>
      <vt:lpstr>Calculating φ(pk)</vt:lpstr>
      <vt:lpstr>Calculating φ(pk)</vt:lpstr>
      <vt:lpstr>Calculating φ(pk)</vt:lpstr>
      <vt:lpstr>Calculating φ(a⋅b)</vt:lpstr>
      <vt:lpstr>Calculating φ(a⋅b)</vt:lpstr>
      <vt:lpstr>Euler’s Theorem</vt:lpstr>
      <vt:lpstr>Fermat’s Little Theorem</vt:lpstr>
      <vt:lpstr>Proof of Euler’s Theorem</vt:lpstr>
      <vt:lpstr>Proof of Euler’s Theorem</vt:lpstr>
      <vt:lpstr>Proof of Euler’s Theorem</vt:lpstr>
      <vt:lpstr>Slide 16</vt:lpstr>
      <vt:lpstr>Slide 17</vt:lpstr>
      <vt:lpstr>Slide 18</vt:lpstr>
      <vt:lpstr>Permuting n*</vt:lpstr>
      <vt:lpstr>Proof of Euler’s Thm</vt:lpstr>
      <vt:lpstr>Proof of Euler’s Thm</vt:lpstr>
      <vt:lpstr>Proof of Euler’s Thm</vt:lpstr>
      <vt:lpstr>Proof of Euler’s Thm</vt:lpstr>
      <vt:lpstr>RSA Public Key Encryption</vt:lpstr>
      <vt:lpstr>Beforehand</vt:lpstr>
      <vt:lpstr>RSA</vt:lpstr>
      <vt:lpstr>Receiver’s abilities</vt:lpstr>
      <vt:lpstr>Why does this work?</vt:lpstr>
      <vt:lpstr>Why does this work?</vt:lpstr>
      <vt:lpstr>Why is it secure?</vt:lpstr>
      <vt:lpstr>Team Problems</vt:lpstr>
      <vt:lpstr>Proof of Euler’s Theorem</vt:lpstr>
      <vt:lpstr>Proof of Lemma</vt:lpstr>
      <vt:lpstr>Proof of Euler’s Thm</vt:lpstr>
      <vt:lpstr>Proof of Euler’s Thm</vt:lpstr>
      <vt:lpstr>Proof of Euler’s Thm</vt:lpstr>
      <vt:lpstr>Proof of Euler’s Thm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384</cp:revision>
  <cp:lastPrinted>2009-11-02T15:10:55Z</cp:lastPrinted>
  <dcterms:created xsi:type="dcterms:W3CDTF">2011-02-27T23:38:44Z</dcterms:created>
  <dcterms:modified xsi:type="dcterms:W3CDTF">2011-02-27T23:39:36Z</dcterms:modified>
</cp:coreProperties>
</file>