
<file path=[Content_Types].xml><?xml version="1.0" encoding="utf-8"?>
<Types xmlns="http://schemas.openxmlformats.org/package/2006/content-types">
  <Override PartName="/ppt/notesSlides/notesSlide4.xml" ContentType="application/vnd.openxmlformats-officedocument.presentationml.notesSlide+xml"/>
  <Override PartName="/ppt/slides/slide9.xml" ContentType="application/vnd.openxmlformats-officedocument.presentationml.slide+xml"/>
  <Override PartName="/ppt/slides/slide14.xml" ContentType="application/vnd.openxmlformats-officedocument.presentationml.slide+xml"/>
  <Override PartName="/ppt/notesSlides/notesSlide9.xml" ContentType="application/vnd.openxmlformats-officedocument.presentationml.notesSlide+xml"/>
  <Default Extension="rels" ContentType="application/vnd.openxmlformats-package.relationships+xml"/>
  <Override PartName="/ppt/slides/slide5.xml" ContentType="application/vnd.openxmlformats-officedocument.presentationml.slide+xml"/>
  <Default Extension="jpeg" ContentType="image/jpeg"/>
  <Override PartName="/ppt/slides/slide10.xml" ContentType="application/vnd.openxmlformats-officedocument.presentationml.slide+xml"/>
  <Override PartName="/ppt/tags/tag1.xml" ContentType="application/vnd.openxmlformats-officedocument.presentationml.tags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notesSlides/notesSlide12.xml" ContentType="application/vnd.openxmlformats-officedocument.presentationml.notesSlide+xml"/>
  <Override PartName="/docProps/app.xml" ContentType="application/vnd.openxmlformats-officedocument.extended-properties+xml"/>
  <Default Extension="xml" ContentType="application/xml"/>
  <Override PartName="/ppt/notesSlides/notesSlide5.xml" ContentType="application/vnd.openxmlformats-officedocument.presentationml.notesSlide+xml"/>
  <Override PartName="/ppt/tableStyles.xml" ContentType="application/vnd.openxmlformats-officedocument.presentationml.tableStyles+xml"/>
  <Override PartName="/ppt/slides/slide15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6.xml" ContentType="application/vnd.openxmlformats-officedocument.presentationml.slide+xml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s/slide2.xml" ContentType="application/vnd.openxmlformats-officedocument.presentationml.slide+xml"/>
  <Default Extension="png" ContentType="image/png"/>
  <Override PartName="/ppt/slideLayouts/slideLayout2.xml" ContentType="application/vnd.openxmlformats-officedocument.presentationml.slideLayout+xml"/>
  <Override PartName="/ppt/theme/theme3.xml" ContentType="application/vnd.openxmlformats-officedocument.theme+xml"/>
  <Default Extension="fntdata" ContentType="application/x-fontdata"/>
  <Override PartName="/ppt/notesSlides/notesSlide6.xml" ContentType="application/vnd.openxmlformats-officedocument.presentationml.notesSlide+xml"/>
  <Override PartName="/ppt/slides/slide16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7.xml" ContentType="application/vnd.openxmlformats-officedocument.presentationml.slide+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notesSlides/notesSlide14.xml" ContentType="application/vnd.openxmlformats-officedocument.presentationml.notesSlide+xml"/>
  <Override PartName="/ppt/slides/slide3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notesSlides/notesSlide8.xml" ContentType="application/vnd.openxmlformats-officedocument.presentationml.notesSlide+xml"/>
  <Override PartName="/ppt/notesSlides/notesSlide15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11.xml" ContentType="application/vnd.openxmlformats-officedocument.presentationml.notesSlide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viewProps.xml" ContentType="application/vnd.openxmlformats-officedocument.presentationml.viewProps+xml"/>
  <Default Extension="bin" ContentType="application/vnd.openxmlformats-officedocument.presentationml.printerSettings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trictFirstAndLastChars="0" embedTrueTypeFonts="1">
  <p:sldMasterIdLst>
    <p:sldMasterId id="2147483678" r:id="rId1"/>
  </p:sldMasterIdLst>
  <p:notesMasterIdLst>
    <p:notesMasterId r:id="rId18"/>
  </p:notesMasterIdLst>
  <p:handoutMasterIdLst>
    <p:handoutMasterId r:id="rId19"/>
  </p:handoutMasterIdLst>
  <p:sldIdLst>
    <p:sldId id="388" r:id="rId2"/>
    <p:sldId id="376" r:id="rId3"/>
    <p:sldId id="377" r:id="rId4"/>
    <p:sldId id="379" r:id="rId5"/>
    <p:sldId id="378" r:id="rId6"/>
    <p:sldId id="380" r:id="rId7"/>
    <p:sldId id="393" r:id="rId8"/>
    <p:sldId id="381" r:id="rId9"/>
    <p:sldId id="402" r:id="rId10"/>
    <p:sldId id="421" r:id="rId11"/>
    <p:sldId id="422" r:id="rId12"/>
    <p:sldId id="418" r:id="rId13"/>
    <p:sldId id="419" r:id="rId14"/>
    <p:sldId id="420" r:id="rId15"/>
    <p:sldId id="423" r:id="rId16"/>
    <p:sldId id="424" r:id="rId17"/>
  </p:sldIdLst>
  <p:sldSz cx="9144000" cy="6858000" type="screen4x3"/>
  <p:notesSz cx="7315200" cy="9601200"/>
  <p:embeddedFontLst>
    <p:embeddedFont>
      <p:font typeface="Comic Sans MS"/>
      <p:regular r:id="rId20"/>
      <p:bold r:id="rId21"/>
    </p:embeddedFont>
    <p:embeddedFont>
      <p:font typeface="EURM10"/>
      <p:regular r:id="rId22"/>
    </p:embeddedFont>
    <p:embeddedFont>
      <p:font typeface="cmsy10"/>
      <p:regular r:id="rId23"/>
    </p:embeddedFont>
    <p:embeddedFont>
      <p:font typeface="Euclid Symbol" charset="2"/>
      <p:regular r:id="rId24"/>
      <p:bold r:id="rId25"/>
      <p:italic r:id="rId26"/>
      <p:boldItalic r:id="rId27"/>
    </p:embeddedFont>
  </p:embeddedFontLst>
  <p:custDataLst>
    <p:tags r:id="rId29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 prnWhat="handouts6" frameSlides="1"/>
  <p:clrMru>
    <a:srgbClr val="FF00FF"/>
    <a:srgbClr val="0000CC"/>
    <a:srgbClr val="008000"/>
    <a:srgbClr val="3333FF"/>
    <a:srgbClr val="00A200"/>
    <a:srgbClr val="FF6600"/>
    <a:srgbClr val="DDDDDD"/>
    <a:srgbClr val="FF9933"/>
    <a:srgbClr val="99663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 autoAdjust="0"/>
    <p:restoredTop sz="94635" autoAdjust="0"/>
  </p:normalViewPr>
  <p:slideViewPr>
    <p:cSldViewPr showGuides="1">
      <p:cViewPr varScale="1">
        <p:scale>
          <a:sx n="130" d="100"/>
          <a:sy n="130" d="100"/>
        </p:scale>
        <p:origin x="-26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font" Target="fonts/font1.fntdata"/><Relationship Id="rId21" Type="http://schemas.openxmlformats.org/officeDocument/2006/relationships/font" Target="fonts/font2.fntdata"/><Relationship Id="rId22" Type="http://schemas.openxmlformats.org/officeDocument/2006/relationships/font" Target="fonts/font3.fntdata"/><Relationship Id="rId23" Type="http://schemas.openxmlformats.org/officeDocument/2006/relationships/font" Target="fonts/font4.fntdata"/><Relationship Id="rId24" Type="http://schemas.openxmlformats.org/officeDocument/2006/relationships/font" Target="fonts/font5.fntdata"/><Relationship Id="rId25" Type="http://schemas.openxmlformats.org/officeDocument/2006/relationships/font" Target="fonts/font6.fntdata"/><Relationship Id="rId26" Type="http://schemas.openxmlformats.org/officeDocument/2006/relationships/font" Target="fonts/font7.fntdata"/><Relationship Id="rId27" Type="http://schemas.openxmlformats.org/officeDocument/2006/relationships/font" Target="fonts/font8.fntdata"/><Relationship Id="rId28" Type="http://schemas.openxmlformats.org/officeDocument/2006/relationships/printerSettings" Target="printerSettings/printerSettings1.bin"/><Relationship Id="rId29" Type="http://schemas.openxmlformats.org/officeDocument/2006/relationships/tags" Target="tags/tag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655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11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11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B2561754-9252-4ECD-9A71-71CDBBB124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7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7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37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7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4B22597B-958D-4520-8A0D-91DE84F8B1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7BF72F-ABC4-4981-8CD9-BA43CDB83BF7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58E67A7-F380-4CE0-88FA-2CB84BEBFA2A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22597B-958D-4520-8A0D-91DE84F8B13A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1D64DB6-C550-4B5F-9DBB-8254A936F031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22597B-958D-4520-8A0D-91DE84F8B13A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22597B-958D-4520-8A0D-91DE84F8B13A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486D7DD-3D87-4D67-ACB2-B2DB69A39DA5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1707164-4DF3-4815-A867-356BFB7712B4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E78EE77-5635-42B7-AE4A-57216DB5BC4B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008DF76-FEA7-4F94-B87A-6498A1F0C029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02FAC0C-B957-4153-8797-F85E34E6598D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FB939FD-17CE-4D53-8988-6B327FFA0115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4DF00B4-AD9D-4EB3-826B-6566E9CCED3E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4553F37-EB1E-4C01-BA0C-1C0E4E54BB56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Text Box 2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36</a:t>
            </a:r>
          </a:p>
        </p:txBody>
      </p:sp>
      <p:sp>
        <p:nvSpPr>
          <p:cNvPr id="9523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Slide Number Placeholder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72400" y="6553200"/>
            <a:ext cx="1295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 fontAlgn="base">
              <a:spcBef>
                <a:spcPct val="0"/>
              </a:spcBef>
              <a:spcAft>
                <a:spcPct val="0"/>
              </a:spcAft>
              <a:defRPr sz="1400" dirty="0" err="1">
                <a:latin typeface="+mn-lt"/>
              </a:defRPr>
            </a:lvl1pPr>
          </a:lstStyle>
          <a:p>
            <a:pPr>
              <a:defRPr/>
            </a:pPr>
            <a:r>
              <a:rPr lang="en-US" dirty="0" err="1" smtClean="0"/>
              <a:t>l</a:t>
            </a:r>
            <a:r>
              <a:rPr lang="en-US" sz="1200" dirty="0" err="1" smtClean="0"/>
              <a:t>ec</a:t>
            </a:r>
            <a:r>
              <a:rPr lang="en-US" sz="1200" dirty="0" smtClean="0"/>
              <a:t> 6M.‹</a:t>
            </a:r>
            <a:r>
              <a:rPr lang="en-US" sz="1200" dirty="0" smtClean="0"/>
              <a:t>#›</a:t>
            </a:r>
            <a:endParaRPr lang="en-US" sz="12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72400" y="6553200"/>
            <a:ext cx="1295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 fontAlgn="base">
              <a:spcBef>
                <a:spcPct val="0"/>
              </a:spcBef>
              <a:spcAft>
                <a:spcPct val="0"/>
              </a:spcAft>
              <a:defRPr sz="1400" dirty="0" err="1">
                <a:latin typeface="+mn-lt"/>
              </a:defRPr>
            </a:lvl1pPr>
          </a:lstStyle>
          <a:p>
            <a:pPr>
              <a:defRPr/>
            </a:pPr>
            <a:r>
              <a:rPr lang="en-US" dirty="0" err="1" smtClean="0"/>
              <a:t>l</a:t>
            </a:r>
            <a:r>
              <a:rPr lang="en-US" sz="1200" dirty="0" err="1" smtClean="0"/>
              <a:t>ec</a:t>
            </a:r>
            <a:r>
              <a:rPr lang="en-US" sz="1200" dirty="0" smtClean="0"/>
              <a:t> 6M.‹</a:t>
            </a:r>
            <a:r>
              <a:rPr lang="en-US" sz="1200" dirty="0" smtClean="0"/>
              <a:t>#›</a:t>
            </a:r>
            <a:endParaRPr lang="en-US" sz="120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36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72400" y="6553200"/>
            <a:ext cx="1295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 fontAlgn="base">
              <a:spcBef>
                <a:spcPct val="0"/>
              </a:spcBef>
              <a:spcAft>
                <a:spcPct val="0"/>
              </a:spcAft>
              <a:defRPr sz="1400" dirty="0" err="1">
                <a:latin typeface="+mn-lt"/>
              </a:defRPr>
            </a:lvl1pPr>
          </a:lstStyle>
          <a:p>
            <a:pPr>
              <a:defRPr/>
            </a:pPr>
            <a:r>
              <a:rPr lang="en-US" dirty="0" err="1" smtClean="0"/>
              <a:t>l</a:t>
            </a:r>
            <a:r>
              <a:rPr lang="en-US" sz="1200" dirty="0" err="1" smtClean="0"/>
              <a:t>ec</a:t>
            </a:r>
            <a:r>
              <a:rPr lang="en-US" sz="1200" dirty="0" smtClean="0"/>
              <a:t> 6M.‹</a:t>
            </a:r>
            <a:r>
              <a:rPr lang="en-US" sz="1200" dirty="0" smtClean="0"/>
              <a:t>#›</a:t>
            </a:r>
            <a:endParaRPr lang="en-US" sz="120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477000" y="6553200"/>
            <a:ext cx="2667000" cy="307777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6M.</a:t>
            </a:r>
            <a:fld id="{092F4601-307B-4C24-B8E1-0927D73A950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0"/>
            <a:ext cx="7543800" cy="11430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477000" y="6553200"/>
            <a:ext cx="2667000" cy="307777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6M.</a:t>
            </a:r>
            <a:fld id="{7C4E6977-E764-49C2-9B46-F1F7E8372AF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477000" y="6553200"/>
            <a:ext cx="2667000" cy="307777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6M.</a:t>
            </a:r>
            <a:fld id="{662DA84E-2EE0-4520-81DD-FF87E285B2C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pic>
        <p:nvPicPr>
          <p:cNvPr id="1029" name="Picture 12" descr="board"/>
          <p:cNvPicPr>
            <a:picLocks noChangeAspect="1" noChangeArrowheads="1"/>
          </p:cNvPicPr>
          <p:nvPr userDrawn="1"/>
        </p:nvPicPr>
        <p:blipFill>
          <a:blip r:embed="rId8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72400" y="6553200"/>
            <a:ext cx="1295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 fontAlgn="base">
              <a:spcBef>
                <a:spcPct val="0"/>
              </a:spcBef>
              <a:spcAft>
                <a:spcPct val="0"/>
              </a:spcAft>
              <a:defRPr sz="1400" dirty="0" err="1">
                <a:latin typeface="+mn-lt"/>
              </a:defRPr>
            </a:lvl1pPr>
          </a:lstStyle>
          <a:p>
            <a:pPr>
              <a:defRPr/>
            </a:pPr>
            <a:r>
              <a:rPr lang="en-US" dirty="0" err="1" smtClean="0"/>
              <a:t>l</a:t>
            </a:r>
            <a:r>
              <a:rPr lang="en-US" sz="1200" dirty="0" err="1" smtClean="0"/>
              <a:t>ec</a:t>
            </a:r>
            <a:r>
              <a:rPr lang="en-US" sz="1200" dirty="0" smtClean="0"/>
              <a:t> 6M.</a:t>
            </a:r>
            <a:r>
              <a:rPr lang="en-US" sz="1200" dirty="0" smtClean="0"/>
              <a:t>‹#›</a:t>
            </a:r>
            <a:endParaRPr lang="en-US" sz="1200" dirty="0"/>
          </a:p>
        </p:txBody>
      </p:sp>
      <p:sp>
        <p:nvSpPr>
          <p:cNvPr id="9" name="Date Placeholder 5"/>
          <p:cNvSpPr txBox="1">
            <a:spLocks/>
          </p:cNvSpPr>
          <p:nvPr userDrawn="1"/>
        </p:nvSpPr>
        <p:spPr>
          <a:xfrm>
            <a:off x="3162194" y="6553200"/>
            <a:ext cx="2857606" cy="304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Meyer           March 7, 2011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10" name="Picture 9" descr="license.img"/>
          <p:cNvPicPr>
            <a:picLocks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4" r:id="rId4"/>
    <p:sldLayoutId id="2147483690" r:id="rId5"/>
    <p:sldLayoutId id="2147483685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None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None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None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None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None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6M.</a:t>
            </a:r>
            <a:fld id="{F969F519-7538-4B74-8C91-7BCC0BE33C8C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571500" y="2019300"/>
            <a:ext cx="8001000" cy="2819400"/>
          </a:xfrm>
        </p:spPr>
        <p:txBody>
          <a:bodyPr/>
          <a:lstStyle/>
          <a:p>
            <a:pPr eaLnBrk="1" hangingPunct="1"/>
            <a:r>
              <a:rPr lang="en-US" sz="7200" b="1" dirty="0" smtClean="0"/>
              <a:t>RSA </a:t>
            </a:r>
            <a:r>
              <a:rPr lang="en-US" sz="7200" b="1" dirty="0" smtClean="0"/>
              <a:t>encryption</a:t>
            </a: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1611313" y="417513"/>
            <a:ext cx="6256337" cy="9461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b="1" i="1">
                <a:solidFill>
                  <a:schemeClr val="tx2"/>
                </a:solidFill>
                <a:latin typeface="Comic Sans MS" pitchFamily="66" charset="0"/>
              </a:rPr>
              <a:t>Mathematics for Computer Science</a:t>
            </a:r>
            <a:br>
              <a:rPr lang="en-US" sz="2800" b="1" i="1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sz="2800" b="1">
                <a:solidFill>
                  <a:srgbClr val="008000"/>
                </a:solidFill>
                <a:latin typeface="Comic Sans MS" pitchFamily="66" charset="0"/>
              </a:rPr>
              <a:t>MIT</a:t>
            </a:r>
            <a:r>
              <a:rPr lang="en-US" sz="2800" b="1" i="1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2800" b="1">
                <a:solidFill>
                  <a:srgbClr val="008000"/>
                </a:solidFill>
                <a:latin typeface="Comic Sans MS" pitchFamily="66" charset="0"/>
              </a:rPr>
              <a:t>6.042J/18.062J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6M.</a:t>
            </a:r>
            <a:fld id="{1F6C5DAC-2009-4302-BE3F-4F64B63BF770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152400"/>
            <a:ext cx="7239000" cy="1066800"/>
          </a:xfrm>
        </p:spPr>
        <p:txBody>
          <a:bodyPr/>
          <a:lstStyle/>
          <a:p>
            <a:pPr eaLnBrk="1" hangingPunct="1"/>
            <a:r>
              <a:rPr lang="en-US" smtClean="0"/>
              <a:t>Proof of Euler’s Theorem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60400" y="1066800"/>
            <a:ext cx="7852605" cy="470898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5400" i="1" dirty="0">
                <a:latin typeface="+mj-lt"/>
              </a:rPr>
              <a:t>Remark:</a:t>
            </a:r>
          </a:p>
          <a:p>
            <a:pPr>
              <a:defRPr/>
            </a:pPr>
            <a:r>
              <a:rPr lang="en-US" sz="6000" dirty="0">
                <a:latin typeface="+mj-lt"/>
              </a:rPr>
              <a:t>If </a:t>
            </a:r>
            <a:r>
              <a:rPr lang="en-US" sz="6000" dirty="0" err="1">
                <a:solidFill>
                  <a:schemeClr val="accent1">
                    <a:lumMod val="50000"/>
                  </a:schemeClr>
                </a:solidFill>
                <a:latin typeface="+mj-lt"/>
              </a:rPr>
              <a:t>m</a:t>
            </a:r>
            <a:r>
              <a:rPr lang="en-US" sz="6000" dirty="0" err="1">
                <a:latin typeface="+mj-lt"/>
              </a:rPr>
              <a:t>,</a:t>
            </a:r>
            <a:r>
              <a:rPr lang="en-US" sz="6000" dirty="0" err="1">
                <a:solidFill>
                  <a:schemeClr val="accent1">
                    <a:lumMod val="50000"/>
                  </a:schemeClr>
                </a:solidFill>
                <a:latin typeface="+mj-lt"/>
              </a:rPr>
              <a:t>k</a:t>
            </a:r>
            <a:r>
              <a:rPr lang="en-US" sz="600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 </a:t>
            </a:r>
            <a:r>
              <a:rPr lang="en-US" sz="6000" dirty="0">
                <a:latin typeface="+mj-lt"/>
              </a:rPr>
              <a:t>have inverses</a:t>
            </a:r>
          </a:p>
          <a:p>
            <a:pPr>
              <a:defRPr/>
            </a:pPr>
            <a:r>
              <a:rPr lang="en-US" sz="6000" dirty="0">
                <a:solidFill>
                  <a:schemeClr val="accent5">
                    <a:lumMod val="50000"/>
                  </a:schemeClr>
                </a:solidFill>
                <a:latin typeface="+mj-lt"/>
              </a:rPr>
              <a:t>(mod </a:t>
            </a:r>
            <a:r>
              <a:rPr lang="en-US" sz="600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n)</a:t>
            </a:r>
            <a:r>
              <a:rPr lang="en-US" sz="6000" dirty="0">
                <a:latin typeface="+mj-lt"/>
              </a:rPr>
              <a:t>, then so does</a:t>
            </a:r>
            <a:endParaRPr lang="en-US" sz="6000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  <a:p>
            <a:pPr>
              <a:defRPr/>
            </a:pPr>
            <a:r>
              <a:rPr lang="en-US" sz="600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      </a:t>
            </a:r>
            <a:r>
              <a:rPr lang="en-US" sz="6000" dirty="0" err="1">
                <a:solidFill>
                  <a:schemeClr val="accent1">
                    <a:lumMod val="50000"/>
                  </a:schemeClr>
                </a:solidFill>
                <a:latin typeface="+mj-lt"/>
              </a:rPr>
              <a:t>rem(</a:t>
            </a:r>
            <a:r>
              <a:rPr lang="en-US" sz="6000" dirty="0" err="1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m</a:t>
            </a:r>
            <a:r>
              <a:rPr lang="en-US" sz="6000" b="1" dirty="0" err="1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  <a:sym typeface="Euclid Symbol" pitchFamily="18" charset="2"/>
              </a:rPr>
              <a:t>⋅</a:t>
            </a:r>
            <a:r>
              <a:rPr lang="en-US" sz="6000" dirty="0" err="1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k</a:t>
            </a: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, n</a:t>
            </a:r>
            <a:r>
              <a:rPr lang="en-US" sz="600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)</a:t>
            </a:r>
          </a:p>
          <a:p>
            <a:pPr algn="ctr">
              <a:defRPr/>
            </a:pPr>
            <a:r>
              <a:rPr lang="en-US" sz="6000" dirty="0">
                <a:solidFill>
                  <a:srgbClr val="FF0000"/>
                </a:solidFill>
                <a:latin typeface="+mj-lt"/>
              </a:rPr>
              <a:t>WHY?</a:t>
            </a: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6M.</a:t>
            </a:r>
            <a:fld id="{BD9C3521-7B6B-4F9E-A36D-565F41EAD67F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152400"/>
            <a:ext cx="5791200" cy="1066800"/>
          </a:xfrm>
        </p:spPr>
        <p:txBody>
          <a:bodyPr/>
          <a:lstStyle/>
          <a:p>
            <a:pPr eaLnBrk="1" hangingPunct="1"/>
            <a:r>
              <a:rPr lang="en-US" smtClean="0"/>
              <a:t>Proof of Lemma</a:t>
            </a:r>
          </a:p>
        </p:txBody>
      </p:sp>
      <p:sp>
        <p:nvSpPr>
          <p:cNvPr id="7172" name="TextBox 7"/>
          <p:cNvSpPr txBox="1">
            <a:spLocks noChangeArrowheads="1"/>
          </p:cNvSpPr>
          <p:nvPr/>
        </p:nvSpPr>
        <p:spPr bwMode="auto">
          <a:xfrm>
            <a:off x="762000" y="1981200"/>
            <a:ext cx="7510463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7200" dirty="0">
                <a:latin typeface="Comic Sans MS" pitchFamily="66" charset="0"/>
              </a:rPr>
              <a:t>inverse of </a:t>
            </a:r>
            <a:r>
              <a:rPr lang="en-US" sz="7200" dirty="0" err="1" smtClean="0">
                <a:solidFill>
                  <a:srgbClr val="0000E5"/>
                </a:solidFill>
                <a:latin typeface="Comic Sans MS" pitchFamily="66" charset="0"/>
                <a:sym typeface="Euclid Symbol" pitchFamily="18" charset="2"/>
              </a:rPr>
              <a:t>m</a:t>
            </a:r>
            <a:r>
              <a:rPr lang="en-US" sz="7200" b="1" dirty="0" err="1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  <a:sym typeface="Euclid Symbol" pitchFamily="18" charset="2"/>
              </a:rPr>
              <a:t>⋅</a:t>
            </a:r>
            <a:r>
              <a:rPr lang="en-US" sz="7200" dirty="0" err="1" smtClean="0">
                <a:solidFill>
                  <a:srgbClr val="0000E5"/>
                </a:solidFill>
                <a:latin typeface="Comic Sans MS" pitchFamily="66" charset="0"/>
              </a:rPr>
              <a:t>k</a:t>
            </a:r>
            <a:r>
              <a:rPr lang="en-US" sz="7200" dirty="0" smtClean="0">
                <a:latin typeface="Comic Sans MS" pitchFamily="66" charset="0"/>
              </a:rPr>
              <a:t> </a:t>
            </a:r>
            <a:r>
              <a:rPr lang="en-US" sz="7200" dirty="0">
                <a:latin typeface="Comic Sans MS" pitchFamily="66" charset="0"/>
              </a:rPr>
              <a:t>is</a:t>
            </a:r>
            <a:r>
              <a:rPr lang="en-US" sz="7200" dirty="0">
                <a:solidFill>
                  <a:srgbClr val="0000E5"/>
                </a:solidFill>
                <a:latin typeface="Comic Sans MS" pitchFamily="66" charset="0"/>
              </a:rPr>
              <a:t> </a:t>
            </a:r>
            <a:endParaRPr lang="en-US" sz="7200" dirty="0">
              <a:latin typeface="Comic Sans MS" pitchFamily="66" charset="0"/>
            </a:endParaRPr>
          </a:p>
          <a:p>
            <a:pPr algn="ctr">
              <a:lnSpc>
                <a:spcPct val="150000"/>
              </a:lnSpc>
            </a:pPr>
            <a:r>
              <a:rPr lang="en-US" sz="7200" dirty="0">
                <a:solidFill>
                  <a:srgbClr val="0000E5"/>
                </a:solidFill>
                <a:latin typeface="Comic Sans MS" pitchFamily="66" charset="0"/>
              </a:rPr>
              <a:t>k</a:t>
            </a:r>
            <a:r>
              <a:rPr lang="en-US" sz="7200" baseline="30000" dirty="0">
                <a:solidFill>
                  <a:srgbClr val="0000E5"/>
                </a:solidFill>
                <a:latin typeface="Comic Sans MS" pitchFamily="66" charset="0"/>
              </a:rPr>
              <a:t>-</a:t>
            </a:r>
            <a:r>
              <a:rPr lang="en-US" sz="7200" baseline="30000" dirty="0" smtClean="0">
                <a:solidFill>
                  <a:srgbClr val="0000E5"/>
                </a:solidFill>
                <a:latin typeface="Comic Sans MS" pitchFamily="66" charset="0"/>
              </a:rPr>
              <a:t>1</a:t>
            </a:r>
            <a:r>
              <a:rPr lang="en-US" sz="7200" b="1" dirty="0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  <a:sym typeface="Euclid Symbol" pitchFamily="18" charset="2"/>
              </a:rPr>
              <a:t>⋅</a:t>
            </a:r>
            <a:r>
              <a:rPr lang="en-US" sz="7200" dirty="0" smtClean="0">
                <a:solidFill>
                  <a:srgbClr val="0000E5"/>
                </a:solidFill>
                <a:latin typeface="Comic Sans MS" pitchFamily="66" charset="0"/>
                <a:sym typeface="Euclid Symbol" pitchFamily="18" charset="2"/>
              </a:rPr>
              <a:t>m</a:t>
            </a:r>
            <a:r>
              <a:rPr lang="en-US" sz="7200" baseline="30000" dirty="0">
                <a:solidFill>
                  <a:srgbClr val="0000E5"/>
                </a:solidFill>
                <a:latin typeface="Comic Sans MS" pitchFamily="66" charset="0"/>
              </a:rPr>
              <a:t>-1</a:t>
            </a:r>
            <a:endParaRPr lang="en-US" sz="7200" dirty="0">
              <a:latin typeface="Comic Sans MS" pitchFamily="66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557" name="Text Box 5"/>
          <p:cNvSpPr txBox="1">
            <a:spLocks noChangeArrowheads="1"/>
          </p:cNvSpPr>
          <p:nvPr/>
        </p:nvSpPr>
        <p:spPr bwMode="auto">
          <a:xfrm>
            <a:off x="76200" y="990600"/>
            <a:ext cx="8991600" cy="544764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4800" dirty="0">
                <a:solidFill>
                  <a:srgbClr val="3333CC"/>
                </a:solidFill>
                <a:latin typeface="Comic Sans MS" pitchFamily="66" charset="0"/>
              </a:rPr>
              <a:t>m</a:t>
            </a:r>
            <a:r>
              <a:rPr lang="en-US" sz="4800" baseline="-25000" dirty="0">
                <a:solidFill>
                  <a:srgbClr val="3333CC"/>
                </a:solidFill>
                <a:latin typeface="Comic Sans MS" pitchFamily="66" charset="0"/>
              </a:rPr>
              <a:t>1</a:t>
            </a:r>
            <a:r>
              <a:rPr lang="en-US" sz="4800" dirty="0">
                <a:solidFill>
                  <a:srgbClr val="3333CC"/>
                </a:solidFill>
                <a:latin typeface="Comic Sans MS" pitchFamily="66" charset="0"/>
              </a:rPr>
              <a:t>,m</a:t>
            </a:r>
            <a:r>
              <a:rPr lang="en-US" sz="4800" baseline="-25000" dirty="0">
                <a:solidFill>
                  <a:srgbClr val="3333CC"/>
                </a:solidFill>
                <a:latin typeface="Comic Sans MS" pitchFamily="66" charset="0"/>
              </a:rPr>
              <a:t>2</a:t>
            </a:r>
            <a:r>
              <a:rPr lang="en-US" sz="4800" dirty="0">
                <a:solidFill>
                  <a:srgbClr val="3333CC"/>
                </a:solidFill>
                <a:latin typeface="Comic Sans MS" pitchFamily="66" charset="0"/>
              </a:rPr>
              <a:t>,…,</a:t>
            </a:r>
            <a:r>
              <a:rPr lang="en-US" sz="4800" dirty="0" err="1" smtClean="0">
                <a:solidFill>
                  <a:srgbClr val="3333CC"/>
                </a:solidFill>
                <a:latin typeface="Comic Sans MS" pitchFamily="66" charset="0"/>
              </a:rPr>
              <a:t>m</a:t>
            </a:r>
            <a:r>
              <a:rPr lang="en-US" sz="4800" baseline="-25000" dirty="0" err="1" smtClean="0">
                <a:solidFill>
                  <a:srgbClr val="3333CC"/>
                </a:solidFill>
                <a:latin typeface="Comic Sans MS" pitchFamily="66" charset="0"/>
                <a:sym typeface="Euclid Symbol" pitchFamily="18" charset="2"/>
              </a:rPr>
              <a:t>r</a:t>
            </a:r>
            <a:r>
              <a:rPr lang="en-US" sz="4800" baseline="-25000" dirty="0" smtClean="0">
                <a:solidFill>
                  <a:srgbClr val="3333CC"/>
                </a:solidFill>
                <a:latin typeface="Comic Sans MS" pitchFamily="66" charset="0"/>
                <a:sym typeface="Euclid Symbol" pitchFamily="18" charset="2"/>
              </a:rPr>
              <a:t> </a:t>
            </a:r>
            <a:r>
              <a:rPr lang="en-US" sz="4800" dirty="0">
                <a:latin typeface="Comic Sans MS" pitchFamily="66" charset="0"/>
                <a:sym typeface="Euclid Symbol" pitchFamily="18" charset="2"/>
              </a:rPr>
              <a:t>: </a:t>
            </a:r>
            <a:r>
              <a:rPr lang="en-US" sz="4800" dirty="0" err="1" smtClean="0">
                <a:latin typeface="Comic Sans MS" pitchFamily="66" charset="0"/>
                <a:sym typeface="Euclid Symbol" pitchFamily="18" charset="2"/>
              </a:rPr>
              <a:t>i</a:t>
            </a:r>
            <a:r>
              <a:rPr lang="en-US" sz="4800" dirty="0" err="1" smtClean="0">
                <a:latin typeface="Comic Sans MS" pitchFamily="66" charset="0"/>
              </a:rPr>
              <a:t>nts</a:t>
            </a:r>
            <a:r>
              <a:rPr lang="en-US" sz="4800" dirty="0" smtClean="0">
                <a:latin typeface="Comic Sans MS" pitchFamily="66" charset="0"/>
              </a:rPr>
              <a:t> </a:t>
            </a:r>
            <a:r>
              <a:rPr lang="en-US" sz="4800" dirty="0">
                <a:latin typeface="Comic Sans MS" pitchFamily="66" charset="0"/>
              </a:rPr>
              <a:t>from </a:t>
            </a:r>
            <a:r>
              <a:rPr lang="en-US" sz="4800" dirty="0" smtClean="0">
                <a:solidFill>
                  <a:srgbClr val="3333CC"/>
                </a:solidFill>
                <a:latin typeface="Comic Sans MS" pitchFamily="66" charset="0"/>
              </a:rPr>
              <a:t>1 </a:t>
            </a:r>
            <a:r>
              <a:rPr lang="en-US" sz="4800" dirty="0">
                <a:latin typeface="Comic Sans MS" pitchFamily="66" charset="0"/>
              </a:rPr>
              <a:t>to</a:t>
            </a:r>
            <a:r>
              <a:rPr lang="en-US" sz="4800" dirty="0">
                <a:solidFill>
                  <a:srgbClr val="3333CC"/>
                </a:solidFill>
                <a:latin typeface="Comic Sans MS" pitchFamily="66" charset="0"/>
              </a:rPr>
              <a:t> n-1 </a:t>
            </a:r>
            <a:r>
              <a:rPr lang="en-US" sz="4800" dirty="0" smtClean="0">
                <a:solidFill>
                  <a:srgbClr val="3333CC"/>
                </a:solidFill>
                <a:latin typeface="Comic Sans MS" pitchFamily="66" charset="0"/>
              </a:rPr>
              <a:t>  </a:t>
            </a:r>
          </a:p>
          <a:p>
            <a:pPr>
              <a:defRPr/>
            </a:pPr>
            <a:r>
              <a:rPr lang="en-US" sz="4800" dirty="0">
                <a:solidFill>
                  <a:srgbClr val="3333CC"/>
                </a:solidFill>
                <a:latin typeface="Comic Sans MS" pitchFamily="66" charset="0"/>
              </a:rPr>
              <a:t> </a:t>
            </a:r>
            <a:r>
              <a:rPr lang="en-US" sz="4800" dirty="0" smtClean="0">
                <a:latin typeface="Comic Sans MS" pitchFamily="66" charset="0"/>
              </a:rPr>
              <a:t>rel. prime to </a:t>
            </a:r>
            <a:r>
              <a:rPr lang="en-US" sz="4800" dirty="0">
                <a:solidFill>
                  <a:srgbClr val="3333CC"/>
                </a:solidFill>
                <a:latin typeface="Comic Sans MS" pitchFamily="66" charset="0"/>
              </a:rPr>
              <a:t>n</a:t>
            </a:r>
            <a:r>
              <a:rPr lang="en-US" sz="4800" dirty="0" smtClean="0">
                <a:latin typeface="Comic Sans MS" pitchFamily="66" charset="0"/>
              </a:rPr>
              <a:t>.  say 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k </a:t>
            </a:r>
            <a:r>
              <a:rPr lang="en-US" sz="4800" dirty="0" smtClean="0">
                <a:latin typeface="Comic Sans MS" pitchFamily="66" charset="0"/>
              </a:rPr>
              <a:t>has</a:t>
            </a:r>
          </a:p>
          <a:p>
            <a:pPr>
              <a:defRPr/>
            </a:pPr>
            <a:r>
              <a:rPr lang="en-US" sz="4800" dirty="0">
                <a:solidFill>
                  <a:srgbClr val="000000"/>
                </a:solidFill>
                <a:latin typeface="Comic Sans MS" pitchFamily="66" charset="0"/>
              </a:rPr>
              <a:t> </a:t>
            </a:r>
            <a:r>
              <a:rPr lang="en-US" sz="4800" dirty="0" smtClean="0">
                <a:latin typeface="Comic Sans MS" pitchFamily="66" charset="0"/>
              </a:rPr>
              <a:t>inverse </a:t>
            </a:r>
            <a:r>
              <a:rPr lang="en-US" sz="4800" dirty="0">
                <a:latin typeface="Comic Sans MS" pitchFamily="66" charset="0"/>
              </a:rPr>
              <a:t>mod </a:t>
            </a:r>
            <a:r>
              <a:rPr lang="en-US" sz="48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n</a:t>
            </a:r>
            <a:r>
              <a:rPr lang="en-US" sz="4800" dirty="0" smtClean="0">
                <a:latin typeface="Comic Sans MS" pitchFamily="66" charset="0"/>
              </a:rPr>
              <a:t>.  </a:t>
            </a:r>
            <a:r>
              <a:rPr lang="en-US" sz="4800" dirty="0" smtClean="0">
                <a:solidFill>
                  <a:srgbClr val="000000"/>
                </a:solidFill>
                <a:latin typeface="Comic Sans MS" pitchFamily="66" charset="0"/>
              </a:rPr>
              <a:t>Then</a:t>
            </a:r>
          </a:p>
          <a:p>
            <a:pPr>
              <a:defRPr/>
            </a:pPr>
            <a:r>
              <a:rPr lang="en-US" sz="4800" dirty="0" smtClean="0">
                <a:latin typeface="Comic Sans MS" pitchFamily="66" charset="0"/>
              </a:rPr>
              <a:t> </a:t>
            </a:r>
            <a:r>
              <a:rPr lang="en-US" sz="4800" b="1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/>
              </a:rPr>
              <a:t>÷</a:t>
            </a:r>
            <a:r>
              <a:rPr lang="en-US" sz="4800" dirty="0" err="1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Euclid Symbol"/>
              </a:rPr>
              <a:t>n</a:t>
            </a:r>
            <a:r>
              <a:rPr lang="en-US" sz="4800" dirty="0" smtClean="0">
                <a:latin typeface="Comic Sans MS" pitchFamily="66" charset="0"/>
                <a:sym typeface="Euclid Symbol"/>
              </a:rPr>
              <a:t> </a:t>
            </a:r>
            <a:r>
              <a:rPr lang="en-US" sz="4800" dirty="0" smtClean="0">
                <a:latin typeface="Comic Sans MS" pitchFamily="66" charset="0"/>
              </a:rPr>
              <a:t> </a:t>
            </a:r>
            <a:r>
              <a:rPr lang="en-US" sz="4800" dirty="0" smtClean="0">
                <a:solidFill>
                  <a:schemeClr val="accent5">
                    <a:lumMod val="50000"/>
                  </a:schemeClr>
                </a:solidFill>
                <a:latin typeface="Comic Sans MS"/>
                <a:sym typeface="Euclid Symbol"/>
              </a:rPr>
              <a:t>remainders of</a:t>
            </a:r>
            <a:endParaRPr lang="en-US" sz="4800" dirty="0" smtClean="0">
              <a:latin typeface="Comic Sans MS" pitchFamily="66" charset="0"/>
            </a:endParaRPr>
          </a:p>
          <a:p>
            <a:pPr algn="ctr">
              <a:defRPr/>
            </a:pPr>
            <a:r>
              <a:rPr lang="en-US" sz="48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m</a:t>
            </a:r>
            <a:r>
              <a:rPr lang="en-US" sz="4800" baseline="-25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1</a:t>
            </a:r>
            <a:r>
              <a:rPr lang="en-US" sz="48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k, m</a:t>
            </a:r>
            <a:r>
              <a:rPr lang="en-US" sz="4800" baseline="-25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2</a:t>
            </a:r>
            <a:r>
              <a:rPr lang="en-US" sz="48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k, …, </a:t>
            </a:r>
            <a:r>
              <a:rPr lang="en-US" sz="4800" dirty="0" err="1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m</a:t>
            </a:r>
            <a:r>
              <a:rPr lang="en-US" sz="4800" baseline="-25000" dirty="0" err="1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r</a:t>
            </a:r>
            <a:r>
              <a:rPr lang="en-US" sz="4800" dirty="0" err="1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k</a:t>
            </a:r>
            <a:endParaRPr lang="en-US" sz="4800" dirty="0">
              <a:solidFill>
                <a:schemeClr val="accent1">
                  <a:lumMod val="50000"/>
                </a:schemeClr>
              </a:solidFill>
              <a:latin typeface="Comic Sans MS" pitchFamily="66" charset="0"/>
            </a:endParaRPr>
          </a:p>
          <a:p>
            <a:pPr>
              <a:defRPr/>
            </a:pPr>
            <a:r>
              <a:rPr lang="en-US" sz="4800" dirty="0" smtClean="0">
                <a:latin typeface="Comic Sans MS" pitchFamily="66" charset="0"/>
                <a:sym typeface="Euclid Symbol" pitchFamily="18" charset="2"/>
              </a:rPr>
              <a:t>a</a:t>
            </a:r>
            <a:r>
              <a:rPr lang="en-US" sz="4800" dirty="0" smtClean="0">
                <a:solidFill>
                  <a:srgbClr val="000000"/>
                </a:solidFill>
                <a:latin typeface="Comic Sans MS" pitchFamily="66" charset="0"/>
                <a:sym typeface="Euclid Symbol" pitchFamily="18" charset="2"/>
              </a:rPr>
              <a:t>re </a:t>
            </a:r>
            <a:r>
              <a:rPr lang="en-US" sz="4800" dirty="0">
                <a:solidFill>
                  <a:srgbClr val="000000"/>
                </a:solidFill>
                <a:latin typeface="Comic Sans MS" pitchFamily="66" charset="0"/>
                <a:sym typeface="Euclid Symbol" pitchFamily="18" charset="2"/>
              </a:rPr>
              <a:t>a permutation </a:t>
            </a:r>
            <a:r>
              <a:rPr lang="en-US" sz="4800" dirty="0" smtClean="0">
                <a:solidFill>
                  <a:srgbClr val="000000"/>
                </a:solidFill>
                <a:latin typeface="Comic Sans MS" pitchFamily="66" charset="0"/>
                <a:sym typeface="Euclid Symbol" pitchFamily="18" charset="2"/>
              </a:rPr>
              <a:t>of</a:t>
            </a:r>
          </a:p>
          <a:p>
            <a:pPr>
              <a:defRPr/>
            </a:pPr>
            <a:r>
              <a:rPr lang="en-US" sz="4800" dirty="0" smtClean="0">
                <a:solidFill>
                  <a:srgbClr val="000000"/>
                </a:solidFill>
                <a:latin typeface="Comic Sans MS" pitchFamily="66" charset="0"/>
                <a:sym typeface="Euclid Symbol" pitchFamily="18" charset="2"/>
              </a:rPr>
              <a:t>   </a:t>
            </a:r>
            <a:r>
              <a:rPr lang="en-US" sz="5400" dirty="0" smtClean="0">
                <a:solidFill>
                  <a:srgbClr val="000000"/>
                </a:solidFill>
                <a:latin typeface="Comic Sans MS" pitchFamily="66" charset="0"/>
                <a:sym typeface="Euclid Symbol" pitchFamily="18" charset="2"/>
              </a:rPr>
              <a:t>        </a:t>
            </a:r>
            <a:r>
              <a:rPr lang="en-US" sz="48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m</a:t>
            </a:r>
            <a:r>
              <a:rPr lang="en-US" sz="4800" baseline="-25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1</a:t>
            </a:r>
            <a:r>
              <a:rPr lang="en-US" sz="48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,   m</a:t>
            </a:r>
            <a:r>
              <a:rPr lang="en-US" sz="4800" baseline="-25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2</a:t>
            </a:r>
            <a:r>
              <a:rPr lang="en-US" sz="48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,  …,  </a:t>
            </a:r>
            <a:r>
              <a:rPr lang="en-US" sz="4800" dirty="0" err="1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m</a:t>
            </a:r>
            <a:r>
              <a:rPr lang="en-US" sz="4800" baseline="-25000" dirty="0" err="1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Euclid Symbol" pitchFamily="18" charset="2"/>
              </a:rPr>
              <a:t>r</a:t>
            </a:r>
            <a:endParaRPr lang="en-US" sz="4800" dirty="0">
              <a:latin typeface="Comic Sans MS" pitchFamily="66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6M.</a:t>
            </a:r>
            <a:fld id="{93347EBB-FBA4-4869-8D0A-161607B6A013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Proof of Euler’s </a:t>
            </a:r>
            <a:r>
              <a:rPr lang="en-US" dirty="0" err="1" smtClean="0"/>
              <a:t>Thm</a:t>
            </a:r>
            <a:endParaRPr lang="en-US" dirty="0" smtClean="0"/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6M.</a:t>
            </a:r>
            <a:fld id="{D221F95D-EB57-47E6-A9FC-A34B00691920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Proof of Euler’s Thm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74246" y="1997838"/>
            <a:ext cx="864115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6000" dirty="0">
                <a:latin typeface="+mj-lt"/>
              </a:rPr>
              <a:t>why? …</a:t>
            </a:r>
            <a:r>
              <a:rPr lang="en-US" sz="6000" dirty="0">
                <a:solidFill>
                  <a:schemeClr val="accent1">
                    <a:lumMod val="50000"/>
                  </a:schemeClr>
                </a:solidFill>
                <a:latin typeface="Comic Sans MS"/>
              </a:rPr>
              <a:t>k </a:t>
            </a:r>
            <a:r>
              <a:rPr lang="en-US" sz="6000" dirty="0" smtClean="0">
                <a:solidFill>
                  <a:srgbClr val="000000"/>
                </a:solidFill>
                <a:latin typeface="Comic Sans MS"/>
              </a:rPr>
              <a:t>cancels,</a:t>
            </a:r>
          </a:p>
          <a:p>
            <a:pPr>
              <a:defRPr/>
            </a:pPr>
            <a:r>
              <a:rPr lang="en-US" sz="6000" dirty="0" smtClean="0">
                <a:solidFill>
                  <a:srgbClr val="000000"/>
                </a:solidFill>
                <a:latin typeface="Comic Sans MS"/>
              </a:rPr>
              <a:t>so same number, </a:t>
            </a:r>
            <a:r>
              <a:rPr lang="en-US" sz="6000" dirty="0" err="1" smtClean="0">
                <a:solidFill>
                  <a:schemeClr val="accent1">
                    <a:lumMod val="50000"/>
                  </a:schemeClr>
                </a:solidFill>
                <a:latin typeface="Comic Sans MS"/>
              </a:rPr>
              <a:t>r</a:t>
            </a:r>
            <a:r>
              <a:rPr lang="en-US" sz="6000" dirty="0" smtClean="0">
                <a:solidFill>
                  <a:srgbClr val="000000"/>
                </a:solidFill>
                <a:latin typeface="Comic Sans MS"/>
              </a:rPr>
              <a:t>, of</a:t>
            </a:r>
          </a:p>
          <a:p>
            <a:pPr>
              <a:defRPr/>
            </a:pP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  <a:latin typeface="Comic Sans MS"/>
              </a:rPr>
              <a:t>m</a:t>
            </a:r>
            <a:r>
              <a:rPr lang="en-US" sz="6000" baseline="-25000" dirty="0" smtClean="0">
                <a:solidFill>
                  <a:schemeClr val="accent1">
                    <a:lumMod val="50000"/>
                  </a:schemeClr>
                </a:solidFill>
                <a:latin typeface="Comic Sans MS"/>
              </a:rPr>
              <a:t>i</a:t>
            </a:r>
            <a:r>
              <a:rPr lang="en-US" sz="6000" dirty="0" smtClean="0">
                <a:solidFill>
                  <a:srgbClr val="000000"/>
                </a:solidFill>
                <a:latin typeface="Comic Sans MS"/>
              </a:rPr>
              <a:t>’s and </a:t>
            </a:r>
            <a:r>
              <a:rPr lang="en-US" sz="6000" dirty="0" err="1" smtClean="0">
                <a:solidFill>
                  <a:srgbClr val="0000CC"/>
                </a:solidFill>
                <a:latin typeface="Comic Sans MS"/>
              </a:rPr>
              <a:t>rem</a:t>
            </a:r>
            <a:r>
              <a:rPr lang="en-US" sz="6000" dirty="0" smtClean="0">
                <a:solidFill>
                  <a:srgbClr val="0000CC"/>
                </a:solidFill>
                <a:latin typeface="Comic Sans MS"/>
              </a:rPr>
              <a:t>(</a:t>
            </a:r>
            <a:r>
              <a:rPr lang="en-US" sz="6000" dirty="0" err="1" smtClean="0">
                <a:solidFill>
                  <a:srgbClr val="0000CC"/>
                </a:solidFill>
                <a:latin typeface="+mj-lt"/>
              </a:rPr>
              <a:t>m</a:t>
            </a:r>
            <a:r>
              <a:rPr lang="en-US" sz="6000" baseline="-25000" dirty="0" err="1" smtClean="0">
                <a:solidFill>
                  <a:srgbClr val="0000CC"/>
                </a:solidFill>
                <a:latin typeface="+mj-lt"/>
              </a:rPr>
              <a:t>i</a:t>
            </a:r>
            <a:r>
              <a:rPr lang="en-US" sz="6000" dirty="0" err="1" smtClean="0">
                <a:solidFill>
                  <a:srgbClr val="0000CC"/>
                </a:solidFill>
                <a:latin typeface="+mj-lt"/>
              </a:rPr>
              <a:t>k</a:t>
            </a:r>
            <a:r>
              <a:rPr lang="en-US" sz="6000" dirty="0" smtClean="0">
                <a:solidFill>
                  <a:srgbClr val="0000CC"/>
                </a:solidFill>
                <a:latin typeface="+mj-lt"/>
              </a:rPr>
              <a:t>, n)</a:t>
            </a:r>
            <a:r>
              <a:rPr lang="en-US" sz="6000" dirty="0" smtClean="0">
                <a:latin typeface="+mj-lt"/>
              </a:rPr>
              <a:t>’s</a:t>
            </a:r>
            <a:r>
              <a:rPr lang="en-US" sz="6000" dirty="0" smtClean="0">
                <a:solidFill>
                  <a:srgbClr val="0000CC"/>
                </a:solidFill>
                <a:latin typeface="+mj-lt"/>
              </a:rPr>
              <a:t> </a:t>
            </a:r>
            <a:endParaRPr lang="en-US" dirty="0">
              <a:solidFill>
                <a:srgbClr val="0000CC"/>
              </a:solidFill>
              <a:latin typeface="+mj-lt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6M.</a:t>
            </a:r>
            <a:fld id="{CD54EEB6-9419-4F86-BF91-83F56ABD6288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Proof of Euler’s Thm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1000" y="2014537"/>
            <a:ext cx="8305800" cy="28622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6000" dirty="0">
                <a:latin typeface="+mj-lt"/>
              </a:rPr>
              <a:t>why? … and </a:t>
            </a:r>
            <a:r>
              <a:rPr lang="en-US" sz="6000" dirty="0" err="1" smtClean="0">
                <a:solidFill>
                  <a:srgbClr val="0000CC"/>
                </a:solidFill>
                <a:latin typeface="+mj-lt"/>
              </a:rPr>
              <a:t>rem</a:t>
            </a:r>
            <a:r>
              <a:rPr lang="en-US" sz="6000" dirty="0" smtClean="0">
                <a:solidFill>
                  <a:srgbClr val="0000CC"/>
                </a:solidFill>
                <a:latin typeface="+mj-lt"/>
              </a:rPr>
              <a:t>(</a:t>
            </a:r>
            <a:r>
              <a:rPr lang="en-US" sz="6000" dirty="0" err="1" smtClean="0">
                <a:solidFill>
                  <a:srgbClr val="0000CC"/>
                </a:solidFill>
                <a:latin typeface="+mj-lt"/>
              </a:rPr>
              <a:t>m</a:t>
            </a:r>
            <a:r>
              <a:rPr lang="en-US" sz="6000" baseline="-25000" dirty="0" err="1" smtClean="0">
                <a:solidFill>
                  <a:srgbClr val="0000CC"/>
                </a:solidFill>
                <a:latin typeface="+mj-lt"/>
              </a:rPr>
              <a:t>i</a:t>
            </a:r>
            <a:r>
              <a:rPr lang="en-US" sz="6000" dirty="0" err="1" smtClean="0">
                <a:solidFill>
                  <a:srgbClr val="0000CC"/>
                </a:solidFill>
                <a:latin typeface="+mj-lt"/>
              </a:rPr>
              <a:t>k</a:t>
            </a:r>
            <a:r>
              <a:rPr lang="en-US" sz="6000" dirty="0" smtClean="0">
                <a:solidFill>
                  <a:srgbClr val="0000CC"/>
                </a:solidFill>
                <a:latin typeface="+mj-lt"/>
              </a:rPr>
              <a:t>, n</a:t>
            </a:r>
            <a:r>
              <a:rPr lang="en-US" sz="6000" dirty="0">
                <a:solidFill>
                  <a:srgbClr val="0000CC"/>
                </a:solidFill>
                <a:latin typeface="+mj-lt"/>
              </a:rPr>
              <a:t>) </a:t>
            </a:r>
            <a:r>
              <a:rPr lang="en-US" sz="6000" dirty="0">
                <a:latin typeface="+mj-lt"/>
              </a:rPr>
              <a:t>has inverse </a:t>
            </a:r>
            <a:r>
              <a:rPr lang="en-US" sz="6000" dirty="0">
                <a:solidFill>
                  <a:srgbClr val="CCCCFF">
                    <a:lumMod val="50000"/>
                  </a:srgbClr>
                </a:solidFill>
                <a:latin typeface="Comic Sans MS"/>
              </a:rPr>
              <a:t>m</a:t>
            </a:r>
            <a:r>
              <a:rPr lang="en-US" sz="6000" baseline="-25000" dirty="0">
                <a:solidFill>
                  <a:srgbClr val="CCCCFF">
                    <a:lumMod val="50000"/>
                  </a:srgbClr>
                </a:solidFill>
                <a:latin typeface="Comic Sans MS"/>
              </a:rPr>
              <a:t>i</a:t>
            </a:r>
            <a:r>
              <a:rPr lang="en-US" sz="6000" baseline="30000" dirty="0">
                <a:solidFill>
                  <a:srgbClr val="CCCCFF">
                    <a:lumMod val="50000"/>
                  </a:srgbClr>
                </a:solidFill>
                <a:latin typeface="Comic Sans MS"/>
              </a:rPr>
              <a:t>-1</a:t>
            </a:r>
            <a:r>
              <a:rPr lang="en-US" sz="6000" dirty="0">
                <a:solidFill>
                  <a:srgbClr val="CCCCFF">
                    <a:lumMod val="50000"/>
                  </a:srgbClr>
                </a:solidFill>
                <a:latin typeface="Comic Sans MS"/>
              </a:rPr>
              <a:t>k</a:t>
            </a:r>
            <a:r>
              <a:rPr lang="en-US" sz="6000" baseline="30000" dirty="0">
                <a:solidFill>
                  <a:srgbClr val="CCCCFF">
                    <a:lumMod val="50000"/>
                  </a:srgbClr>
                </a:solidFill>
                <a:latin typeface="Comic Sans MS"/>
              </a:rPr>
              <a:t>-1</a:t>
            </a:r>
            <a:r>
              <a:rPr lang="en-US" sz="6000" dirty="0">
                <a:latin typeface="Comic Sans MS"/>
              </a:rPr>
              <a:t>, so</a:t>
            </a:r>
          </a:p>
          <a:p>
            <a:pPr>
              <a:defRPr/>
            </a:pPr>
            <a:r>
              <a:rPr lang="en-US" sz="6000" dirty="0" err="1" smtClean="0">
                <a:solidFill>
                  <a:srgbClr val="0000CC"/>
                </a:solidFill>
                <a:latin typeface="Comic Sans MS"/>
              </a:rPr>
              <a:t>rem</a:t>
            </a:r>
            <a:r>
              <a:rPr lang="en-US" sz="6000" dirty="0" smtClean="0">
                <a:solidFill>
                  <a:srgbClr val="0000CC"/>
                </a:solidFill>
                <a:latin typeface="Comic Sans MS"/>
              </a:rPr>
              <a:t>(</a:t>
            </a:r>
            <a:r>
              <a:rPr lang="en-US" sz="6000" dirty="0" err="1" smtClean="0">
                <a:solidFill>
                  <a:srgbClr val="0000CC"/>
                </a:solidFill>
                <a:latin typeface="Comic Sans MS"/>
              </a:rPr>
              <a:t>m</a:t>
            </a:r>
            <a:r>
              <a:rPr lang="en-US" sz="6000" baseline="-25000" dirty="0" err="1" smtClean="0">
                <a:solidFill>
                  <a:srgbClr val="0000CC"/>
                </a:solidFill>
                <a:latin typeface="Comic Sans MS"/>
              </a:rPr>
              <a:t>i</a:t>
            </a:r>
            <a:r>
              <a:rPr lang="en-US" sz="6000" dirty="0" err="1" smtClean="0">
                <a:solidFill>
                  <a:srgbClr val="0000CC"/>
                </a:solidFill>
                <a:latin typeface="Comic Sans MS"/>
              </a:rPr>
              <a:t>k</a:t>
            </a:r>
            <a:r>
              <a:rPr lang="en-US" sz="6000" dirty="0" smtClean="0">
                <a:solidFill>
                  <a:srgbClr val="0000CC"/>
                </a:solidFill>
                <a:latin typeface="Comic Sans MS"/>
              </a:rPr>
              <a:t>, n</a:t>
            </a:r>
            <a:r>
              <a:rPr lang="en-US" sz="6000" dirty="0">
                <a:solidFill>
                  <a:srgbClr val="0000CC"/>
                </a:solidFill>
                <a:latin typeface="Comic Sans MS"/>
              </a:rPr>
              <a:t>)</a:t>
            </a:r>
            <a:r>
              <a:rPr lang="en-US" sz="6000" dirty="0">
                <a:solidFill>
                  <a:srgbClr val="000000"/>
                </a:solidFill>
                <a:latin typeface="Comic Sans MS"/>
              </a:rPr>
              <a:t> is an </a:t>
            </a:r>
            <a:r>
              <a:rPr lang="en-US" sz="6000" dirty="0" err="1">
                <a:solidFill>
                  <a:schemeClr val="accent1">
                    <a:lumMod val="50000"/>
                  </a:schemeClr>
                </a:solidFill>
                <a:latin typeface="Comic Sans MS"/>
              </a:rPr>
              <a:t>m</a:t>
            </a:r>
            <a:r>
              <a:rPr lang="en-US" sz="6000" baseline="-25000" dirty="0" err="1">
                <a:solidFill>
                  <a:schemeClr val="accent1">
                    <a:lumMod val="50000"/>
                  </a:schemeClr>
                </a:solidFill>
                <a:latin typeface="Comic Sans MS"/>
              </a:rPr>
              <a:t>j</a:t>
            </a:r>
            <a:r>
              <a:rPr lang="en-US" sz="6000" dirty="0">
                <a:latin typeface="Comic Sans MS"/>
              </a:rPr>
              <a:t>.</a:t>
            </a:r>
            <a:endParaRPr lang="en-US" dirty="0">
              <a:latin typeface="+mj-lt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6M.</a:t>
            </a:r>
            <a:fld id="{2D84392B-0D9B-42AA-BA65-FCCCDA49260E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Proof of Euler’s Thm</a:t>
            </a:r>
          </a:p>
        </p:txBody>
      </p:sp>
      <p:sp>
        <p:nvSpPr>
          <p:cNvPr id="430083" name="Text Box 3"/>
          <p:cNvSpPr txBox="1">
            <a:spLocks noChangeArrowheads="1"/>
          </p:cNvSpPr>
          <p:nvPr/>
        </p:nvSpPr>
        <p:spPr bwMode="auto">
          <a:xfrm>
            <a:off x="492125" y="1236663"/>
            <a:ext cx="8477701" cy="4678204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4400" dirty="0">
                <a:latin typeface="Comic Sans MS" pitchFamily="66" charset="0"/>
              </a:rPr>
              <a:t>So   </a:t>
            </a: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m</a:t>
            </a:r>
            <a:r>
              <a:rPr lang="en-US" sz="4400" baseline="-25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1 </a:t>
            </a:r>
            <a:r>
              <a:rPr lang="en-US" sz="4400" dirty="0">
                <a:solidFill>
                  <a:schemeClr val="accent1">
                    <a:lumMod val="50000"/>
                  </a:schemeClr>
                </a:solidFill>
              </a:rPr>
              <a:t>∙∙∙ </a:t>
            </a:r>
            <a:r>
              <a:rPr lang="en-US" sz="4400" dirty="0" err="1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m</a:t>
            </a:r>
            <a:r>
              <a:rPr lang="en-US" sz="4400" b="1" baseline="-25000" dirty="0" err="1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Euclid Symbol" pitchFamily="18" charset="2"/>
              </a:rPr>
              <a:t>r</a:t>
            </a:r>
            <a:endParaRPr lang="en-US" sz="4400" dirty="0">
              <a:solidFill>
                <a:schemeClr val="accent1">
                  <a:lumMod val="50000"/>
                </a:schemeClr>
              </a:solidFill>
              <a:latin typeface="Comic Sans MS" pitchFamily="66" charset="0"/>
              <a:sym typeface="Euclid Symbol" pitchFamily="18" charset="2"/>
            </a:endParaRPr>
          </a:p>
          <a:p>
            <a:pPr>
              <a:lnSpc>
                <a:spcPct val="150000"/>
              </a:lnSpc>
              <a:defRPr/>
            </a:pPr>
            <a:r>
              <a:rPr lang="en-US" sz="4400" dirty="0">
                <a:solidFill>
                  <a:srgbClr val="3333CC"/>
                </a:solidFill>
                <a:latin typeface="Comic Sans MS" pitchFamily="66" charset="0"/>
              </a:rPr>
              <a:t> </a:t>
            </a:r>
            <a:r>
              <a:rPr lang="en-US" sz="4400" dirty="0" smtClean="0">
                <a:solidFill>
                  <a:srgbClr val="3333CC"/>
                </a:solidFill>
                <a:latin typeface="Comic Sans MS" pitchFamily="66" charset="0"/>
              </a:rPr>
              <a:t> </a:t>
            </a:r>
            <a:r>
              <a:rPr lang="en-US" sz="4400" b="1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Euclid Symbol" pitchFamily="18" charset="2"/>
              </a:rPr>
              <a:t> </a:t>
            </a: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Euclid Symbol" pitchFamily="18" charset="2"/>
              </a:rPr>
              <a:t>(m</a:t>
            </a:r>
            <a:r>
              <a:rPr lang="en-US" sz="4400" baseline="-25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1</a:t>
            </a: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k)(m</a:t>
            </a:r>
            <a:r>
              <a:rPr lang="en-US" sz="4400" baseline="-25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2</a:t>
            </a: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k) </a:t>
            </a:r>
            <a:r>
              <a:rPr lang="en-US" sz="4400" dirty="0">
                <a:solidFill>
                  <a:schemeClr val="accent1">
                    <a:lumMod val="50000"/>
                  </a:schemeClr>
                </a:solidFill>
              </a:rPr>
              <a:t>∙∙∙ </a:t>
            </a: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(</a:t>
            </a:r>
            <a:r>
              <a:rPr lang="en-US" sz="4400" dirty="0" err="1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m</a:t>
            </a:r>
            <a:r>
              <a:rPr lang="en-US" sz="4400" baseline="-25000" dirty="0" err="1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r</a:t>
            </a:r>
            <a:r>
              <a:rPr lang="en-US" sz="4400" dirty="0" err="1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k</a:t>
            </a: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)  (mod n)</a:t>
            </a:r>
          </a:p>
          <a:p>
            <a:pPr>
              <a:defRPr/>
            </a:pPr>
            <a:r>
              <a:rPr lang="en-US" sz="4400" dirty="0">
                <a:solidFill>
                  <a:srgbClr val="3333CC"/>
                </a:solidFill>
                <a:latin typeface="Comic Sans MS" pitchFamily="66" charset="0"/>
              </a:rPr>
              <a:t>  </a:t>
            </a: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= 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k</a:t>
            </a:r>
            <a:r>
              <a:rPr lang="en-US" sz="4400" baseline="30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r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∙</a:t>
            </a: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m</a:t>
            </a:r>
            <a:r>
              <a:rPr lang="en-US" sz="4400" baseline="-25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1 </a:t>
            </a:r>
            <a:r>
              <a:rPr lang="en-US" sz="4400" dirty="0">
                <a:solidFill>
                  <a:schemeClr val="accent1">
                    <a:lumMod val="50000"/>
                  </a:schemeClr>
                </a:solidFill>
              </a:rPr>
              <a:t>∙∙∙ </a:t>
            </a:r>
            <a:r>
              <a:rPr lang="en-US" sz="4400" dirty="0" err="1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m</a:t>
            </a:r>
            <a:r>
              <a:rPr lang="en-US" sz="4400" baseline="-25000" dirty="0" err="1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Euclid Symbol" pitchFamily="18" charset="2"/>
              </a:rPr>
              <a:t>r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                </a:t>
            </a: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(mod n)</a:t>
            </a:r>
          </a:p>
          <a:p>
            <a:pPr>
              <a:defRPr/>
            </a:pPr>
            <a:r>
              <a:rPr lang="en-US" sz="4800" dirty="0">
                <a:latin typeface="Comic Sans MS" pitchFamily="66" charset="0"/>
              </a:rPr>
              <a:t>But OK to cancel </a:t>
            </a:r>
            <a:r>
              <a:rPr lang="en-US" sz="48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m</a:t>
            </a:r>
            <a:r>
              <a:rPr lang="en-US" sz="4800" baseline="-25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1</a:t>
            </a:r>
            <a:r>
              <a:rPr lang="en-US" sz="48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,</a:t>
            </a:r>
            <a:r>
              <a:rPr lang="en-US" sz="4800" dirty="0">
                <a:solidFill>
                  <a:schemeClr val="accent1">
                    <a:lumMod val="50000"/>
                  </a:schemeClr>
                </a:solidFill>
              </a:rPr>
              <a:t>∙∙∙</a:t>
            </a:r>
            <a:r>
              <a:rPr lang="en-US" sz="48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,</a:t>
            </a:r>
            <a:r>
              <a:rPr lang="en-US" sz="4800" dirty="0" err="1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m</a:t>
            </a:r>
            <a:r>
              <a:rPr lang="en-US" sz="4800" baseline="-25000" dirty="0" err="1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r</a:t>
            </a:r>
            <a:r>
              <a:rPr lang="en-US" sz="4800" dirty="0" smtClean="0">
                <a:latin typeface="Comic Sans MS" pitchFamily="66" charset="0"/>
                <a:sym typeface="Euclid Symbol" pitchFamily="18" charset="2"/>
              </a:rPr>
              <a:t>,  </a:t>
            </a:r>
            <a:r>
              <a:rPr lang="en-US" sz="4800" dirty="0">
                <a:latin typeface="Comic Sans MS" pitchFamily="66" charset="0"/>
                <a:sym typeface="Euclid Symbol" pitchFamily="18" charset="2"/>
              </a:rPr>
              <a:t>so</a:t>
            </a:r>
          </a:p>
          <a:p>
            <a:pPr>
              <a:defRPr/>
            </a:pPr>
            <a:r>
              <a:rPr lang="en-US" sz="4800" dirty="0">
                <a:solidFill>
                  <a:srgbClr val="3333CC"/>
                </a:solidFill>
                <a:latin typeface="Comic Sans MS" pitchFamily="66" charset="0"/>
                <a:sym typeface="Euclid Symbol" pitchFamily="18" charset="2"/>
              </a:rPr>
              <a:t>         </a:t>
            </a:r>
            <a:r>
              <a:rPr lang="en-US" sz="48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Euclid Symbol" pitchFamily="18" charset="2"/>
              </a:rPr>
              <a:t>1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Euclid Symbol" pitchFamily="18" charset="2"/>
              </a:rPr>
              <a:t> </a:t>
            </a:r>
            <a:r>
              <a:rPr lang="en-US" sz="4800" b="1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Euclid Symbol" pitchFamily="18" charset="2"/>
              </a:rPr>
              <a:t> </a:t>
            </a:r>
            <a:r>
              <a:rPr lang="en-US" sz="4800" dirty="0" err="1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k</a:t>
            </a:r>
            <a:r>
              <a:rPr lang="en-US" sz="4800" baseline="30000" dirty="0" err="1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r</a:t>
            </a:r>
            <a:r>
              <a:rPr lang="en-US" sz="4800" baseline="30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sz="48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(mod n)</a:t>
            </a:r>
            <a:r>
              <a:rPr lang="en-US" sz="4800" dirty="0">
                <a:latin typeface="Comic Sans MS" pitchFamily="66" charset="0"/>
              </a:rPr>
              <a:t>.</a:t>
            </a:r>
          </a:p>
          <a:p>
            <a:pPr>
              <a:defRPr/>
            </a:pPr>
            <a:r>
              <a:rPr lang="en-US" sz="4800" dirty="0">
                <a:latin typeface="Comic Sans MS" pitchFamily="66" charset="0"/>
              </a:rPr>
              <a:t>                                  </a:t>
            </a:r>
            <a:r>
              <a:rPr lang="en-US" sz="4800" dirty="0">
                <a:solidFill>
                  <a:srgbClr val="00A200"/>
                </a:solidFill>
                <a:latin typeface="Comic Sans MS" pitchFamily="66" charset="0"/>
              </a:rPr>
              <a:t>QED</a:t>
            </a:r>
          </a:p>
        </p:txBody>
      </p:sp>
      <p:cxnSp>
        <p:nvCxnSpPr>
          <p:cNvPr id="7" name="Straight Connector 6"/>
          <p:cNvCxnSpPr>
            <a:cxnSpLocks noChangeShapeType="1"/>
          </p:cNvCxnSpPr>
          <p:nvPr/>
        </p:nvCxnSpPr>
        <p:spPr bwMode="auto">
          <a:xfrm rot="10800000" flipV="1">
            <a:off x="1633538" y="1528763"/>
            <a:ext cx="1903412" cy="285750"/>
          </a:xfrm>
          <a:prstGeom prst="line">
            <a:avLst/>
          </a:prstGeom>
          <a:noFill/>
          <a:ln w="41275" algn="ctr">
            <a:solidFill>
              <a:srgbClr val="0000CC"/>
            </a:solidFill>
            <a:prstDash val="sysDash"/>
            <a:round/>
            <a:headEnd/>
            <a:tailEnd type="none" w="lg" len="lg"/>
          </a:ln>
        </p:spPr>
      </p:cxnSp>
      <p:cxnSp>
        <p:nvCxnSpPr>
          <p:cNvPr id="11" name="Straight Connector 10"/>
          <p:cNvCxnSpPr>
            <a:cxnSpLocks noChangeShapeType="1"/>
          </p:cNvCxnSpPr>
          <p:nvPr/>
        </p:nvCxnSpPr>
        <p:spPr bwMode="auto">
          <a:xfrm rot="10800000" flipV="1">
            <a:off x="1951038" y="3221038"/>
            <a:ext cx="1903412" cy="284162"/>
          </a:xfrm>
          <a:prstGeom prst="line">
            <a:avLst/>
          </a:prstGeom>
          <a:noFill/>
          <a:ln w="41275" algn="ctr">
            <a:solidFill>
              <a:srgbClr val="0000CC"/>
            </a:solidFill>
            <a:prstDash val="sysDash"/>
            <a:round/>
            <a:headEnd/>
            <a:tailEnd type="none" w="lg" len="lg"/>
          </a:ln>
        </p:spPr>
      </p:cxn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30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30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30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30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76400"/>
            <a:ext cx="8763000" cy="4495800"/>
          </a:xfrm>
        </p:spPr>
        <p:txBody>
          <a:bodyPr/>
          <a:lstStyle/>
          <a:p>
            <a:pPr>
              <a:buFont typeface="Arial"/>
              <a:buChar char="•"/>
            </a:pPr>
            <a:r>
              <a:rPr lang="en-US" dirty="0" smtClean="0"/>
              <a:t>SAT easy implies factoring easy</a:t>
            </a:r>
          </a:p>
          <a:p>
            <a:pPr>
              <a:buFont typeface="Arial"/>
              <a:buChar char="•"/>
            </a:pPr>
            <a:r>
              <a:rPr lang="en-US" dirty="0" smtClean="0"/>
              <a:t>RSA security: find key implies factoring</a:t>
            </a:r>
          </a:p>
          <a:p>
            <a:pPr>
              <a:buFont typeface="Arial"/>
              <a:buChar char="•"/>
            </a:pPr>
            <a:r>
              <a:rPr lang="en-US" dirty="0" smtClean="0"/>
              <a:t>elementary version of Prime # </a:t>
            </a:r>
            <a:r>
              <a:rPr lang="en-US" dirty="0" err="1" smtClean="0"/>
              <a:t>Thm</a:t>
            </a:r>
            <a:r>
              <a:rPr lang="en-US" dirty="0" smtClean="0"/>
              <a:t> enough to ensure short search for primes</a:t>
            </a:r>
          </a:p>
          <a:p>
            <a:pPr>
              <a:buFont typeface="Arial"/>
              <a:buChar char="•"/>
            </a:pPr>
            <a:r>
              <a:rPr lang="en-US" dirty="0" smtClean="0"/>
              <a:t>Use Fermat as probable prime test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</a:t>
            </a:r>
            <a:r>
              <a:rPr lang="en-US" sz="1200" smtClean="0"/>
              <a:t>ec 6M.‹#›</a:t>
            </a:r>
            <a:endParaRPr 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6M.</a:t>
            </a:r>
            <a:fld id="{03D159E7-7261-456C-B1C2-8B1BCE6FD8AA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RSA Public Key Encryption</a:t>
            </a:r>
          </a:p>
        </p:txBody>
      </p:sp>
      <p:pic>
        <p:nvPicPr>
          <p:cNvPr id="14340" name="Picture 4" descr="rivest_shamir_adelman_photo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1619250" y="1354138"/>
            <a:ext cx="6032500" cy="4335462"/>
          </a:xfrm>
          <a:noFill/>
        </p:spPr>
      </p:pic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6M.</a:t>
            </a:r>
            <a:fld id="{EAE0CE3F-24F2-4E10-908C-002F0BCF9C89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Beforehand</a:t>
            </a:r>
          </a:p>
        </p:txBody>
      </p:sp>
      <p:sp>
        <p:nvSpPr>
          <p:cNvPr id="390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914400"/>
            <a:ext cx="8991600" cy="5029200"/>
          </a:xfrm>
        </p:spPr>
        <p:txBody>
          <a:bodyPr/>
          <a:lstStyle/>
          <a:p>
            <a:pPr marL="609600" indent="-609600" eaLnBrk="1" hangingPunct="1"/>
            <a:r>
              <a:rPr lang="en-US" sz="4400" dirty="0" smtClean="0"/>
              <a:t>receiver generates primes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 p, q</a:t>
            </a:r>
          </a:p>
          <a:p>
            <a:pPr marL="609600" indent="-609600" eaLnBrk="1" hangingPunct="1"/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n</a:t>
            </a:r>
            <a:r>
              <a:rPr lang="en-US" sz="4400" dirty="0" smtClean="0">
                <a:solidFill>
                  <a:srgbClr val="3333CC"/>
                </a:solidFill>
              </a:rPr>
              <a:t> </a:t>
            </a:r>
            <a:r>
              <a:rPr lang="en-US" sz="4400" dirty="0" smtClean="0"/>
              <a:t>::=</a:t>
            </a:r>
            <a:r>
              <a:rPr lang="en-US" sz="4400" dirty="0" smtClean="0">
                <a:solidFill>
                  <a:srgbClr val="3333CC"/>
                </a:solidFill>
              </a:rPr>
              <a:t> </a:t>
            </a:r>
            <a:r>
              <a:rPr lang="en-US" sz="4400" dirty="0" err="1" smtClean="0">
                <a:solidFill>
                  <a:schemeClr val="accent1">
                    <a:lumMod val="50000"/>
                  </a:schemeClr>
                </a:solidFill>
              </a:rPr>
              <a:t>p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•</a:t>
            </a:r>
            <a:r>
              <a:rPr lang="en-US" sz="4400" dirty="0" err="1" smtClean="0">
                <a:solidFill>
                  <a:schemeClr val="accent1">
                    <a:lumMod val="50000"/>
                  </a:schemeClr>
                </a:solidFill>
              </a:rPr>
              <a:t>q</a:t>
            </a:r>
            <a:endParaRPr lang="en-US" sz="44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609600" indent="-609600" eaLnBrk="1" hangingPunct="1"/>
            <a:r>
              <a:rPr lang="en-US" sz="4400" dirty="0" smtClean="0"/>
              <a:t>selects</a:t>
            </a:r>
            <a:r>
              <a:rPr lang="en-US" sz="4400" dirty="0" smtClean="0">
                <a:solidFill>
                  <a:srgbClr val="3333CC"/>
                </a:solidFill>
              </a:rPr>
              <a:t> e </a:t>
            </a:r>
            <a:r>
              <a:rPr lang="en-US" sz="4400" dirty="0" smtClean="0">
                <a:solidFill>
                  <a:srgbClr val="008000"/>
                </a:solidFill>
              </a:rPr>
              <a:t>rel. prime</a:t>
            </a:r>
            <a:r>
              <a:rPr lang="en-US" sz="4400" dirty="0" smtClean="0"/>
              <a:t> to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 (p-1)(q-1)</a:t>
            </a:r>
          </a:p>
          <a:p>
            <a:pPr marL="609600" indent="-609600" eaLnBrk="1" hangingPunct="1"/>
            <a:r>
              <a:rPr lang="en-US" sz="4400" dirty="0" smtClean="0"/>
              <a:t>(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e, n</a:t>
            </a:r>
            <a:r>
              <a:rPr lang="en-US" sz="4400" dirty="0" smtClean="0"/>
              <a:t>) ::=  </a:t>
            </a:r>
            <a:r>
              <a:rPr lang="en-US" sz="4400" dirty="0" smtClean="0">
                <a:solidFill>
                  <a:srgbClr val="FF00FF"/>
                </a:solidFill>
              </a:rPr>
              <a:t>public key</a:t>
            </a:r>
            <a:r>
              <a:rPr lang="en-US" sz="4400" dirty="0" smtClean="0"/>
              <a:t>, publishes it</a:t>
            </a:r>
          </a:p>
          <a:p>
            <a:pPr marL="609600" indent="-609600" eaLnBrk="1" hangingPunct="1"/>
            <a:r>
              <a:rPr lang="en-US" sz="4400" dirty="0" smtClean="0"/>
              <a:t>finds 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d</a:t>
            </a:r>
            <a:r>
              <a:rPr lang="en-US" sz="4400" dirty="0" smtClean="0"/>
              <a:t>, inverse </a:t>
            </a: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</a:rPr>
              <a:t>mod (p-1)(q-1)</a:t>
            </a:r>
            <a:r>
              <a:rPr lang="en-US" sz="4400" dirty="0" smtClean="0">
                <a:solidFill>
                  <a:srgbClr val="3333CC"/>
                </a:solidFill>
              </a:rPr>
              <a:t> </a:t>
            </a:r>
            <a:r>
              <a:rPr lang="en-US" sz="4400" dirty="0" smtClean="0"/>
              <a:t>of 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e</a:t>
            </a:r>
            <a:r>
              <a:rPr lang="en-US" sz="4400" dirty="0" smtClean="0">
                <a:solidFill>
                  <a:srgbClr val="3333CC"/>
                </a:solidFill>
              </a:rPr>
              <a:t> </a:t>
            </a:r>
          </a:p>
          <a:p>
            <a:pPr marL="609600" indent="-609600" eaLnBrk="1" hangingPunct="1"/>
            <a:r>
              <a:rPr lang="en-US" sz="4400" dirty="0" smtClean="0">
                <a:solidFill>
                  <a:srgbClr val="3333CC"/>
                </a:solidFill>
              </a:rPr>
              <a:t>d </a:t>
            </a:r>
            <a:r>
              <a:rPr lang="en-US" sz="4400" dirty="0" smtClean="0"/>
              <a:t> is </a:t>
            </a:r>
            <a:r>
              <a:rPr lang="en-US" sz="4400" dirty="0" smtClean="0">
                <a:solidFill>
                  <a:srgbClr val="FF00FF"/>
                </a:solidFill>
              </a:rPr>
              <a:t>secret key</a:t>
            </a:r>
            <a:r>
              <a:rPr lang="en-US" sz="4400" dirty="0" smtClean="0"/>
              <a:t>, keeps hidden</a:t>
            </a: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6M.</a:t>
            </a:r>
            <a:fld id="{2E667B6B-E035-4178-9988-2F3A62346836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smtClean="0"/>
              <a:t>RSA</a:t>
            </a:r>
          </a:p>
        </p:txBody>
      </p:sp>
      <p:sp>
        <p:nvSpPr>
          <p:cNvPr id="391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066800"/>
            <a:ext cx="8458200" cy="4965700"/>
          </a:xfrm>
        </p:spPr>
        <p:txBody>
          <a:bodyPr/>
          <a:lstStyle/>
          <a:p>
            <a:pPr eaLnBrk="1" hangingPunct="1"/>
            <a:r>
              <a:rPr lang="en-US" sz="5400" dirty="0" smtClean="0"/>
              <a:t>Encoding message </a:t>
            </a:r>
            <a:r>
              <a:rPr lang="en-US" sz="5400" dirty="0" smtClean="0">
                <a:solidFill>
                  <a:schemeClr val="accent5">
                    <a:lumMod val="50000"/>
                  </a:schemeClr>
                </a:solidFill>
              </a:rPr>
              <a:t>m</a:t>
            </a:r>
            <a:r>
              <a:rPr lang="en-US" sz="5400" dirty="0" smtClean="0"/>
              <a:t>:</a:t>
            </a:r>
          </a:p>
          <a:p>
            <a:pPr eaLnBrk="1" hangingPunct="1">
              <a:buFontTx/>
              <a:buNone/>
            </a:pPr>
            <a:r>
              <a:rPr lang="en-US" sz="4400" dirty="0" smtClean="0"/>
              <a:t>       </a:t>
            </a:r>
            <a:r>
              <a:rPr lang="en-US" sz="5400" dirty="0" smtClean="0"/>
              <a:t>send </a:t>
            </a:r>
            <a:r>
              <a:rPr lang="en-US" sz="5400" dirty="0" smtClean="0">
                <a:solidFill>
                  <a:schemeClr val="accent5">
                    <a:lumMod val="50000"/>
                  </a:schemeClr>
                </a:solidFill>
              </a:rPr>
              <a:t>m’</a:t>
            </a:r>
            <a:r>
              <a:rPr lang="en-US" sz="5400" dirty="0" smtClean="0">
                <a:solidFill>
                  <a:srgbClr val="3333CC"/>
                </a:solidFill>
              </a:rPr>
              <a:t> </a:t>
            </a:r>
            <a:r>
              <a:rPr lang="en-US" sz="5400" dirty="0" smtClean="0"/>
              <a:t>::= </a:t>
            </a:r>
            <a:r>
              <a:rPr lang="en-US" sz="5400" dirty="0" err="1" smtClean="0">
                <a:solidFill>
                  <a:schemeClr val="accent5">
                    <a:lumMod val="50000"/>
                  </a:schemeClr>
                </a:solidFill>
              </a:rPr>
              <a:t>rem</a:t>
            </a:r>
            <a:r>
              <a:rPr lang="en-US" sz="5400" dirty="0" smtClean="0">
                <a:solidFill>
                  <a:schemeClr val="accent5">
                    <a:lumMod val="50000"/>
                  </a:schemeClr>
                </a:solidFill>
              </a:rPr>
              <a:t>(m</a:t>
            </a:r>
            <a:r>
              <a:rPr lang="en-US" sz="5400" baseline="30000" dirty="0" smtClean="0">
                <a:solidFill>
                  <a:schemeClr val="accent5">
                    <a:lumMod val="50000"/>
                  </a:schemeClr>
                </a:solidFill>
              </a:rPr>
              <a:t>e</a:t>
            </a:r>
            <a:r>
              <a:rPr lang="en-US" sz="5400" dirty="0" smtClean="0">
                <a:solidFill>
                  <a:schemeClr val="accent5">
                    <a:lumMod val="50000"/>
                  </a:schemeClr>
                </a:solidFill>
              </a:rPr>
              <a:t>, n)</a:t>
            </a:r>
          </a:p>
          <a:p>
            <a:pPr eaLnBrk="1" hangingPunct="1"/>
            <a:r>
              <a:rPr lang="en-US" sz="5400" dirty="0" smtClean="0"/>
              <a:t>Decoding </a:t>
            </a:r>
            <a:r>
              <a:rPr lang="en-US" sz="5400" dirty="0" smtClean="0">
                <a:solidFill>
                  <a:schemeClr val="accent5">
                    <a:lumMod val="50000"/>
                  </a:schemeClr>
                </a:solidFill>
              </a:rPr>
              <a:t>m’</a:t>
            </a:r>
            <a:r>
              <a:rPr lang="en-US" sz="5400" dirty="0" smtClean="0"/>
              <a:t>: </a:t>
            </a:r>
          </a:p>
          <a:p>
            <a:pPr eaLnBrk="1" hangingPunct="1">
              <a:buFontTx/>
              <a:buNone/>
            </a:pPr>
            <a:r>
              <a:rPr lang="en-US" sz="5400" dirty="0" smtClean="0"/>
              <a:t>  receiver computes</a:t>
            </a:r>
          </a:p>
          <a:p>
            <a:pPr eaLnBrk="1" hangingPunct="1">
              <a:buFontTx/>
              <a:buNone/>
            </a:pPr>
            <a:r>
              <a:rPr lang="en-US" sz="5400" dirty="0" smtClean="0">
                <a:solidFill>
                  <a:srgbClr val="3333CC"/>
                </a:solidFill>
              </a:rPr>
              <a:t>        </a:t>
            </a:r>
            <a:r>
              <a:rPr lang="en-US" sz="5400" dirty="0" err="1" smtClean="0">
                <a:solidFill>
                  <a:schemeClr val="accent5">
                    <a:lumMod val="50000"/>
                  </a:schemeClr>
                </a:solidFill>
              </a:rPr>
              <a:t>rem</a:t>
            </a:r>
            <a:r>
              <a:rPr lang="en-US" sz="5400" dirty="0" smtClean="0">
                <a:solidFill>
                  <a:schemeClr val="accent5">
                    <a:lumMod val="50000"/>
                  </a:schemeClr>
                </a:solidFill>
              </a:rPr>
              <a:t>((m’)</a:t>
            </a:r>
            <a:r>
              <a:rPr lang="en-US" sz="5400" baseline="30000" dirty="0" smtClean="0">
                <a:solidFill>
                  <a:schemeClr val="accent5">
                    <a:lumMod val="50000"/>
                  </a:schemeClr>
                </a:solidFill>
              </a:rPr>
              <a:t>d</a:t>
            </a:r>
            <a:r>
              <a:rPr lang="en-US" sz="5400" dirty="0" smtClean="0">
                <a:solidFill>
                  <a:schemeClr val="accent5">
                    <a:lumMod val="50000"/>
                  </a:schemeClr>
                </a:solidFill>
              </a:rPr>
              <a:t>, n )</a:t>
            </a:r>
          </a:p>
        </p:txBody>
      </p:sp>
      <p:sp>
        <p:nvSpPr>
          <p:cNvPr id="391172" name="Text Box 4"/>
          <p:cNvSpPr txBox="1">
            <a:spLocks noChangeArrowheads="1"/>
          </p:cNvSpPr>
          <p:nvPr/>
        </p:nvSpPr>
        <p:spPr bwMode="auto">
          <a:xfrm>
            <a:off x="6403344" y="4848761"/>
            <a:ext cx="2371162" cy="1323439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8000" dirty="0">
                <a:solidFill>
                  <a:srgbClr val="FF00FF"/>
                </a:solidFill>
                <a:latin typeface="Comic Sans MS" pitchFamily="66" charset="0"/>
              </a:rPr>
              <a:t>=</a:t>
            </a:r>
            <a:r>
              <a:rPr lang="en-US" sz="8000" i="1" dirty="0">
                <a:solidFill>
                  <a:srgbClr val="3333CC"/>
                </a:solidFill>
                <a:latin typeface="Comic Sans MS" pitchFamily="66" charset="0"/>
              </a:rPr>
              <a:t> </a:t>
            </a:r>
            <a:r>
              <a:rPr lang="en-US" sz="8000" dirty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m</a:t>
            </a:r>
            <a:r>
              <a:rPr lang="en-US" sz="8000" i="1" dirty="0">
                <a:solidFill>
                  <a:srgbClr val="3333CC"/>
                </a:solidFill>
                <a:latin typeface="Comic Sans MS" pitchFamily="66" charset="0"/>
              </a:rPr>
              <a:t> </a:t>
            </a:r>
            <a:r>
              <a:rPr lang="en-US" sz="7200" i="1" dirty="0">
                <a:solidFill>
                  <a:srgbClr val="3333CC"/>
                </a:solidFill>
                <a:latin typeface="Comic Sans MS" pitchFamily="66" charset="0"/>
              </a:rPr>
              <a:t>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0" y="228600"/>
            <a:ext cx="4047101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5400" dirty="0" smtClean="0">
                <a:latin typeface="+mj-lt"/>
              </a:rPr>
              <a:t>(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0 </a:t>
            </a:r>
            <a:r>
              <a:rPr lang="en-US" sz="5400" b="1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/>
              </a:rPr>
              <a:t>≤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+mj-lt"/>
                <a:sym typeface="Euclid Symbol"/>
              </a:rPr>
              <a:t> m </a:t>
            </a:r>
            <a:r>
              <a:rPr lang="en-US" sz="5400" b="1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sym typeface="Euclid Symbol"/>
              </a:rPr>
              <a:t>&lt;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sym typeface="Euclid Symbol"/>
              </a:rPr>
              <a:t> 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+mj-lt"/>
                <a:sym typeface="Euclid Symbol"/>
              </a:rPr>
              <a:t>n</a:t>
            </a:r>
            <a:r>
              <a:rPr lang="en-US" sz="5400" dirty="0" smtClean="0">
                <a:latin typeface="+mj-lt"/>
                <a:sym typeface="Euclid Symbol"/>
              </a:rPr>
              <a:t>)</a:t>
            </a:r>
            <a:endParaRPr lang="en-US" sz="5400" dirty="0">
              <a:latin typeface="+mj-lt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1172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6M.</a:t>
            </a:r>
            <a:fld id="{6A5E9C01-C108-4A5C-AE7A-FB77D488E7D9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Receiver’s abilities</a:t>
            </a:r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838200"/>
            <a:ext cx="8229600" cy="59436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find two large primes  </a:t>
            </a:r>
            <a:r>
              <a:rPr lang="en-US" sz="4000" dirty="0" smtClean="0">
                <a:solidFill>
                  <a:schemeClr val="accent5">
                    <a:lumMod val="50000"/>
                  </a:schemeClr>
                </a:solidFill>
              </a:rPr>
              <a:t>p, q</a:t>
            </a:r>
          </a:p>
          <a:p>
            <a:pPr eaLnBrk="1" hangingPunct="1">
              <a:buFontTx/>
              <a:buNone/>
            </a:pPr>
            <a:r>
              <a:rPr lang="en-US" sz="4000" i="1" dirty="0" smtClean="0">
                <a:solidFill>
                  <a:srgbClr val="3333CC"/>
                </a:solidFill>
              </a:rPr>
              <a:t>   </a:t>
            </a:r>
            <a:r>
              <a:rPr lang="en-US" sz="4000" i="1" dirty="0" smtClean="0"/>
              <a:t>- </a:t>
            </a:r>
            <a:r>
              <a:rPr lang="en-US" sz="4000" dirty="0" smtClean="0"/>
              <a:t>ok because: lots of primes</a:t>
            </a:r>
          </a:p>
          <a:p>
            <a:pPr eaLnBrk="1" hangingPunct="1">
              <a:buFontTx/>
              <a:buNone/>
            </a:pPr>
            <a:r>
              <a:rPr lang="en-US" sz="4000" dirty="0" smtClean="0"/>
              <a:t>   - fast test for </a:t>
            </a:r>
            <a:r>
              <a:rPr lang="en-US" sz="4000" dirty="0" err="1" smtClean="0"/>
              <a:t>primality</a:t>
            </a:r>
            <a:endParaRPr lang="en-US" sz="4000" dirty="0" smtClean="0"/>
          </a:p>
          <a:p>
            <a:pPr eaLnBrk="1" hangingPunct="1"/>
            <a:r>
              <a:rPr lang="en-US" sz="4000" dirty="0" smtClean="0"/>
              <a:t>find</a:t>
            </a:r>
            <a:r>
              <a:rPr lang="en-US" sz="4000" dirty="0" smtClean="0">
                <a:solidFill>
                  <a:schemeClr val="accent5">
                    <a:lumMod val="50000"/>
                  </a:schemeClr>
                </a:solidFill>
              </a:rPr>
              <a:t> e</a:t>
            </a:r>
            <a:r>
              <a:rPr lang="en-US" sz="4000" dirty="0" smtClean="0">
                <a:solidFill>
                  <a:srgbClr val="3333CC"/>
                </a:solidFill>
              </a:rPr>
              <a:t> </a:t>
            </a:r>
            <a:r>
              <a:rPr lang="en-US" sz="4000" dirty="0" smtClean="0"/>
              <a:t>rel. prime to</a:t>
            </a:r>
            <a:r>
              <a:rPr lang="en-US" sz="4000" dirty="0" smtClean="0">
                <a:solidFill>
                  <a:schemeClr val="accent5">
                    <a:lumMod val="50000"/>
                  </a:schemeClr>
                </a:solidFill>
              </a:rPr>
              <a:t> (p-1)(q-1)</a:t>
            </a:r>
          </a:p>
          <a:p>
            <a:pPr eaLnBrk="1" hangingPunct="1">
              <a:buFontTx/>
              <a:buNone/>
            </a:pPr>
            <a:r>
              <a:rPr lang="en-US" sz="4000" dirty="0" smtClean="0">
                <a:solidFill>
                  <a:srgbClr val="3333CC"/>
                </a:solidFill>
              </a:rPr>
              <a:t>   </a:t>
            </a:r>
            <a:r>
              <a:rPr lang="en-US" sz="4000" dirty="0" smtClean="0"/>
              <a:t>- ok: lots of rel. prime </a:t>
            </a:r>
            <a:r>
              <a:rPr lang="en-US" sz="4000" dirty="0" err="1" smtClean="0"/>
              <a:t>nums</a:t>
            </a:r>
            <a:endParaRPr lang="en-US" sz="4000" dirty="0" smtClean="0"/>
          </a:p>
          <a:p>
            <a:pPr eaLnBrk="1" hangingPunct="1">
              <a:buFontTx/>
              <a:buNone/>
            </a:pPr>
            <a:r>
              <a:rPr lang="en-US" sz="4000" dirty="0" smtClean="0"/>
              <a:t>   - </a:t>
            </a:r>
            <a:r>
              <a:rPr lang="en-US" sz="4000" dirty="0" err="1" smtClean="0"/>
              <a:t>gcd</a:t>
            </a:r>
            <a:r>
              <a:rPr lang="en-US" sz="4000" dirty="0" smtClean="0"/>
              <a:t> easy to compute</a:t>
            </a:r>
          </a:p>
          <a:p>
            <a:pPr eaLnBrk="1" hangingPunct="1"/>
            <a:r>
              <a:rPr lang="en-US" sz="4000" dirty="0" smtClean="0"/>
              <a:t>find </a:t>
            </a:r>
            <a:r>
              <a:rPr lang="en-US" sz="4000" dirty="0" smtClean="0">
                <a:solidFill>
                  <a:schemeClr val="accent5">
                    <a:lumMod val="50000"/>
                  </a:schemeClr>
                </a:solidFill>
              </a:rPr>
              <a:t>(mod (p-1)(q-1)) </a:t>
            </a:r>
            <a:r>
              <a:rPr lang="en-US" sz="4000" dirty="0" smtClean="0"/>
              <a:t>inverse of </a:t>
            </a:r>
            <a:r>
              <a:rPr lang="en-US" sz="4000" dirty="0" smtClean="0">
                <a:solidFill>
                  <a:schemeClr val="accent5">
                    <a:lumMod val="50000"/>
                  </a:schemeClr>
                </a:solidFill>
              </a:rPr>
              <a:t>e </a:t>
            </a:r>
          </a:p>
          <a:p>
            <a:pPr eaLnBrk="1" hangingPunct="1">
              <a:buFontTx/>
              <a:buNone/>
            </a:pPr>
            <a:r>
              <a:rPr lang="en-US" sz="4000" dirty="0" smtClean="0">
                <a:solidFill>
                  <a:srgbClr val="3333CC"/>
                </a:solidFill>
              </a:rPr>
              <a:t>   </a:t>
            </a:r>
            <a:r>
              <a:rPr lang="en-US" sz="4000" dirty="0" smtClean="0"/>
              <a:t>- easy using </a:t>
            </a:r>
            <a:r>
              <a:rPr lang="en-US" sz="4000" dirty="0" err="1" smtClean="0"/>
              <a:t>Pulverizer</a:t>
            </a:r>
            <a:r>
              <a:rPr lang="en-US" sz="4000" dirty="0" smtClean="0"/>
              <a:t> or Euler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6M.</a:t>
            </a:r>
            <a:fld id="{3C84E341-AEF3-493B-A8EE-DBBF671E8583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smtClean="0"/>
              <a:t>Why does this work?</a:t>
            </a:r>
          </a:p>
        </p:txBody>
      </p:sp>
      <p:sp>
        <p:nvSpPr>
          <p:cNvPr id="3584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026400" cy="3505200"/>
          </a:xfrm>
        </p:spPr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US" sz="6000" dirty="0" smtClean="0"/>
              <a:t>follows easily from </a:t>
            </a:r>
          </a:p>
          <a:p>
            <a:pPr eaLnBrk="1" hangingPunct="1">
              <a:buFontTx/>
              <a:buNone/>
              <a:defRPr/>
            </a:pPr>
            <a:r>
              <a:rPr lang="en-US" sz="6000" dirty="0" smtClean="0"/>
              <a:t>Euler’s Theorem when</a:t>
            </a:r>
          </a:p>
          <a:p>
            <a:pPr eaLnBrk="1" hangingPunct="1">
              <a:buFontTx/>
              <a:buNone/>
              <a:defRPr/>
            </a:pPr>
            <a:r>
              <a:rPr lang="en-US" sz="6000" dirty="0" smtClean="0">
                <a:solidFill>
                  <a:schemeClr val="accent5">
                    <a:lumMod val="50000"/>
                  </a:schemeClr>
                </a:solidFill>
              </a:rPr>
              <a:t>m</a:t>
            </a:r>
            <a:r>
              <a:rPr lang="en-US" sz="6000" dirty="0" smtClean="0"/>
              <a:t> has inverse mod </a:t>
            </a:r>
            <a:r>
              <a:rPr lang="en-US" sz="6000" dirty="0" smtClean="0">
                <a:solidFill>
                  <a:schemeClr val="accent5">
                    <a:lumMod val="50000"/>
                  </a:schemeClr>
                </a:solidFill>
              </a:rPr>
              <a:t>n</a:t>
            </a:r>
            <a:r>
              <a:rPr lang="en-US" sz="6000" dirty="0" smtClean="0"/>
              <a:t> 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6M.</a:t>
            </a:r>
            <a:fld id="{39475D55-F769-4D1E-BA0D-F03B0BEACB86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smtClean="0"/>
              <a:t>Why does this work?</a:t>
            </a:r>
          </a:p>
        </p:txBody>
      </p:sp>
      <p:sp>
        <p:nvSpPr>
          <p:cNvPr id="3584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787400" y="1308100"/>
            <a:ext cx="7594600" cy="2514600"/>
          </a:xfrm>
        </p:spPr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US" sz="6600" dirty="0" smtClean="0"/>
              <a:t>actually works for </a:t>
            </a:r>
          </a:p>
          <a:p>
            <a:pPr eaLnBrk="1" hangingPunct="1">
              <a:buFontTx/>
              <a:buNone/>
              <a:defRPr/>
            </a:pPr>
            <a:r>
              <a:rPr lang="en-US" sz="6600" dirty="0" smtClean="0"/>
              <a:t>all </a:t>
            </a:r>
            <a:r>
              <a:rPr lang="en-US" sz="6600" dirty="0" smtClean="0">
                <a:solidFill>
                  <a:schemeClr val="accent1">
                    <a:lumMod val="50000"/>
                  </a:schemeClr>
                </a:solidFill>
              </a:rPr>
              <a:t>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4800" y="2514600"/>
            <a:ext cx="8496300" cy="23267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eaLnBrk="1" hangingPunct="1">
              <a:spcBef>
                <a:spcPct val="20000"/>
              </a:spcBef>
              <a:defRPr/>
            </a:pPr>
            <a:r>
              <a:rPr lang="en-US" sz="6600" kern="0" dirty="0" smtClean="0">
                <a:solidFill>
                  <a:srgbClr val="000000"/>
                </a:solidFill>
                <a:latin typeface="Comic Sans MS"/>
              </a:rPr>
              <a:t>      </a:t>
            </a:r>
            <a:r>
              <a:rPr lang="en-US" sz="6600" kern="0" dirty="0" smtClean="0">
                <a:solidFill>
                  <a:schemeClr val="accent5">
                    <a:lumMod val="50000"/>
                  </a:schemeClr>
                </a:solidFill>
                <a:latin typeface="Comic Sans MS"/>
              </a:rPr>
              <a:t>   </a:t>
            </a:r>
            <a:r>
              <a:rPr lang="en-US" sz="6600" kern="0" dirty="0" smtClean="0">
                <a:solidFill>
                  <a:srgbClr val="000000"/>
                </a:solidFill>
                <a:latin typeface="Comic Sans MS"/>
              </a:rPr>
              <a:t>  … explained </a:t>
            </a:r>
            <a:r>
              <a:rPr lang="en-US" sz="6600" kern="0" dirty="0">
                <a:solidFill>
                  <a:srgbClr val="000000"/>
                </a:solidFill>
                <a:latin typeface="Comic Sans MS"/>
              </a:rPr>
              <a:t>in</a:t>
            </a:r>
          </a:p>
          <a:p>
            <a:pPr marL="342900" indent="-342900" eaLnBrk="1" hangingPunct="1">
              <a:spcBef>
                <a:spcPct val="20000"/>
              </a:spcBef>
              <a:defRPr/>
            </a:pPr>
            <a:r>
              <a:rPr lang="en-US" sz="6600" kern="0" dirty="0" smtClean="0">
                <a:solidFill>
                  <a:srgbClr val="000000"/>
                </a:solidFill>
                <a:latin typeface="Comic Sans MS"/>
              </a:rPr>
              <a:t>  Class Problem 2</a:t>
            </a:r>
            <a:endParaRPr lang="en-US" sz="6600" kern="0" dirty="0">
              <a:solidFill>
                <a:srgbClr val="000000"/>
              </a:solidFill>
              <a:latin typeface="Comic Sans M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6M.</a:t>
            </a:r>
            <a:fld id="{F389C0C6-D6B8-4BCF-9EE6-7CFCBB0EDCA3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5400" smtClean="0"/>
              <a:t>Why is it secure?</a:t>
            </a:r>
          </a:p>
        </p:txBody>
      </p:sp>
      <p:sp>
        <p:nvSpPr>
          <p:cNvPr id="397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066800"/>
            <a:ext cx="8839200" cy="5257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Arial" pitchFamily="34" charset="0"/>
              <a:buChar char="•"/>
            </a:pPr>
            <a:r>
              <a:rPr lang="en-US" sz="4800" dirty="0" smtClean="0"/>
              <a:t>easy to break </a:t>
            </a:r>
            <a:r>
              <a:rPr lang="en-US" sz="4800" i="1" dirty="0" smtClean="0"/>
              <a:t>if</a:t>
            </a:r>
            <a:r>
              <a:rPr lang="en-US" sz="4800" dirty="0" smtClean="0"/>
              <a:t> can factor </a:t>
            </a:r>
            <a:r>
              <a:rPr lang="en-US" sz="4800" dirty="0" smtClean="0">
                <a:solidFill>
                  <a:schemeClr val="accent5">
                    <a:lumMod val="50000"/>
                  </a:schemeClr>
                </a:solidFill>
              </a:rPr>
              <a:t>n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4400" dirty="0" smtClean="0"/>
              <a:t>  (find </a:t>
            </a:r>
            <a:r>
              <a:rPr lang="en-US" sz="4400" dirty="0" smtClean="0">
                <a:solidFill>
                  <a:schemeClr val="accent5">
                    <a:lumMod val="50000"/>
                  </a:schemeClr>
                </a:solidFill>
              </a:rPr>
              <a:t>d</a:t>
            </a:r>
            <a:r>
              <a:rPr lang="en-US" sz="4400" dirty="0" smtClean="0">
                <a:solidFill>
                  <a:srgbClr val="3333CC"/>
                </a:solidFill>
              </a:rPr>
              <a:t> </a:t>
            </a:r>
            <a:r>
              <a:rPr lang="en-US" sz="4400" dirty="0" smtClean="0"/>
              <a:t>same way receiver did)</a:t>
            </a:r>
          </a:p>
          <a:p>
            <a:pPr eaLnBrk="1" hangingPunct="1">
              <a:lnSpc>
                <a:spcPct val="90000"/>
              </a:lnSpc>
              <a:buFont typeface="Arial" pitchFamily="34" charset="0"/>
              <a:buChar char="•"/>
            </a:pPr>
            <a:r>
              <a:rPr lang="en-US" sz="4400" dirty="0" smtClean="0"/>
              <a:t>conversely, from </a:t>
            </a:r>
            <a:r>
              <a:rPr lang="en-US" sz="4400" dirty="0" smtClean="0">
                <a:solidFill>
                  <a:schemeClr val="accent5">
                    <a:lumMod val="50000"/>
                  </a:schemeClr>
                </a:solidFill>
              </a:rPr>
              <a:t>d</a:t>
            </a:r>
            <a:r>
              <a:rPr lang="en-US" sz="4400" dirty="0" smtClean="0">
                <a:solidFill>
                  <a:srgbClr val="3333CC"/>
                </a:solidFill>
              </a:rPr>
              <a:t> </a:t>
            </a:r>
            <a:r>
              <a:rPr lang="en-US" sz="4400" dirty="0" smtClean="0"/>
              <a:t>can factor </a:t>
            </a:r>
            <a:r>
              <a:rPr lang="en-US" sz="4400" dirty="0" smtClean="0">
                <a:solidFill>
                  <a:schemeClr val="accent5">
                    <a:lumMod val="50000"/>
                  </a:schemeClr>
                </a:solidFill>
              </a:rPr>
              <a:t>n</a:t>
            </a:r>
            <a:endParaRPr lang="en-US" sz="4400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4400" dirty="0" smtClean="0"/>
              <a:t>  (but </a:t>
            </a:r>
            <a:r>
              <a:rPr lang="en-US" sz="4400" dirty="0" smtClean="0">
                <a:solidFill>
                  <a:srgbClr val="FF00FF"/>
                </a:solidFill>
              </a:rPr>
              <a:t>factoring appears hard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4400" dirty="0" smtClean="0">
                <a:solidFill>
                  <a:srgbClr val="FF00FF"/>
                </a:solidFill>
              </a:rPr>
              <a:t>   </a:t>
            </a:r>
            <a:r>
              <a:rPr lang="en-US" sz="4400" dirty="0" smtClean="0"/>
              <a:t>so finding </a:t>
            </a:r>
            <a:r>
              <a:rPr lang="en-US" sz="4400" dirty="0" smtClean="0">
                <a:solidFill>
                  <a:schemeClr val="accent5">
                    <a:lumMod val="50000"/>
                  </a:schemeClr>
                </a:solidFill>
              </a:rPr>
              <a:t>d</a:t>
            </a:r>
            <a:r>
              <a:rPr lang="en-US" sz="4400" dirty="0" smtClean="0"/>
              <a:t> must also be hard)</a:t>
            </a:r>
          </a:p>
          <a:p>
            <a:pPr eaLnBrk="1" hangingPunct="1">
              <a:lnSpc>
                <a:spcPct val="90000"/>
              </a:lnSpc>
              <a:buFont typeface="Arial" pitchFamily="34" charset="0"/>
              <a:buChar char="•"/>
            </a:pPr>
            <a:r>
              <a:rPr lang="en-US" sz="4400" dirty="0" smtClean="0"/>
              <a:t> RSA has withstood 30 years of attacks</a:t>
            </a: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z="4800"/>
              <a:t>Team Problems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200" y="1295400"/>
            <a:ext cx="8915400" cy="4495800"/>
          </a:xfrm>
        </p:spPr>
        <p:txBody>
          <a:bodyPr/>
          <a:lstStyle/>
          <a:p>
            <a:pPr algn="ctr" eaLnBrk="1" hangingPunct="1"/>
            <a:r>
              <a:rPr lang="en-US" sz="12700" dirty="0"/>
              <a:t>Problems</a:t>
            </a:r>
          </a:p>
          <a:p>
            <a:pPr algn="ctr" eaLnBrk="1" hangingPunct="1"/>
            <a:r>
              <a:rPr lang="en-US" sz="12700" dirty="0" smtClean="0"/>
              <a:t>1 </a:t>
            </a:r>
            <a:r>
              <a:rPr lang="en-US" sz="12700" dirty="0" smtClean="0">
                <a:sym typeface="Euclid Symbol" pitchFamily="18" charset="2"/>
              </a:rPr>
              <a:t>&amp; 2</a:t>
            </a:r>
            <a:endParaRPr lang="en-US" sz="1270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6M.</a:t>
            </a:r>
            <a:fld id="{F389C0C6-D6B8-4BCF-9EE6-7CFCBB0EDCA3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TEXPOINTINIT" val="\newcommand{paren}{1}{(#1)}&#10;\newcommand{ang}{1}{\langle#1\rangle}&#10;\newcommand{suchthat}{0}{\mid}&#10;\newcommand{eqdef}{0}{\font{Euclid}{\bf{::=}}}&#10;\newcommand{bar}{1}{\overline{#1}}&#10;\newcommand{and}{0}{\wedge}&#10;\newcommand{conj}{0}{\And}&#10;\newcommand{smand}{0}{\And}&#10;\newcommand{AND}{0}{\bigwedge}&#10;\newcommand{Land}{0}{\AND}&#10;\newcommand{lgand}{0}{\AND}&#10;\newcommand{Or}{0}{\vee}&#10;\newcommand{disj}{0}{\Or}&#10;\newcommand{smor}{0}{\Or}&#10;\newcommand{OR}{0}{\bigvee}&#10;\newcommand{Lor}{0}{\OR}&#10;\newcommand{lgor}{0}{\OR}&#10;\newcommand{implies}{0}{\longrightarrow}&#10;\newcommand{iff}{0}{\longleftrightarrow}&#10;\newcommand{bicond}{0}{\longleftrightarrow}&#10;\newcommand{equivalent}{0}{\Longleftrightarrow}&#10;\newcommand{set}{1}{\lbrace{#1}\rbrace}&#10;\newcommand{card}{1}{\abs{#1}}&#10;\newcommand{union}{0}{\cup}&#10;\newcommand{lgunion}{0}{\bigcup}&#10;\newcommand{intersect}{0}{\cap}&#10;\newcommand{lgintersect}{0}{\bigcap}&#10;\newcommand{cross}{0}{\times}&#10;\newcommand{compose}{0}{\circ}&#10;\newcommand{composition}{0}{\circ}&#10;\newcommand{power}{0}{\cP}&#10;\newcommand{range}{1}{\font{times new roman}{range}(#1)}&#10;\newcommand{domain}{1}{\font{times new roman}{domain}(#1)}&#10;\newcommand{emptystring}{0}{\lambda}&#10;\newcommand{naturals}{0}{\bbn}}&#10;\newcommand{integers}{0}{\bbz}&#10;\newcommand{rationals}{0}{\bbq}&#10;\newcommand{reals}{0}{\bbr}&#10;\newcommand{complexes}{0}{\bbc}&#10;\newcommand{abs}{1}{\mid#1\mid}&#10;\newcommand{floor}{1}{\lfloor#1\rfloor}&#10;\newcommand{ceil}{1}{\lceil#1\rceil}&#10;%\newcommand{divides}{0}{\mathbin{|}}&#10;\newcommand{divides}{0}{\mid}&#10;\newcommand{sspace}{0}{\cS}&#10;\newcommand{pr}{1}{\font{times new roman}{Pr}\lbrace#1\rbrace}&#10;\newcommand{prob}{1}{\pr{#1}}&#10;\newcommand{prsub}{2}{\font{times new roman}{Pr}_{#2}\lbrace{#1}\rbrace}&#10;\newcommand{prcond}{2}{\font{times new roman}{Pr}\lbrace{#1}\,\mid\,#2\rbrace}&#10;\newcommand{Ex}{0}{\font{times new roman}{E}}&#10;\newcommand{Var}{0}{\font{times new roman}{Var}}&#10;\newcommand{Cov}{0}{\font{times new roman}{Cov}}&#10;\newcommand{expect}{1}{\Ex[#1]}&#10;\newcommand{expectsq}{1}{{\Ex}^2[#1]}&#10;\newcommand{expcond}{2}{\expect{#1\mid#2}}&#10;\newcommand{variance}{1}{\Var[#1]}&#10;\newcommand{varsq}{1}{{\Var}^2[#1]}&#10;\newcommand{covar}{1}{\Cov[#1]}&#10;\newcommand{covariance}{2}{\Cov[#1,#2}}"/>
  <p:tag name="USEAMSFONTS" val="True"/>
  <p:tag name="EMBEDFONTS" val="True"/>
  <p:tag name="USEBOLDAMS" val="True"/>
  <p:tag name="DEFAULTDISPLAYSOURCE" val="\documentclass{article}\pagestyle{empty}&#10;\usepackage{c:/latex-macros/texpoint}&#10;\begin{document}&#10;$$&#10;\end{document}"/>
  <p:tag name="TEX2PS" val="latex --interaction=nonstopmode $(base).tex; dvips -D $(res) -E -o $(base).ps $(base).dvi"/>
  <p:tag name="EXTERNALEDITCOMMAND" val="C:\Program Files\emacs-21.2\bin\runemacs.exe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2"/>
  <p:tag name="DEFAULTFONTSIZE" val="10"/>
  <p:tag name="DEFAULTWIDTH" val="446"/>
  <p:tag name="DEFAULTHEIGHT" val="328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arrow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noFill/>
        <a:ln w="38100" cap="flat" cmpd="sng" algn="ctr">
          <a:solidFill>
            <a:srgbClr val="FF00FF"/>
          </a:solidFill>
          <a:prstDash val="sysDash"/>
          <a:round/>
          <a:headEnd type="none" w="med" len="med"/>
          <a:tailEnd type="none" w="lg" len="lg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7200" dirty="0" smtClean="0">
            <a:latin typeface="+mj-lt"/>
          </a:defRPr>
        </a:defPPr>
      </a:lstStyle>
    </a:tx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2729</TotalTime>
  <Words>649</Words>
  <Application>Microsoft Macintosh PowerPoint</Application>
  <PresentationFormat>On-screen Show (4:3)</PresentationFormat>
  <Paragraphs>114</Paragraphs>
  <Slides>16</Slides>
  <Notes>15</Notes>
  <HiddenSlides>6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Design Template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Comic Sans MS</vt:lpstr>
      <vt:lpstr>EURM10</vt:lpstr>
      <vt:lpstr>cmsy10</vt:lpstr>
      <vt:lpstr>Euclid Symbol</vt:lpstr>
      <vt:lpstr>6.042 Lecture Template</vt:lpstr>
      <vt:lpstr>Slide 1</vt:lpstr>
      <vt:lpstr>RSA Public Key Encryption</vt:lpstr>
      <vt:lpstr>Beforehand</vt:lpstr>
      <vt:lpstr>RSA</vt:lpstr>
      <vt:lpstr>Receiver’s abilities</vt:lpstr>
      <vt:lpstr>Why does this work?</vt:lpstr>
      <vt:lpstr>Why does this work?</vt:lpstr>
      <vt:lpstr>Why is it secure?</vt:lpstr>
      <vt:lpstr>Team Problems</vt:lpstr>
      <vt:lpstr>Proof of Euler’s Theorem</vt:lpstr>
      <vt:lpstr>Proof of Lemma</vt:lpstr>
      <vt:lpstr>Proof of Euler’s Thm</vt:lpstr>
      <vt:lpstr>Proof of Euler’s Thm</vt:lpstr>
      <vt:lpstr>Proof of Euler’s Thm</vt:lpstr>
      <vt:lpstr>Proof of Euler’s Thm</vt:lpstr>
      <vt:lpstr>Comments</vt:lpstr>
    </vt:vector>
  </TitlesOfParts>
  <Company>MIT CSAIL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Albert R. Meyer</dc:creator>
  <cp:lastModifiedBy>Albert R Meyer</cp:lastModifiedBy>
  <cp:revision>386</cp:revision>
  <cp:lastPrinted>2009-11-02T15:10:55Z</cp:lastPrinted>
  <dcterms:created xsi:type="dcterms:W3CDTF">2011-02-27T23:38:44Z</dcterms:created>
  <dcterms:modified xsi:type="dcterms:W3CDTF">2011-02-27T23:55:55Z</dcterms:modified>
</cp:coreProperties>
</file>