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1.bin" ContentType="application/vnd.openxmlformats-officedocument.oleObject"/>
  <Override PartName="/ppt/notesSlides/notesSlide8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9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10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11.xml" ContentType="application/vnd.openxmlformats-officedocument.presentationml.notesSlide+xml"/>
  <Override PartName="/ppt/embeddings/oleObject8.bin" ContentType="application/vnd.openxmlformats-officedocument.oleObject"/>
  <Override PartName="/ppt/notesSlides/notesSlide12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13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14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15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16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17.xml" ContentType="application/vnd.openxmlformats-officedocument.presentationml.notesSlide+xml"/>
  <Override PartName="/ppt/embeddings/oleObject19.bin" ContentType="application/vnd.openxmlformats-officedocument.oleObject"/>
  <Override PartName="/ppt/notesSlides/notesSlide18.xml" ContentType="application/vnd.openxmlformats-officedocument.presentationml.notesSlide+xml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notesSlides/notesSlide19.xml" ContentType="application/vnd.openxmlformats-officedocument.presentationml.notesSlide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9" r:id="rId1"/>
  </p:sldMasterIdLst>
  <p:notesMasterIdLst>
    <p:notesMasterId r:id="rId26"/>
  </p:notesMasterIdLst>
  <p:handoutMasterIdLst>
    <p:handoutMasterId r:id="rId27"/>
  </p:handoutMasterIdLst>
  <p:sldIdLst>
    <p:sldId id="306" r:id="rId2"/>
    <p:sldId id="403" r:id="rId3"/>
    <p:sldId id="421" r:id="rId4"/>
    <p:sldId id="422" r:id="rId5"/>
    <p:sldId id="423" r:id="rId6"/>
    <p:sldId id="424" r:id="rId7"/>
    <p:sldId id="420" r:id="rId8"/>
    <p:sldId id="425" r:id="rId9"/>
    <p:sldId id="408" r:id="rId10"/>
    <p:sldId id="427" r:id="rId11"/>
    <p:sldId id="404" r:id="rId12"/>
    <p:sldId id="431" r:id="rId13"/>
    <p:sldId id="430" r:id="rId14"/>
    <p:sldId id="429" r:id="rId15"/>
    <p:sldId id="412" r:id="rId16"/>
    <p:sldId id="433" r:id="rId17"/>
    <p:sldId id="435" r:id="rId18"/>
    <p:sldId id="432" r:id="rId19"/>
    <p:sldId id="428" r:id="rId20"/>
    <p:sldId id="415" r:id="rId21"/>
    <p:sldId id="417" r:id="rId22"/>
    <p:sldId id="418" r:id="rId23"/>
    <p:sldId id="419" r:id="rId24"/>
    <p:sldId id="416" r:id="rId25"/>
  </p:sldIdLst>
  <p:sldSz cx="9144000" cy="6858000" type="screen4x3"/>
  <p:notesSz cx="9601200" cy="7315200"/>
  <p:custDataLst>
    <p:tags r:id="rId29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0096"/>
    <a:srgbClr val="8C0085"/>
    <a:srgbClr val="0000CC"/>
    <a:srgbClr val="1E8E33"/>
    <a:srgbClr val="247643"/>
    <a:srgbClr val="FF33CC"/>
    <a:srgbClr val="24AC3E"/>
    <a:srgbClr val="1B7F3C"/>
    <a:srgbClr val="00A200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81" autoAdjust="0"/>
    <p:restoredTop sz="99832" autoAdjust="0"/>
  </p:normalViewPr>
  <p:slideViewPr>
    <p:cSldViewPr snapToGrid="0" showGuides="1">
      <p:cViewPr varScale="1">
        <p:scale>
          <a:sx n="137" d="100"/>
          <a:sy n="137" d="100"/>
        </p:scale>
        <p:origin x="-200" y="-80"/>
      </p:cViewPr>
      <p:guideLst>
        <p:guide orient="horz" pos="2162"/>
        <p:guide pos="28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55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Relationship Id="rId2" Type="http://schemas.openxmlformats.org/officeDocument/2006/relationships/image" Target="../media/image20.emf"/><Relationship Id="rId3" Type="http://schemas.openxmlformats.org/officeDocument/2006/relationships/image" Target="../media/image2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Relationship Id="rId2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254D722A-3D16-4D5E-8BF0-A04FE35E88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71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AE36780C-D2CC-4707-BDEA-F7C72E5CF1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9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60E43C-494B-4867-BC24-0E446CEE9CB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0264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1318" y="1223318"/>
            <a:ext cx="8254313" cy="3291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198" name="Picture 6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095306" y="6546273"/>
            <a:ext cx="3381694" cy="31172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May 3,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  <p:sldLayoutId id="2147483684" r:id="rId5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j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None/>
        <a:defRPr sz="2800">
          <a:solidFill>
            <a:schemeClr val="tx1"/>
          </a:solidFill>
          <a:latin typeface="+mj-lt"/>
          <a:cs typeface="Times New Roman" pitchFamily="18" charset="0"/>
        </a:defRPr>
      </a:lvl5pPr>
      <a:lvl6pPr marL="25146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6pPr>
      <a:lvl7pPr marL="29718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7pPr>
      <a:lvl8pPr marL="34290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8pPr>
      <a:lvl9pPr marL="38862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0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1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2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14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15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16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18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19.e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20.emf"/><Relationship Id="rId8" Type="http://schemas.openxmlformats.org/officeDocument/2006/relationships/oleObject" Target="../embeddings/oleObject24.bin"/><Relationship Id="rId9" Type="http://schemas.openxmlformats.org/officeDocument/2006/relationships/image" Target="../media/image21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4" Type="http://schemas.openxmlformats.org/officeDocument/2006/relationships/image" Target="../media/image22.emf"/><Relationship Id="rId5" Type="http://schemas.openxmlformats.org/officeDocument/2006/relationships/oleObject" Target="../embeddings/oleObject26.bin"/><Relationship Id="rId6" Type="http://schemas.openxmlformats.org/officeDocument/2006/relationships/image" Target="../media/image23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B7DC7BFF-89A2-4DCB-9AA1-7530640AAA0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9400" y="2058988"/>
            <a:ext cx="8599488" cy="2711450"/>
          </a:xfrm>
        </p:spPr>
        <p:txBody>
          <a:bodyPr/>
          <a:lstStyle/>
          <a:p>
            <a:pPr eaLnBrk="1" hangingPunct="1"/>
            <a:r>
              <a:rPr lang="en-US" sz="8000" dirty="0" smtClean="0"/>
              <a:t>Probabilistic</a:t>
            </a:r>
            <a:br>
              <a:rPr lang="en-US" sz="8000" dirty="0" smtClean="0"/>
            </a:br>
            <a:r>
              <a:rPr lang="en-US" sz="8000" dirty="0" smtClean="0"/>
              <a:t>Testing</a:t>
            </a:r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1535113" y="311150"/>
            <a:ext cx="6256337" cy="903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</a:p>
          <a:p>
            <a:pPr>
              <a:lnSpc>
                <a:spcPct val="70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bayes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EAD82470-6C7C-49DD-8212-C557C8A87E2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bayes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5230460"/>
              </p:ext>
            </p:extLst>
          </p:nvPr>
        </p:nvGraphicFramePr>
        <p:xfrm>
          <a:off x="318143" y="1129339"/>
          <a:ext cx="7635848" cy="2182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777" name="Equation" r:id="rId4" imgW="1727200" imgH="495300" progId="Equation.DSMT4">
                  <p:embed/>
                </p:oleObj>
              </mc:Choice>
              <mc:Fallback>
                <p:oleObj name="Equation" r:id="rId4" imgW="17272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8143" y="1129339"/>
                        <a:ext cx="7635848" cy="21826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  <a:endParaRPr lang="en-US" sz="48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8715822"/>
              </p:ext>
            </p:extLst>
          </p:nvPr>
        </p:nvGraphicFramePr>
        <p:xfrm>
          <a:off x="4095750" y="3506788"/>
          <a:ext cx="3200400" cy="218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778" name="Equation" r:id="rId6" imgW="723900" imgH="495300" progId="Equation.DSMT4">
                  <p:embed/>
                </p:oleObj>
              </mc:Choice>
              <mc:Fallback>
                <p:oleObj name="Equation" r:id="rId6" imgW="7239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95750" y="3506788"/>
                        <a:ext cx="3200400" cy="2182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153051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EAD82470-6C7C-49DD-8212-C557C8A87E2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bayes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4701545"/>
              </p:ext>
            </p:extLst>
          </p:nvPr>
        </p:nvGraphicFramePr>
        <p:xfrm>
          <a:off x="354013" y="1298575"/>
          <a:ext cx="8361362" cy="157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410" name="Equation" r:id="rId4" imgW="2425700" imgH="457200" progId="Equation.DSMT4">
                  <p:embed/>
                </p:oleObj>
              </mc:Choice>
              <mc:Fallback>
                <p:oleObj name="Equation" r:id="rId4" imgW="24257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4013" y="1298575"/>
                        <a:ext cx="8361362" cy="1570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131802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You do or you don’t</a:t>
            </a:r>
            <a:endParaRPr lang="en-US" sz="4400" dirty="0" smtClean="0">
              <a:solidFill>
                <a:schemeClr val="tx1"/>
              </a:solidFill>
            </a:endParaRPr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1108878" y="3564918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Total Probability Rule</a:t>
            </a:r>
            <a:endParaRPr lang="en-US" sz="4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55632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EAD82470-6C7C-49DD-8212-C557C8A87E2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bayes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624467"/>
              </p:ext>
            </p:extLst>
          </p:nvPr>
        </p:nvGraphicFramePr>
        <p:xfrm>
          <a:off x="354013" y="1298575"/>
          <a:ext cx="8361362" cy="157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867" name="Equation" r:id="rId4" imgW="2425700" imgH="457200" progId="Equation.DSMT4">
                  <p:embed/>
                </p:oleObj>
              </mc:Choice>
              <mc:Fallback>
                <p:oleObj name="Equation" r:id="rId4" imgW="24257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4013" y="1298575"/>
                        <a:ext cx="8361362" cy="1570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0865543"/>
              </p:ext>
            </p:extLst>
          </p:nvPr>
        </p:nvGraphicFramePr>
        <p:xfrm>
          <a:off x="1573073" y="3057525"/>
          <a:ext cx="7005637" cy="226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868" name="Equation" r:id="rId6" imgW="2032000" imgH="660400" progId="Equation.DSMT4">
                  <p:embed/>
                </p:oleObj>
              </mc:Choice>
              <mc:Fallback>
                <p:oleObj name="Equation" r:id="rId6" imgW="2032000" imgH="660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73073" y="3057525"/>
                        <a:ext cx="7005637" cy="2268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131802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You do or you don’t</a:t>
            </a:r>
            <a:endParaRPr lang="en-US" sz="4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035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EAD82470-6C7C-49DD-8212-C557C8A87E2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bayes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20660"/>
              </p:ext>
            </p:extLst>
          </p:nvPr>
        </p:nvGraphicFramePr>
        <p:xfrm>
          <a:off x="354013" y="1298575"/>
          <a:ext cx="8361362" cy="157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843" name="Equation" r:id="rId4" imgW="2425700" imgH="457200" progId="Equation.DSMT4">
                  <p:embed/>
                </p:oleObj>
              </mc:Choice>
              <mc:Fallback>
                <p:oleObj name="Equation" r:id="rId4" imgW="24257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4013" y="1298575"/>
                        <a:ext cx="8361362" cy="1570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505354"/>
              </p:ext>
            </p:extLst>
          </p:nvPr>
        </p:nvGraphicFramePr>
        <p:xfrm>
          <a:off x="1617663" y="3057525"/>
          <a:ext cx="6916737" cy="226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844" name="Equation" r:id="rId6" imgW="2006600" imgH="660400" progId="Equation.DSMT4">
                  <p:embed/>
                </p:oleObj>
              </mc:Choice>
              <mc:Fallback>
                <p:oleObj name="Equation" r:id="rId6" imgW="2006600" imgH="660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17663" y="3057525"/>
                        <a:ext cx="6916737" cy="2268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131802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You do or you don’t</a:t>
            </a:r>
            <a:endParaRPr lang="en-US" sz="4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18772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EAD82470-6C7C-49DD-8212-C557C8A87E2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bayes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213104"/>
              </p:ext>
            </p:extLst>
          </p:nvPr>
        </p:nvGraphicFramePr>
        <p:xfrm>
          <a:off x="354013" y="1298575"/>
          <a:ext cx="8361362" cy="157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833" name="Equation" r:id="rId4" imgW="2425700" imgH="457200" progId="Equation.DSMT4">
                  <p:embed/>
                </p:oleObj>
              </mc:Choice>
              <mc:Fallback>
                <p:oleObj name="Equation" r:id="rId4" imgW="24257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4013" y="1298575"/>
                        <a:ext cx="8361362" cy="1570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1112437" y="306830"/>
            <a:ext cx="7749983" cy="879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Probability of Testing Positive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8223310"/>
              </p:ext>
            </p:extLst>
          </p:nvPr>
        </p:nvGraphicFramePr>
        <p:xfrm>
          <a:off x="1608075" y="2838450"/>
          <a:ext cx="4730750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834" name="Equation" r:id="rId6" imgW="1371600" imgH="469900" progId="Equation.DSMT4">
                  <p:embed/>
                </p:oleObj>
              </mc:Choice>
              <mc:Fallback>
                <p:oleObj name="Equation" r:id="rId6" imgW="13716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08075" y="2838450"/>
                        <a:ext cx="4730750" cy="161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7347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EAD82470-6C7C-49DD-8212-C557C8A87E2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bayes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3564237"/>
              </p:ext>
            </p:extLst>
          </p:nvPr>
        </p:nvGraphicFramePr>
        <p:xfrm>
          <a:off x="746093" y="1276858"/>
          <a:ext cx="4832350" cy="175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65" name="Equation" r:id="rId4" imgW="1358900" imgH="495300" progId="Equation.DSMT4">
                  <p:embed/>
                </p:oleObj>
              </mc:Choice>
              <mc:Fallback>
                <p:oleObj name="Equation" r:id="rId4" imgW="13589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6093" y="1276858"/>
                        <a:ext cx="4832350" cy="175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7357287"/>
              </p:ext>
            </p:extLst>
          </p:nvPr>
        </p:nvGraphicFramePr>
        <p:xfrm>
          <a:off x="2966967" y="2946401"/>
          <a:ext cx="4191071" cy="2094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66" name="Equation" r:id="rId6" imgW="1397000" imgH="698500" progId="Equation.DSMT4">
                  <p:embed/>
                </p:oleObj>
              </mc:Choice>
              <mc:Fallback>
                <p:oleObj name="Equation" r:id="rId6" imgW="1397000" imgH="698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66967" y="2946401"/>
                        <a:ext cx="4191071" cy="20944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  <a:endParaRPr lang="en-US" sz="4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15840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EAD82470-6C7C-49DD-8212-C557C8A87E2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bayes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0258214"/>
              </p:ext>
            </p:extLst>
          </p:nvPr>
        </p:nvGraphicFramePr>
        <p:xfrm>
          <a:off x="746093" y="1276858"/>
          <a:ext cx="4832350" cy="175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17" name="Equation" r:id="rId4" imgW="1358900" imgH="495300" progId="Equation.DSMT4">
                  <p:embed/>
                </p:oleObj>
              </mc:Choice>
              <mc:Fallback>
                <p:oleObj name="Equation" r:id="rId4" imgW="13589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6093" y="1276858"/>
                        <a:ext cx="4832350" cy="175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821749"/>
              </p:ext>
            </p:extLst>
          </p:nvPr>
        </p:nvGraphicFramePr>
        <p:xfrm>
          <a:off x="3024173" y="3232150"/>
          <a:ext cx="3691448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18" name="Equation" r:id="rId6" imgW="1104900" imgH="508000" progId="Equation.DSMT4">
                  <p:embed/>
                </p:oleObj>
              </mc:Choice>
              <mc:Fallback>
                <p:oleObj name="Equation" r:id="rId6" imgW="11049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24173" y="3232150"/>
                        <a:ext cx="3691448" cy="169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Oval 2"/>
          <p:cNvSpPr/>
          <p:nvPr/>
        </p:nvSpPr>
        <p:spPr bwMode="auto">
          <a:xfrm rot="7734783">
            <a:off x="3895171" y="3366056"/>
            <a:ext cx="2879674" cy="1601684"/>
          </a:xfrm>
          <a:prstGeom prst="ellipse">
            <a:avLst/>
          </a:prstGeom>
          <a:noFill/>
          <a:ln w="4445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05045" y="5224542"/>
            <a:ext cx="59960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+mj-lt"/>
              </a:rPr>
              <a:t>What is </a:t>
            </a:r>
            <a:r>
              <a:rPr lang="en-US" sz="6000" dirty="0" err="1" smtClean="0">
                <a:solidFill>
                  <a:srgbClr val="0000FF"/>
                </a:solidFill>
                <a:latin typeface="+mj-lt"/>
              </a:rPr>
              <a:t>Pr</a:t>
            </a:r>
            <a:r>
              <a:rPr lang="en-US" sz="6000" dirty="0" smtClean="0">
                <a:solidFill>
                  <a:srgbClr val="0000FF"/>
                </a:solidFill>
                <a:latin typeface="+mj-lt"/>
              </a:rPr>
              <a:t>[TB]</a:t>
            </a:r>
            <a:r>
              <a:rPr lang="en-US" sz="6000" dirty="0" smtClean="0">
                <a:latin typeface="+mj-lt"/>
              </a:rPr>
              <a:t>?</a:t>
            </a:r>
            <a:endParaRPr lang="en-US" sz="6000" dirty="0" smtClean="0">
              <a:latin typeface="+mj-lt"/>
            </a:endParaRP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  <a:endParaRPr lang="en-US" sz="4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81615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EAD82470-6C7C-49DD-8212-C557C8A87E2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0726" name="Rectangle 4"/>
          <p:cNvSpPr>
            <a:spLocks noGrp="1" noChangeArrowheads="1"/>
          </p:cNvSpPr>
          <p:nvPr>
            <p:ph type="title"/>
          </p:nvPr>
        </p:nvSpPr>
        <p:spPr>
          <a:xfrm>
            <a:off x="1239780" y="228600"/>
            <a:ext cx="7678258" cy="939508"/>
          </a:xfrm>
          <a:noFill/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11,000 TB cases </a:t>
            </a:r>
            <a:r>
              <a:rPr lang="en-US" sz="4000" dirty="0" smtClean="0">
                <a:solidFill>
                  <a:schemeClr val="tx1"/>
                </a:solidFill>
              </a:rPr>
              <a:t>reported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bayes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5941" y="1265483"/>
            <a:ext cx="87181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latin typeface="+mj-lt"/>
              </a:rPr>
              <a:t>CDC got reports of 11,000 </a:t>
            </a:r>
            <a:r>
              <a:rPr lang="en-US" sz="4800" dirty="0" smtClean="0">
                <a:latin typeface="+mj-lt"/>
              </a:rPr>
              <a:t>cases of TB in US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in 2011</a:t>
            </a:r>
            <a:r>
              <a:rPr lang="en-US" sz="4800" dirty="0" smtClean="0">
                <a:latin typeface="+mj-lt"/>
              </a:rPr>
              <a:t>.</a:t>
            </a:r>
            <a:endParaRPr lang="en-US" sz="4800" dirty="0">
              <a:latin typeface="+mj-lt"/>
            </a:endParaRPr>
          </a:p>
          <a:p>
            <a:pPr algn="l"/>
            <a:r>
              <a:rPr lang="en-US" sz="4800" dirty="0" smtClean="0">
                <a:latin typeface="+mj-lt"/>
              </a:rPr>
              <a:t>Will</a:t>
            </a:r>
            <a:r>
              <a:rPr lang="en-US" sz="4800" dirty="0" smtClean="0">
                <a:latin typeface="+mj-lt"/>
              </a:rPr>
              <a:t> be lots of unreported.</a:t>
            </a:r>
          </a:p>
          <a:p>
            <a:pPr algn="l"/>
            <a:r>
              <a:rPr lang="en-US" sz="4800" dirty="0" smtClean="0">
                <a:latin typeface="+mj-lt"/>
              </a:rPr>
              <a:t>So estimate:</a:t>
            </a:r>
            <a:endParaRPr lang="en-US" sz="4800" dirty="0" smtClean="0">
              <a:latin typeface="+mj-lt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6279410"/>
              </p:ext>
            </p:extLst>
          </p:nvPr>
        </p:nvGraphicFramePr>
        <p:xfrm>
          <a:off x="2008788" y="3691954"/>
          <a:ext cx="5303030" cy="2194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55" name="Equation" r:id="rId4" imgW="1193800" imgH="495300" progId="Equation.DSMT4">
                  <p:embed/>
                </p:oleObj>
              </mc:Choice>
              <mc:Fallback>
                <p:oleObj name="Equation" r:id="rId4" imgW="11938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8788" y="3691954"/>
                        <a:ext cx="5303030" cy="21949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2005694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EAD82470-6C7C-49DD-8212-C557C8A87E2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bayes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1661755"/>
              </p:ext>
            </p:extLst>
          </p:nvPr>
        </p:nvGraphicFramePr>
        <p:xfrm>
          <a:off x="1290161" y="1207771"/>
          <a:ext cx="6323012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893" name="Equation" r:id="rId4" imgW="1778000" imgH="508000" progId="Equation.DSMT4">
                  <p:embed/>
                </p:oleObj>
              </mc:Choice>
              <mc:Fallback>
                <p:oleObj name="Equation" r:id="rId4" imgW="17780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0161" y="1207771"/>
                        <a:ext cx="6323012" cy="180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849984"/>
              </p:ext>
            </p:extLst>
          </p:nvPr>
        </p:nvGraphicFramePr>
        <p:xfrm>
          <a:off x="2081213" y="2751022"/>
          <a:ext cx="4953000" cy="325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894" name="Equation" r:id="rId6" imgW="1346200" imgH="889000" progId="Equation.DSMT4">
                  <p:embed/>
                </p:oleObj>
              </mc:Choice>
              <mc:Fallback>
                <p:oleObj name="Equation" r:id="rId6" imgW="1346200" imgH="889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81213" y="2751022"/>
                        <a:ext cx="4953000" cy="3257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  <a:endParaRPr lang="en-US" sz="4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9625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EAD82470-6C7C-49DD-8212-C557C8A87E2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bayes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3689021"/>
              </p:ext>
            </p:extLst>
          </p:nvPr>
        </p:nvGraphicFramePr>
        <p:xfrm>
          <a:off x="377015" y="1298970"/>
          <a:ext cx="8315689" cy="157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809" name="Equation" r:id="rId4" imgW="2413000" imgH="457200" progId="Equation.DSMT4">
                  <p:embed/>
                </p:oleObj>
              </mc:Choice>
              <mc:Fallback>
                <p:oleObj name="Equation" r:id="rId4" imgW="2413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7015" y="1298970"/>
                        <a:ext cx="8315689" cy="1570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7310886"/>
              </p:ext>
            </p:extLst>
          </p:nvPr>
        </p:nvGraphicFramePr>
        <p:xfrm>
          <a:off x="623888" y="2922588"/>
          <a:ext cx="7458075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810" name="Equation" r:id="rId6" imgW="2235200" imgH="495300" progId="Equation.DSMT4">
                  <p:embed/>
                </p:oleObj>
              </mc:Choice>
              <mc:Fallback>
                <p:oleObj name="Equation" r:id="rId6" imgW="22352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3888" y="2922588"/>
                        <a:ext cx="7458075" cy="164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144780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000" smtClean="0">
                <a:solidFill>
                  <a:schemeClr val="tx1"/>
                </a:solidFill>
              </a:rPr>
              <a:t>TB testing by cases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2305527"/>
              </p:ext>
            </p:extLst>
          </p:nvPr>
        </p:nvGraphicFramePr>
        <p:xfrm>
          <a:off x="1723919" y="4327597"/>
          <a:ext cx="1582074" cy="1626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811" name="Equation" r:id="rId8" imgW="457200" imgH="469900" progId="Equation.DSMT4">
                  <p:embed/>
                </p:oleObj>
              </mc:Choice>
              <mc:Fallback>
                <p:oleObj name="Equation" r:id="rId8" imgW="4572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23919" y="4327597"/>
                        <a:ext cx="1582074" cy="1626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88939" y="4626813"/>
            <a:ext cx="500950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>
                <a:latin typeface="+mj-lt"/>
              </a:rPr>
              <a:t>—dominated </a:t>
            </a:r>
            <a:r>
              <a:rPr lang="en-US" sz="4400" dirty="0" smtClean="0">
                <a:latin typeface="+mj-lt"/>
              </a:rPr>
              <a:t>by</a:t>
            </a:r>
          </a:p>
          <a:p>
            <a:pPr algn="l"/>
            <a:r>
              <a:rPr lang="en-US" sz="4400" dirty="0" smtClean="0">
                <a:latin typeface="+mj-lt"/>
              </a:rPr>
              <a:t>false positive rate</a:t>
            </a:r>
          </a:p>
        </p:txBody>
      </p:sp>
    </p:spTree>
    <p:extLst>
      <p:ext uri="{BB962C8B-B14F-4D97-AF65-F5344CB8AC3E}">
        <p14:creationId xmlns:p14="http://schemas.microsoft.com/office/powerpoint/2010/main" val="250098189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EAD82470-6C7C-49DD-8212-C557C8A87E2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072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99% accurate TB testing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bayes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9038" y="1061467"/>
            <a:ext cx="86819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+mj-lt"/>
              </a:rPr>
              <a:t>A great-sounding diagnostic test for TB:</a:t>
            </a:r>
            <a:endParaRPr lang="en-US" sz="4400" dirty="0" smtClean="0">
              <a:solidFill>
                <a:srgbClr val="EE040A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52217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44780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Unlikely you have TB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838" y="1471987"/>
            <a:ext cx="864341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000000"/>
                </a:solidFill>
                <a:latin typeface="+mj-lt"/>
              </a:rPr>
              <a:t>B</a:t>
            </a:r>
            <a:r>
              <a:rPr lang="en-US" sz="4800" dirty="0" smtClean="0">
                <a:latin typeface="+mj-lt"/>
              </a:rPr>
              <a:t>ecause of </a:t>
            </a:r>
            <a:r>
              <a:rPr lang="en-US" sz="4800" dirty="0" smtClean="0">
                <a:solidFill>
                  <a:srgbClr val="000000"/>
                </a:solidFill>
                <a:latin typeface="+mj-lt"/>
              </a:rPr>
              <a:t>relatively</a:t>
            </a:r>
          </a:p>
          <a:p>
            <a:pPr algn="l"/>
            <a:r>
              <a:rPr lang="en-US" sz="4800" dirty="0" smtClean="0">
                <a:solidFill>
                  <a:srgbClr val="FF33CC"/>
                </a:solidFill>
                <a:latin typeface="+mj-lt"/>
              </a:rPr>
              <a:t>high false positive </a:t>
            </a:r>
            <a:r>
              <a:rPr lang="en-US" sz="4800" dirty="0" smtClean="0">
                <a:solidFill>
                  <a:srgbClr val="FF33CC"/>
                </a:solidFill>
                <a:latin typeface="+mj-lt"/>
              </a:rPr>
              <a:t>rate </a:t>
            </a:r>
            <a:r>
              <a:rPr lang="en-US" sz="4800" dirty="0" smtClean="0">
                <a:solidFill>
                  <a:srgbClr val="0000FF"/>
                </a:solidFill>
                <a:latin typeface="+mj-lt"/>
              </a:rPr>
              <a:t>(1%)</a:t>
            </a:r>
            <a:r>
              <a:rPr lang="en-US" sz="4800" dirty="0" smtClean="0">
                <a:solidFill>
                  <a:srgbClr val="FF33CC"/>
                </a:solidFill>
                <a:latin typeface="+mj-lt"/>
              </a:rPr>
              <a:t> </a:t>
            </a:r>
            <a:endParaRPr lang="en-US" sz="4800" dirty="0" smtClean="0">
              <a:solidFill>
                <a:srgbClr val="FF33CC"/>
              </a:solidFill>
              <a:latin typeface="+mj-lt"/>
            </a:endParaRPr>
          </a:p>
          <a:p>
            <a:pPr algn="l"/>
            <a:r>
              <a:rPr lang="en-US" sz="4800" dirty="0" smtClean="0">
                <a:latin typeface="+mj-lt"/>
              </a:rPr>
              <a:t>compared to TB </a:t>
            </a:r>
            <a:r>
              <a:rPr lang="en-US" sz="4800" dirty="0" smtClean="0">
                <a:latin typeface="+mj-lt"/>
              </a:rPr>
              <a:t>rate </a:t>
            </a:r>
            <a:r>
              <a:rPr lang="en-US" sz="4800" dirty="0" smtClean="0">
                <a:solidFill>
                  <a:srgbClr val="0000FF"/>
                </a:solidFill>
                <a:latin typeface="+mj-lt"/>
              </a:rPr>
              <a:t>(0.01%)</a:t>
            </a:r>
            <a:r>
              <a:rPr lang="en-US" sz="4800" dirty="0" smtClean="0">
                <a:latin typeface="+mj-lt"/>
              </a:rPr>
              <a:t>, </a:t>
            </a:r>
          </a:p>
          <a:p>
            <a:pPr lvl="0" algn="l"/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chance of </a:t>
            </a:r>
            <a:r>
              <a:rPr lang="en-US" sz="4800" dirty="0">
                <a:solidFill>
                  <a:srgbClr val="000000"/>
                </a:solidFill>
                <a:latin typeface="Comic Sans MS"/>
              </a:rPr>
              <a:t>having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TB remains</a:t>
            </a:r>
          </a:p>
          <a:p>
            <a:pPr lvl="0" algn="l"/>
            <a:r>
              <a:rPr lang="en-US" sz="6000" dirty="0" smtClean="0">
                <a:solidFill>
                  <a:srgbClr val="247643"/>
                </a:solidFill>
                <a:latin typeface="Comic Sans MS"/>
              </a:rPr>
              <a:t>small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sz="6000" dirty="0">
                <a:solidFill>
                  <a:srgbClr val="0000FF"/>
                </a:solidFill>
                <a:latin typeface="Comic Sans MS"/>
              </a:rPr>
              <a:t>(1%)</a:t>
            </a:r>
            <a:r>
              <a:rPr lang="en-US" sz="6000" dirty="0" smtClean="0">
                <a:solidFill>
                  <a:srgbClr val="000000"/>
                </a:solidFill>
                <a:latin typeface="Comic Sans MS"/>
              </a:rPr>
              <a:t>!</a:t>
            </a:r>
            <a:endParaRPr lang="en-US" sz="4800" dirty="0">
              <a:solidFill>
                <a:srgbClr val="000000"/>
              </a:solidFill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472043094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5568" y="1379277"/>
            <a:ext cx="846818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+mj-lt"/>
              </a:rPr>
              <a:t>Because of relatively</a:t>
            </a:r>
          </a:p>
          <a:p>
            <a:pPr algn="l"/>
            <a:r>
              <a:rPr lang="en-US" sz="4800" dirty="0" smtClean="0">
                <a:solidFill>
                  <a:srgbClr val="FF33CC"/>
                </a:solidFill>
                <a:latin typeface="+mj-lt"/>
              </a:rPr>
              <a:t>high false positive rate </a:t>
            </a:r>
          </a:p>
          <a:p>
            <a:pPr algn="l"/>
            <a:r>
              <a:rPr lang="en-US" sz="4800" dirty="0" smtClean="0">
                <a:latin typeface="+mj-lt"/>
              </a:rPr>
              <a:t>compared to TB rate, chance </a:t>
            </a:r>
          </a:p>
          <a:p>
            <a:pPr algn="l"/>
            <a:r>
              <a:rPr lang="en-US" sz="4800" dirty="0" smtClean="0">
                <a:latin typeface="+mj-lt"/>
              </a:rPr>
              <a:t>of having TB even when a </a:t>
            </a:r>
          </a:p>
          <a:p>
            <a:pPr algn="l"/>
            <a:r>
              <a:rPr lang="en-US" sz="4800" dirty="0" smtClean="0">
                <a:solidFill>
                  <a:srgbClr val="0000CC"/>
                </a:solidFill>
                <a:latin typeface="+mj-lt"/>
              </a:rPr>
              <a:t>99%</a:t>
            </a:r>
            <a:r>
              <a:rPr lang="en-US" sz="4800" dirty="0" smtClean="0">
                <a:latin typeface="+mj-lt"/>
              </a:rPr>
              <a:t> accurate test says so</a:t>
            </a:r>
          </a:p>
          <a:p>
            <a:pPr algn="l"/>
            <a:r>
              <a:rPr lang="en-US" sz="4800" dirty="0" smtClean="0">
                <a:latin typeface="+mj-lt"/>
              </a:rPr>
              <a:t>remains small (</a:t>
            </a:r>
            <a:r>
              <a:rPr lang="en-US" sz="4800" dirty="0" smtClean="0">
                <a:solidFill>
                  <a:srgbClr val="008000"/>
                </a:solidFill>
                <a:latin typeface="+mj-lt"/>
              </a:rPr>
              <a:t>1%</a:t>
            </a:r>
            <a:r>
              <a:rPr lang="en-US" sz="4800" dirty="0" smtClean="0">
                <a:latin typeface="+mj-lt"/>
              </a:rPr>
              <a:t>)!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144780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Unlikely you have TB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95107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5568" y="1379277"/>
            <a:ext cx="81147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0000CC"/>
                </a:solidFill>
                <a:latin typeface="Comic Sans MS"/>
                <a:cs typeface="Comic Sans MS"/>
              </a:rPr>
              <a:t>99</a:t>
            </a:r>
            <a:r>
              <a:rPr lang="en-US" sz="4800" dirty="0">
                <a:solidFill>
                  <a:srgbClr val="0000CC"/>
                </a:solidFill>
                <a:latin typeface="Comic Sans MS"/>
                <a:cs typeface="Comic Sans MS"/>
              </a:rPr>
              <a:t>%</a:t>
            </a:r>
            <a:r>
              <a:rPr lang="en-US" sz="4800" dirty="0">
                <a:latin typeface="Comic Sans MS"/>
                <a:cs typeface="Comic Sans MS"/>
              </a:rPr>
              <a:t> accurate </a:t>
            </a:r>
            <a:r>
              <a:rPr lang="en-US" sz="4800" dirty="0" smtClean="0">
                <a:latin typeface="Comic Sans MS"/>
                <a:cs typeface="Comic Sans MS"/>
              </a:rPr>
              <a:t>test is not so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good here.</a:t>
            </a: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144780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Unlikely you have TB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922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5568" y="1379277"/>
            <a:ext cx="823404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>
                <a:solidFill>
                  <a:srgbClr val="0000CC"/>
                </a:solidFill>
                <a:latin typeface="Comic Sans MS"/>
                <a:cs typeface="Comic Sans MS"/>
              </a:rPr>
              <a:t>99%</a:t>
            </a:r>
            <a:r>
              <a:rPr lang="en-US" sz="4800" dirty="0">
                <a:latin typeface="Comic Sans MS"/>
                <a:cs typeface="Comic Sans MS"/>
              </a:rPr>
              <a:t> accurate </a:t>
            </a:r>
            <a:r>
              <a:rPr lang="en-US" sz="4800" dirty="0" smtClean="0">
                <a:latin typeface="Comic Sans MS"/>
                <a:cs typeface="Comic Sans MS"/>
              </a:rPr>
              <a:t>test is not so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good here.  In fact, there’s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a trivial test that is </a:t>
            </a:r>
            <a:r>
              <a:rPr lang="en-US" sz="4800" dirty="0" smtClean="0">
                <a:solidFill>
                  <a:srgbClr val="0000CC"/>
                </a:solidFill>
                <a:latin typeface="Comic Sans MS"/>
                <a:cs typeface="Comic Sans MS"/>
              </a:rPr>
              <a:t>99.99%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accurate:</a:t>
            </a:r>
          </a:p>
          <a:p>
            <a:pPr algn="l"/>
            <a:r>
              <a:rPr lang="en-US" sz="4800" dirty="0">
                <a:latin typeface="Comic Sans MS"/>
                <a:cs typeface="Comic Sans MS"/>
              </a:rPr>
              <a:t>	</a:t>
            </a:r>
            <a:r>
              <a:rPr lang="en-US" sz="4800" dirty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   </a:t>
            </a:r>
            <a:r>
              <a:rPr lang="en-US" sz="4800" dirty="0" smtClean="0">
                <a:solidFill>
                  <a:srgbClr val="8C0085"/>
                </a:solidFill>
                <a:latin typeface="Comic Sans MS"/>
                <a:cs typeface="Comic Sans MS"/>
              </a:rPr>
              <a:t>always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say </a:t>
            </a:r>
            <a:r>
              <a:rPr lang="en-US" sz="4800" dirty="0" smtClean="0">
                <a:latin typeface="Comic Sans MS"/>
                <a:cs typeface="Comic Sans MS"/>
              </a:rPr>
              <a:t>“</a:t>
            </a:r>
            <a:r>
              <a:rPr lang="en-US" sz="4800" dirty="0" smtClean="0">
                <a:solidFill>
                  <a:srgbClr val="8C0085"/>
                </a:solidFill>
                <a:latin typeface="Comic Sans MS"/>
                <a:cs typeface="Comic Sans MS"/>
              </a:rPr>
              <a:t>No TB</a:t>
            </a:r>
            <a:r>
              <a:rPr lang="en-US" sz="4800" dirty="0" smtClean="0">
                <a:latin typeface="Comic Sans MS"/>
                <a:cs typeface="Comic Sans MS"/>
              </a:rPr>
              <a:t>”</a:t>
            </a:r>
            <a:endParaRPr lang="en-US" sz="4800" dirty="0" smtClean="0">
              <a:latin typeface="Comic Sans MS"/>
              <a:cs typeface="Comic Sans MS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144780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Unlikely you have TB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802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Bayes Rule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6050162"/>
              </p:ext>
            </p:extLst>
          </p:nvPr>
        </p:nvGraphicFramePr>
        <p:xfrm>
          <a:off x="788988" y="1220661"/>
          <a:ext cx="7361237" cy="175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629" name="Equation" r:id="rId3" imgW="2070100" imgH="495300" progId="Equation.DSMT4">
                  <p:embed/>
                </p:oleObj>
              </mc:Choice>
              <mc:Fallback>
                <p:oleObj name="Equation" r:id="rId3" imgW="20701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8988" y="1220661"/>
                        <a:ext cx="7361237" cy="175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8991841"/>
              </p:ext>
            </p:extLst>
          </p:nvPr>
        </p:nvGraphicFramePr>
        <p:xfrm>
          <a:off x="1126598" y="3238190"/>
          <a:ext cx="6801391" cy="1875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630" name="Equation" r:id="rId5" imgW="1790700" imgH="495300" progId="Equation.DSMT4">
                  <p:embed/>
                </p:oleObj>
              </mc:Choice>
              <mc:Fallback>
                <p:oleObj name="Equation" r:id="rId5" imgW="17907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26598" y="3238190"/>
                        <a:ext cx="6801391" cy="18754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628814" y="3168550"/>
            <a:ext cx="7656732" cy="2268534"/>
          </a:xfrm>
          <a:prstGeom prst="rect">
            <a:avLst/>
          </a:pr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109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EAD82470-6C7C-49DD-8212-C557C8A87E2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bayes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9038" y="1061467"/>
            <a:ext cx="868194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+mj-lt"/>
              </a:rPr>
              <a:t>A great-sounding diagnostic test for TB:  if you have TB</a:t>
            </a:r>
          </a:p>
          <a:p>
            <a:pPr algn="l"/>
            <a:r>
              <a:rPr lang="en-US" sz="4400" dirty="0" smtClean="0">
                <a:latin typeface="+mj-lt"/>
              </a:rPr>
              <a:t>the test is </a:t>
            </a:r>
            <a:r>
              <a:rPr lang="en-US" sz="4400" dirty="0" smtClean="0">
                <a:solidFill>
                  <a:srgbClr val="247643"/>
                </a:solidFill>
                <a:latin typeface="+mj-lt"/>
              </a:rPr>
              <a:t>guaranteed</a:t>
            </a:r>
            <a:r>
              <a:rPr lang="en-US" sz="4400" dirty="0" smtClean="0">
                <a:latin typeface="+mj-lt"/>
              </a:rPr>
              <a:t> to detect it.</a:t>
            </a:r>
            <a:endParaRPr lang="en-US" sz="4400" dirty="0" smtClean="0">
              <a:solidFill>
                <a:srgbClr val="EE040A"/>
              </a:solidFill>
              <a:latin typeface="+mj-lt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144780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000" smtClean="0">
                <a:solidFill>
                  <a:schemeClr val="tx1"/>
                </a:solidFill>
              </a:rPr>
              <a:t>99% accurate TB testing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42065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EAD82470-6C7C-49DD-8212-C557C8A87E2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bayes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9038" y="1061467"/>
            <a:ext cx="868194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+mj-lt"/>
              </a:rPr>
              <a:t>A great-sounding diagnostic test for TB:  if you have TB</a:t>
            </a:r>
          </a:p>
          <a:p>
            <a:pPr algn="l"/>
            <a:r>
              <a:rPr lang="en-US" sz="4400" dirty="0" smtClean="0">
                <a:latin typeface="+mj-lt"/>
              </a:rPr>
              <a:t>the test is </a:t>
            </a:r>
            <a:r>
              <a:rPr lang="en-US" sz="4400" dirty="0" smtClean="0">
                <a:solidFill>
                  <a:srgbClr val="247643"/>
                </a:solidFill>
                <a:latin typeface="+mj-lt"/>
              </a:rPr>
              <a:t>guaranteed</a:t>
            </a:r>
            <a:r>
              <a:rPr lang="en-US" sz="4400" dirty="0" smtClean="0">
                <a:latin typeface="+mj-lt"/>
              </a:rPr>
              <a:t> to detect it.  If you don’t have TB, the</a:t>
            </a:r>
          </a:p>
          <a:p>
            <a:pPr algn="l"/>
            <a:r>
              <a:rPr lang="en-US" sz="4400" dirty="0" smtClean="0">
                <a:latin typeface="+mj-lt"/>
              </a:rPr>
              <a:t>test says so 99% of the time.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99% accurate TB testing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39799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EAD82470-6C7C-49DD-8212-C557C8A87E2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bayes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8308" y="1061467"/>
            <a:ext cx="868194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+mj-lt"/>
              </a:rPr>
              <a:t>A great-sounding diagnostic test for TB:  if you have TB</a:t>
            </a:r>
          </a:p>
          <a:p>
            <a:pPr algn="l"/>
            <a:r>
              <a:rPr lang="en-US" sz="4400" dirty="0" smtClean="0">
                <a:latin typeface="+mj-lt"/>
              </a:rPr>
              <a:t>the test is </a:t>
            </a:r>
            <a:r>
              <a:rPr lang="en-US" sz="4400" dirty="0" smtClean="0">
                <a:solidFill>
                  <a:srgbClr val="247643"/>
                </a:solidFill>
                <a:latin typeface="+mj-lt"/>
              </a:rPr>
              <a:t>guaranteed</a:t>
            </a:r>
            <a:r>
              <a:rPr lang="en-US" sz="4400" dirty="0" smtClean="0">
                <a:latin typeface="+mj-lt"/>
              </a:rPr>
              <a:t> to detect it.  If you don’t have TB, the</a:t>
            </a:r>
          </a:p>
          <a:p>
            <a:pPr algn="l"/>
            <a:r>
              <a:rPr lang="en-US" sz="4400" dirty="0" smtClean="0">
                <a:latin typeface="+mj-lt"/>
              </a:rPr>
              <a:t>test says so 99% of the time.</a:t>
            </a:r>
          </a:p>
          <a:p>
            <a:pPr algn="l"/>
            <a:r>
              <a:rPr lang="en-US" sz="4400" dirty="0" smtClean="0">
                <a:latin typeface="+mj-lt"/>
              </a:rPr>
              <a:t>Your doctor gives you the test,</a:t>
            </a:r>
          </a:p>
          <a:p>
            <a:pPr algn="l"/>
            <a:r>
              <a:rPr lang="en-US" sz="4400" dirty="0" smtClean="0">
                <a:latin typeface="+mj-lt"/>
              </a:rPr>
              <a:t>and </a:t>
            </a:r>
            <a:r>
              <a:rPr lang="en-US" sz="4400" dirty="0" smtClean="0">
                <a:solidFill>
                  <a:srgbClr val="EE040A"/>
                </a:solidFill>
                <a:latin typeface="+mj-lt"/>
              </a:rPr>
              <a:t>it says you have TB!</a:t>
            </a:r>
            <a:endParaRPr lang="en-US" sz="4400" dirty="0" smtClean="0">
              <a:solidFill>
                <a:srgbClr val="EE040A"/>
              </a:solidFill>
              <a:latin typeface="+mj-lt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99% accurate TB testing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549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 thruBlk="1"/>
      </p:transition>
    </mc:Choice>
    <mc:Fallback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EAD82470-6C7C-49DD-8212-C557C8A87E2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bayes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9038" y="1061467"/>
            <a:ext cx="868194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+mj-lt"/>
              </a:rPr>
              <a:t>test </a:t>
            </a:r>
            <a:r>
              <a:rPr lang="en-US" sz="4400" dirty="0" smtClean="0">
                <a:solidFill>
                  <a:srgbClr val="EE040A"/>
                </a:solidFill>
                <a:latin typeface="+mj-lt"/>
              </a:rPr>
              <a:t>says TB!</a:t>
            </a:r>
            <a:endParaRPr lang="en-US" sz="4400" dirty="0">
              <a:latin typeface="+mj-lt"/>
            </a:endParaRPr>
          </a:p>
          <a:p>
            <a:pPr algn="l"/>
            <a:r>
              <a:rPr lang="en-US" sz="4400" dirty="0" smtClean="0">
                <a:latin typeface="+mj-lt"/>
              </a:rPr>
              <a:t>TB is a serious disease and the test is at least 99% accurate.</a:t>
            </a:r>
          </a:p>
          <a:p>
            <a:pPr lvl="0" algn="l"/>
            <a:r>
              <a:rPr lang="en-US" sz="4400" dirty="0">
                <a:solidFill>
                  <a:srgbClr val="000000"/>
                </a:solidFill>
                <a:latin typeface="Comic Sans MS"/>
              </a:rPr>
              <a:t>How worried should you be?</a:t>
            </a:r>
          </a:p>
          <a:p>
            <a:pPr algn="l"/>
            <a:r>
              <a:rPr lang="en-US" sz="4400" dirty="0" smtClean="0">
                <a:latin typeface="+mj-lt"/>
              </a:rPr>
              <a:t>What is the probability that you  actually have TB?</a:t>
            </a:r>
          </a:p>
          <a:p>
            <a:pPr algn="l"/>
            <a:endParaRPr lang="en-US" sz="4400" dirty="0" smtClean="0">
              <a:latin typeface="+mj-lt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99% accurate TB testing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65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 thruBlk="1"/>
      </p:transition>
    </mc:Choice>
    <mc:Fallback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EAD82470-6C7C-49DD-8212-C557C8A87E2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072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  <a:endParaRPr lang="en-US" sz="4800" dirty="0" smtClean="0">
              <a:solidFill>
                <a:schemeClr val="tx1"/>
              </a:solidFill>
            </a:endParaRPr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bayes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9121" y="1262480"/>
            <a:ext cx="834465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+mj-lt"/>
              </a:rPr>
              <a:t>What is the probability that</a:t>
            </a:r>
          </a:p>
          <a:p>
            <a:pPr algn="l"/>
            <a:r>
              <a:rPr lang="en-US" sz="4800" dirty="0" smtClean="0">
                <a:latin typeface="+mj-lt"/>
              </a:rPr>
              <a:t>you </a:t>
            </a:r>
            <a:r>
              <a:rPr lang="en-US" sz="4800" dirty="0" smtClean="0">
                <a:latin typeface="+mj-lt"/>
              </a:rPr>
              <a:t>have TB given that a</a:t>
            </a:r>
          </a:p>
          <a:p>
            <a:pPr algn="l"/>
            <a:r>
              <a:rPr lang="en-US" sz="4800" dirty="0" smtClean="0">
                <a:latin typeface="+mj-lt"/>
              </a:rPr>
              <a:t>99% accurate </a:t>
            </a:r>
            <a:r>
              <a:rPr lang="en-US" sz="4800" dirty="0" smtClean="0">
                <a:latin typeface="+mj-lt"/>
              </a:rPr>
              <a:t>says you do</a:t>
            </a:r>
            <a:r>
              <a:rPr lang="en-US" sz="5400" dirty="0" smtClean="0">
                <a:solidFill>
                  <a:srgbClr val="9E0096"/>
                </a:solidFill>
                <a:latin typeface="+mj-lt"/>
              </a:rPr>
              <a:t>?</a:t>
            </a:r>
          </a:p>
          <a:p>
            <a:pPr algn="l"/>
            <a:endParaRPr lang="en-US" sz="5400" dirty="0">
              <a:solidFill>
                <a:srgbClr val="CC0099"/>
              </a:solidFill>
              <a:latin typeface="+mj-lt"/>
            </a:endParaRPr>
          </a:p>
          <a:p>
            <a:pPr algn="l"/>
            <a:r>
              <a:rPr lang="en-US" sz="5400" dirty="0" smtClean="0">
                <a:latin typeface="+mj-lt"/>
              </a:rPr>
              <a:t>“</a:t>
            </a:r>
            <a:r>
              <a:rPr lang="en-US" sz="6600" dirty="0" smtClean="0">
                <a:solidFill>
                  <a:srgbClr val="247643"/>
                </a:solidFill>
                <a:latin typeface="+mj-lt"/>
              </a:rPr>
              <a:t>+</a:t>
            </a:r>
            <a:r>
              <a:rPr lang="en-US" sz="5400" dirty="0" smtClean="0">
                <a:latin typeface="+mj-lt"/>
              </a:rPr>
              <a:t>” for </a:t>
            </a:r>
            <a:r>
              <a:rPr lang="en-US" sz="5400" dirty="0" smtClean="0">
                <a:solidFill>
                  <a:srgbClr val="0000CC"/>
                </a:solidFill>
                <a:latin typeface="+mj-lt"/>
              </a:rPr>
              <a:t>[</a:t>
            </a:r>
            <a:r>
              <a:rPr lang="en-US" sz="5400" dirty="0" smtClean="0">
                <a:solidFill>
                  <a:srgbClr val="247643"/>
                </a:solidFill>
                <a:latin typeface="+mj-lt"/>
              </a:rPr>
              <a:t>test positive</a:t>
            </a:r>
            <a:r>
              <a:rPr lang="en-US" sz="5400" dirty="0" smtClean="0">
                <a:solidFill>
                  <a:srgbClr val="0000CC"/>
                </a:solidFill>
                <a:latin typeface="+mj-lt"/>
              </a:rPr>
              <a:t>] </a:t>
            </a:r>
            <a:endParaRPr lang="en-US" sz="5400" dirty="0" smtClean="0">
              <a:solidFill>
                <a:srgbClr val="0000CC"/>
              </a:solidFill>
              <a:latin typeface="+mj-lt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757113"/>
              </p:ext>
            </p:extLst>
          </p:nvPr>
        </p:nvGraphicFramePr>
        <p:xfrm>
          <a:off x="733145" y="3594663"/>
          <a:ext cx="7627785" cy="1048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612" name="Equation" r:id="rId4" imgW="1752600" imgH="241300" progId="Equation.DSMT4">
                  <p:embed/>
                </p:oleObj>
              </mc:Choice>
              <mc:Fallback>
                <p:oleObj name="Equation" r:id="rId4" imgW="17526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3145" y="3594663"/>
                        <a:ext cx="7627785" cy="10483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4" name="TextBox 3"/>
          <p:cNvSpPr txBox="1"/>
          <p:nvPr/>
        </p:nvSpPr>
        <p:spPr>
          <a:xfrm>
            <a:off x="3023513" y="3563729"/>
            <a:ext cx="3743850" cy="10156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6000" dirty="0" smtClean="0">
                <a:solidFill>
                  <a:srgbClr val="247643"/>
                </a:solidFill>
                <a:latin typeface="+mj-lt"/>
              </a:rPr>
              <a:t>       +              </a:t>
            </a:r>
            <a:endParaRPr lang="en-US" sz="6000" dirty="0" smtClean="0">
              <a:solidFill>
                <a:srgbClr val="24764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327061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EAD82470-6C7C-49DD-8212-C557C8A87E2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bayes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091281"/>
              </p:ext>
            </p:extLst>
          </p:nvPr>
        </p:nvGraphicFramePr>
        <p:xfrm>
          <a:off x="2147422" y="1248028"/>
          <a:ext cx="4863089" cy="1153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38" name="Equation" r:id="rId4" imgW="1016000" imgH="241300" progId="Equation.DSMT4">
                  <p:embed/>
                </p:oleObj>
              </mc:Choice>
              <mc:Fallback>
                <p:oleObj name="Equation" r:id="rId4" imgW="10160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47422" y="1248028"/>
                        <a:ext cx="4863089" cy="11530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0727430"/>
              </p:ext>
            </p:extLst>
          </p:nvPr>
        </p:nvGraphicFramePr>
        <p:xfrm>
          <a:off x="1023399" y="2012624"/>
          <a:ext cx="7050087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39" name="Equation" r:id="rId6" imgW="1473200" imgH="469900" progId="Equation.DSMT4">
                  <p:embed/>
                </p:oleObj>
              </mc:Choice>
              <mc:Fallback>
                <p:oleObj name="Equation" r:id="rId6" imgW="14732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23399" y="2012624"/>
                        <a:ext cx="7050087" cy="224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19439" y="4380679"/>
            <a:ext cx="86765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EE040A"/>
                </a:solidFill>
                <a:latin typeface="+mj-lt"/>
              </a:rPr>
              <a:t>false positive</a:t>
            </a:r>
            <a:r>
              <a:rPr lang="en-US" sz="5400" dirty="0" smtClean="0">
                <a:latin typeface="+mj-lt"/>
              </a:rPr>
              <a:t> rate only 1%</a:t>
            </a:r>
            <a:endParaRPr lang="en-US" sz="5400" dirty="0" smtClean="0">
              <a:latin typeface="+mj-lt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  <a:endParaRPr lang="en-US" sz="4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68630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EAD82470-6C7C-49DD-8212-C557C8A87E2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bayes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1170680"/>
              </p:ext>
            </p:extLst>
          </p:nvPr>
        </p:nvGraphicFramePr>
        <p:xfrm>
          <a:off x="318143" y="1129339"/>
          <a:ext cx="7635848" cy="2182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47" name="Equation" r:id="rId4" imgW="1727200" imgH="495300" progId="Equation.DSMT4">
                  <p:embed/>
                </p:oleObj>
              </mc:Choice>
              <mc:Fallback>
                <p:oleObj name="Equation" r:id="rId4" imgW="17272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8143" y="1129339"/>
                        <a:ext cx="7635848" cy="21826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  <a:endParaRPr lang="en-US" sz="48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9022343"/>
              </p:ext>
            </p:extLst>
          </p:nvPr>
        </p:nvGraphicFramePr>
        <p:xfrm>
          <a:off x="2552121" y="3506659"/>
          <a:ext cx="6288088" cy="218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48" name="Equation" r:id="rId6" imgW="1422400" imgH="495300" progId="Equation.DSMT4">
                  <p:embed/>
                </p:oleObj>
              </mc:Choice>
              <mc:Fallback>
                <p:oleObj name="Equation" r:id="rId6" imgW="14224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52121" y="3506659"/>
                        <a:ext cx="6288088" cy="2182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719636" y="2827566"/>
            <a:ext cx="2636215" cy="1015663"/>
            <a:chOff x="719636" y="2827566"/>
            <a:chExt cx="2636215" cy="1015663"/>
          </a:xfrm>
        </p:grpSpPr>
        <p:sp>
          <p:nvSpPr>
            <p:cNvPr id="2" name="TextBox 1"/>
            <p:cNvSpPr txBox="1"/>
            <p:nvPr/>
          </p:nvSpPr>
          <p:spPr>
            <a:xfrm>
              <a:off x="719636" y="2827566"/>
              <a:ext cx="135962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solidFill>
                    <a:srgbClr val="FF33CC"/>
                  </a:solidFill>
                  <a:latin typeface="Euclid Symbol" charset="2"/>
                  <a:cs typeface="Euclid Symbol" charset="2"/>
                </a:rPr>
                <a:t>=</a:t>
              </a:r>
              <a:r>
                <a:rPr lang="en-US" sz="6000" dirty="0" smtClean="0">
                  <a:solidFill>
                    <a:srgbClr val="FF33CC"/>
                  </a:solidFill>
                  <a:latin typeface="+mj-lt"/>
                </a:rPr>
                <a:t> 1</a:t>
              </a:r>
              <a:endParaRPr lang="en-US" sz="6000" dirty="0" smtClean="0">
                <a:solidFill>
                  <a:srgbClr val="FF33CC"/>
                </a:solidFill>
                <a:latin typeface="+mj-lt"/>
              </a:endParaRPr>
            </a:p>
          </p:txBody>
        </p:sp>
        <p:cxnSp>
          <p:nvCxnSpPr>
            <p:cNvPr id="4" name="Straight Arrow Connector 3"/>
            <p:cNvCxnSpPr>
              <a:stCxn id="2" idx="3"/>
            </p:cNvCxnSpPr>
            <p:nvPr/>
          </p:nvCxnSpPr>
          <p:spPr bwMode="auto">
            <a:xfrm>
              <a:off x="2079257" y="3335398"/>
              <a:ext cx="1276594" cy="474860"/>
            </a:xfrm>
            <a:prstGeom prst="straightConnector1">
              <a:avLst/>
            </a:prstGeom>
            <a:solidFill>
              <a:schemeClr val="accent1"/>
            </a:solidFill>
            <a:ln w="4445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</p:grpSp>
      <p:sp>
        <p:nvSpPr>
          <p:cNvPr id="6" name="Oval 5"/>
          <p:cNvSpPr/>
          <p:nvPr/>
        </p:nvSpPr>
        <p:spPr bwMode="auto">
          <a:xfrm>
            <a:off x="3124091" y="3337430"/>
            <a:ext cx="3290958" cy="1501853"/>
          </a:xfrm>
          <a:prstGeom prst="ellipse">
            <a:avLst/>
          </a:prstGeom>
          <a:noFill/>
          <a:ln w="4445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4186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1"/>
  <p:tag name="EMBEDFONTS" val="1"/>
  <p:tag name="USEBOLDAMS" val="0"/>
  <p:tag name="DEFAULTDISPLAYSOURCE" val="&#10;\documentclass{slides}\pagestyle{empty}&#10;\input{c:/latex-macros/texpoint.sty}&#10;\begin{document}&#10;$   $&#10;\end{document}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0"/>
  <p:tag name="DEFAULTTRANSPARENT" val="0"/>
  <p:tag name="DEFAULTWORKAROUNDTRANSPARENCYBUG" val="0"/>
  <p:tag name="DEFAULTRESOLUTION" val="300"/>
  <p:tag name="DEFAULTMAGNIFICATION" val="2000"/>
  <p:tag name="DEFAULTFONTSIZE" val="12"/>
  <p:tag name="DEFAULTWORDWRAP" val="1"/>
  <p:tag name="DEFAULTWIDTH" val="348"/>
  <p:tag name="DEFAULTHEIGHT" val="360"/>
</p:tagLst>
</file>

<file path=ppt/theme/theme1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3278</TotalTime>
  <Words>585</Words>
  <Application>Microsoft Macintosh PowerPoint</Application>
  <PresentationFormat>On-screen Show (4:3)</PresentationFormat>
  <Paragraphs>136</Paragraphs>
  <Slides>24</Slides>
  <Notes>19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1_Default Design</vt:lpstr>
      <vt:lpstr>MathType 6.0 Equation</vt:lpstr>
      <vt:lpstr>Equation</vt:lpstr>
      <vt:lpstr>Probabilistic Testing</vt:lpstr>
      <vt:lpstr>99% accurate TB testing</vt:lpstr>
      <vt:lpstr>PowerPoint Presentation</vt:lpstr>
      <vt:lpstr>99% accurate TB testing</vt:lpstr>
      <vt:lpstr>99% accurate TB testing</vt:lpstr>
      <vt:lpstr>99% accurate TB testing</vt:lpstr>
      <vt:lpstr>Do you have TB?</vt:lpstr>
      <vt:lpstr>Do you have TB?</vt:lpstr>
      <vt:lpstr>Do you have TB?</vt:lpstr>
      <vt:lpstr>Do you have TB?</vt:lpstr>
      <vt:lpstr>PowerPoint Presentation</vt:lpstr>
      <vt:lpstr>PowerPoint Presentation</vt:lpstr>
      <vt:lpstr>PowerPoint Presentation</vt:lpstr>
      <vt:lpstr>PowerPoint Presentation</vt:lpstr>
      <vt:lpstr>Do you have TB?</vt:lpstr>
      <vt:lpstr>Do you have TB?</vt:lpstr>
      <vt:lpstr>11,000 TB cases reported</vt:lpstr>
      <vt:lpstr>Do you have TB?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Bayes Rule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Independence</dc:title>
  <dc:creator> </dc:creator>
  <cp:lastModifiedBy>Albert R Meyer</cp:lastModifiedBy>
  <cp:revision>280</cp:revision>
  <cp:lastPrinted>2013-04-20T16:12:33Z</cp:lastPrinted>
  <dcterms:created xsi:type="dcterms:W3CDTF">2011-04-25T16:32:47Z</dcterms:created>
  <dcterms:modified xsi:type="dcterms:W3CDTF">2013-05-02T15:48:44Z</dcterms:modified>
</cp:coreProperties>
</file>