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0" r:id="rId1"/>
  </p:sldMasterIdLst>
  <p:notesMasterIdLst>
    <p:notesMasterId r:id="rId14"/>
  </p:notesMasterIdLst>
  <p:handoutMasterIdLst>
    <p:handoutMasterId r:id="rId15"/>
  </p:handoutMasterIdLst>
  <p:sldIdLst>
    <p:sldId id="990" r:id="rId2"/>
    <p:sldId id="1015" r:id="rId3"/>
    <p:sldId id="1029" r:id="rId4"/>
    <p:sldId id="1026" r:id="rId5"/>
    <p:sldId id="1033" r:id="rId6"/>
    <p:sldId id="1034" r:id="rId7"/>
    <p:sldId id="1035" r:id="rId8"/>
    <p:sldId id="1036" r:id="rId9"/>
    <p:sldId id="1037" r:id="rId10"/>
    <p:sldId id="1038" r:id="rId11"/>
    <p:sldId id="1039" r:id="rId12"/>
    <p:sldId id="1040" r:id="rId13"/>
  </p:sldIdLst>
  <p:sldSz cx="9144000" cy="6858000" type="screen4x3"/>
  <p:notesSz cx="9601200" cy="7315200"/>
  <p:custDataLst>
    <p:tags r:id="rId1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useTimings="0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30093"/>
    <a:srgbClr val="C30778"/>
    <a:srgbClr val="0033CC"/>
    <a:srgbClr val="008000"/>
    <a:srgbClr val="FF00FF"/>
    <a:srgbClr val="FF6600"/>
    <a:srgbClr val="996633"/>
    <a:srgbClr val="CC9900"/>
    <a:srgbClr val="996600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15" autoAdjust="0"/>
    <p:restoredTop sz="92496" autoAdjust="0"/>
  </p:normalViewPr>
  <p:slideViewPr>
    <p:cSldViewPr snapToGrid="0" showGuides="1">
      <p:cViewPr varScale="1">
        <p:scale>
          <a:sx n="146" d="100"/>
          <a:sy n="146" d="100"/>
        </p:scale>
        <p:origin x="-104" y="-120"/>
      </p:cViewPr>
      <p:guideLst>
        <p:guide orient="horz" pos="2171"/>
        <p:guide pos="28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59" d="100"/>
          <a:sy n="59" d="100"/>
        </p:scale>
        <p:origin x="-1788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tags" Target="tags/tag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t" anchorCtr="0" compatLnSpc="1">
            <a:prstTxWarp prst="textNoShape">
              <a:avLst/>
            </a:prstTxWarp>
          </a:bodyPr>
          <a:lstStyle>
            <a:lvl1pPr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1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t" anchorCtr="0" compatLnSpc="1">
            <a:prstTxWarp prst="textNoShape">
              <a:avLst/>
            </a:prstTxWarp>
          </a:bodyPr>
          <a:lstStyle>
            <a:lvl1pPr algn="r"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6948716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b" anchorCtr="0" compatLnSpc="1">
            <a:prstTxWarp prst="textNoShape">
              <a:avLst/>
            </a:prstTxWarp>
          </a:bodyPr>
          <a:lstStyle>
            <a:lvl1pPr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1" y="6948716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b" anchorCtr="0" compatLnSpc="1">
            <a:prstTxWarp prst="textNoShape">
              <a:avLst/>
            </a:prstTxWarp>
          </a:bodyPr>
          <a:lstStyle>
            <a:lvl1pPr algn="r"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6B2FCA87-1F3F-4A79-82E1-E918232CE1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1552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t" anchorCtr="0" compatLnSpc="1">
            <a:prstTxWarp prst="textNoShape">
              <a:avLst/>
            </a:prstTxWarp>
          </a:bodyPr>
          <a:lstStyle>
            <a:lvl1pPr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6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t" anchorCtr="0" compatLnSpc="1">
            <a:prstTxWarp prst="textNoShape">
              <a:avLst/>
            </a:prstTxWarp>
          </a:bodyPr>
          <a:lstStyle>
            <a:lvl1pPr algn="r"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75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413" y="3474963"/>
            <a:ext cx="7038380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694992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b" anchorCtr="0" compatLnSpc="1">
            <a:prstTxWarp prst="textNoShape">
              <a:avLst/>
            </a:prstTxWarp>
          </a:bodyPr>
          <a:lstStyle>
            <a:lvl1pPr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6" y="6949925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b" anchorCtr="0" compatLnSpc="1">
            <a:prstTxWarp prst="textNoShape">
              <a:avLst/>
            </a:prstTxWarp>
          </a:bodyPr>
          <a:lstStyle>
            <a:lvl1pPr algn="r"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BE7B95FB-0FFD-45DC-A496-AD0CACD1DE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867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E77B36-02C7-4122-B050-310670161D6E}" type="slidenum">
              <a:rPr lang="zh-CN" altLang="en-US" smtClean="0">
                <a:latin typeface="Times New Roman" pitchFamily="8" charset="0"/>
              </a:rPr>
              <a:pPr/>
              <a:t>11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E77B36-02C7-4122-B050-310670161D6E}" type="slidenum">
              <a:rPr lang="zh-CN" altLang="en-US" smtClean="0">
                <a:latin typeface="Times New Roman" pitchFamily="8" charset="0"/>
              </a:rPr>
              <a:pPr/>
              <a:t>2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E77B36-02C7-4122-B050-310670161D6E}" type="slidenum">
              <a:rPr lang="zh-CN" altLang="en-US" smtClean="0">
                <a:latin typeface="Times New Roman" pitchFamily="8" charset="0"/>
              </a:rPr>
              <a:pPr/>
              <a:t>4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E77B36-02C7-4122-B050-310670161D6E}" type="slidenum">
              <a:rPr lang="zh-CN" altLang="en-US" smtClean="0">
                <a:latin typeface="Times New Roman" pitchFamily="8" charset="0"/>
              </a:rPr>
              <a:pPr/>
              <a:t>5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E77B36-02C7-4122-B050-310670161D6E}" type="slidenum">
              <a:rPr lang="zh-CN" altLang="en-US" smtClean="0">
                <a:latin typeface="Times New Roman" pitchFamily="8" charset="0"/>
              </a:rPr>
              <a:pPr/>
              <a:t>6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E77B36-02C7-4122-B050-310670161D6E}" type="slidenum">
              <a:rPr lang="zh-CN" altLang="en-US" smtClean="0">
                <a:latin typeface="Times New Roman" pitchFamily="8" charset="0"/>
              </a:rPr>
              <a:pPr/>
              <a:t>7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E77B36-02C7-4122-B050-310670161D6E}" type="slidenum">
              <a:rPr lang="zh-CN" altLang="en-US" smtClean="0">
                <a:latin typeface="Times New Roman" pitchFamily="8" charset="0"/>
              </a:rPr>
              <a:pPr/>
              <a:t>8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E77B36-02C7-4122-B050-310670161D6E}" type="slidenum">
              <a:rPr lang="zh-CN" altLang="en-US" smtClean="0">
                <a:latin typeface="Times New Roman" pitchFamily="8" charset="0"/>
              </a:rPr>
              <a:pPr/>
              <a:t>9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E77B36-02C7-4122-B050-310670161D6E}" type="slidenum">
              <a:rPr lang="zh-CN" altLang="en-US" smtClean="0">
                <a:latin typeface="Times New Roman" pitchFamily="8" charset="0"/>
              </a:rPr>
              <a:pPr/>
              <a:t>10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min-tree.</a:t>
            </a:r>
            <a:fld id="{FB5A61B2-F962-41D0-80C7-F5D7877F9E5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min-tree.</a:t>
            </a:r>
            <a:fld id="{0D6CA1FB-2B00-4BCF-BEED-EFC5FEA944B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min-tree.</a:t>
            </a:r>
            <a:fld id="{57148ADA-680C-4144-AF16-33666242443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min-tree.</a:t>
            </a:r>
            <a:fld id="{6C799C0A-802F-41D9-B284-857975CDA7D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min-tree.</a:t>
            </a:r>
            <a:fld id="{A8DA7C4C-06CD-4825-9396-616D5C87571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min-tree.</a:t>
            </a:r>
            <a:fld id="{4F9003E0-E729-4FDF-81B9-7A17FBEA106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05713" y="6583363"/>
            <a:ext cx="14811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 dirty="0" err="1" smtClean="0">
                <a:latin typeface="+mj-lt"/>
              </a:defRPr>
            </a:lvl1pPr>
          </a:lstStyle>
          <a:p>
            <a:pPr>
              <a:defRPr/>
            </a:pPr>
            <a:r>
              <a:rPr lang="en-US" dirty="0" smtClean="0"/>
              <a:t>min-tree.</a:t>
            </a:r>
            <a:fld id="{04EEC797-552D-4B57-982D-5930DB38F29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6149" name="Picture 12" descr="board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3274587" y="6561400"/>
            <a:ext cx="3398890" cy="286189"/>
          </a:xfrm>
          <a:prstGeom prst="rect">
            <a:avLst/>
          </a:prstGeom>
        </p:spPr>
        <p:txBody>
          <a:bodyPr/>
          <a:lstStyle/>
          <a:p>
            <a:pPr>
              <a:buNone/>
              <a:defRPr/>
            </a:pPr>
            <a:r>
              <a:rPr lang="en-US" sz="1200" dirty="0">
                <a:latin typeface="Comic Sans MS" pitchFamily="66" charset="0"/>
              </a:rPr>
              <a:t>Albert R Meyer</a:t>
            </a:r>
            <a:r>
              <a:rPr lang="en-US" sz="1200" dirty="0" smtClean="0">
                <a:latin typeface="Comic Sans MS" pitchFamily="66" charset="0"/>
              </a:rPr>
              <a:t>,    April</a:t>
            </a:r>
            <a:r>
              <a:rPr lang="en-US" sz="1200" baseline="0" dirty="0" smtClean="0">
                <a:latin typeface="Comic Sans MS" pitchFamily="66" charset="0"/>
              </a:rPr>
              <a:t> 8,</a:t>
            </a:r>
            <a:r>
              <a:rPr lang="en-US" sz="1200" dirty="0" smtClean="0">
                <a:latin typeface="Comic Sans MS" pitchFamily="66" charset="0"/>
              </a:rPr>
              <a:t> 2013</a:t>
            </a:r>
            <a:endParaRPr lang="en-US" sz="1200" dirty="0"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9"/>
          <a:srcRect/>
          <a:stretch>
            <a:fillRect/>
          </a:stretch>
        </p:blipFill>
        <p:spPr bwMode="auto">
          <a:xfrm>
            <a:off x="40104" y="6448925"/>
            <a:ext cx="1271338" cy="37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82" r:id="rId5"/>
    <p:sldLayoutId id="2147483679" r:id="rId6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4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240594" y="1933224"/>
            <a:ext cx="8663517" cy="3076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8000" b="1" dirty="0" smtClean="0">
                <a:solidFill>
                  <a:schemeClr val="tx2"/>
                </a:solidFill>
                <a:latin typeface="Comic Sans MS"/>
                <a:cs typeface="Comic Sans MS"/>
              </a:rPr>
              <a:t>Minimum Weight</a:t>
            </a:r>
          </a:p>
          <a:p>
            <a:pPr algn="ctr" eaLnBrk="0" hangingPunct="0"/>
            <a:r>
              <a:rPr lang="en-US" sz="8000" b="1" dirty="0" smtClean="0">
                <a:solidFill>
                  <a:schemeClr val="tx2"/>
                </a:solidFill>
                <a:latin typeface="Comic Sans MS"/>
                <a:cs typeface="Comic Sans MS"/>
              </a:rPr>
              <a:t>Spanning Trees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min-tree.</a:t>
            </a:r>
            <a:fld id="{920DE7F4-CDF1-43A8-A3EC-2F119C2C0C6B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1397000" y="1905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3200" b="1" i="1" kern="0">
                <a:solidFill>
                  <a:srgbClr val="000000"/>
                </a:solidFill>
                <a:latin typeface="Comic Sans MS"/>
                <a:ea typeface="+mj-ea"/>
                <a:cs typeface="Arial"/>
              </a:rPr>
              <a:t>Mathematics for Computer Science</a:t>
            </a:r>
            <a:br>
              <a:rPr lang="en-US" sz="3200" b="1" i="1" kern="0">
                <a:solidFill>
                  <a:srgbClr val="000000"/>
                </a:solidFill>
                <a:latin typeface="Comic Sans MS"/>
                <a:ea typeface="+mj-ea"/>
                <a:cs typeface="Arial"/>
              </a:rPr>
            </a:br>
            <a:r>
              <a:rPr lang="en-US" sz="3200" b="1" kern="0">
                <a:solidFill>
                  <a:srgbClr val="008000"/>
                </a:solidFill>
                <a:latin typeface="Comic Sans MS"/>
                <a:ea typeface="+mj-ea"/>
                <a:cs typeface="Arial"/>
              </a:rPr>
              <a:t>MIT</a:t>
            </a:r>
            <a:r>
              <a:rPr lang="en-US" sz="3200" b="1" i="1" kern="0">
                <a:solidFill>
                  <a:srgbClr val="000000"/>
                </a:solidFill>
                <a:latin typeface="Comic Sans MS"/>
                <a:ea typeface="+mj-ea"/>
                <a:cs typeface="Arial"/>
              </a:rPr>
              <a:t> </a:t>
            </a:r>
            <a:r>
              <a:rPr lang="en-US" sz="3200" b="1" kern="0">
                <a:solidFill>
                  <a:srgbClr val="008000"/>
                </a:solidFill>
                <a:latin typeface="Comic Sans MS"/>
                <a:ea typeface="+mj-ea"/>
                <a:cs typeface="Arial"/>
              </a:rPr>
              <a:t>6.042J/18.062J</a:t>
            </a:r>
            <a:endParaRPr lang="en-US" sz="3200" b="1" kern="0" dirty="0">
              <a:solidFill>
                <a:srgbClr val="008000"/>
              </a:solidFill>
              <a:latin typeface="Comic Sans MS"/>
              <a:ea typeface="+mj-ea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Minimum Spanning Trees</a:t>
            </a:r>
          </a:p>
        </p:txBody>
      </p:sp>
      <p:sp>
        <p:nvSpPr>
          <p:cNvPr id="66565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min-tree.</a:t>
            </a:r>
            <a:fld id="{D3A2648A-3D07-4686-9397-220DF4B6A18C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84445" y="997802"/>
            <a:ext cx="61724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gray edges: min weight</a:t>
            </a:r>
          </a:p>
        </p:txBody>
      </p:sp>
      <p:sp>
        <p:nvSpPr>
          <p:cNvPr id="54" name="Oval 5"/>
          <p:cNvSpPr>
            <a:spLocks noChangeArrowheads="1"/>
          </p:cNvSpPr>
          <p:nvPr/>
        </p:nvSpPr>
        <p:spPr bwMode="auto">
          <a:xfrm>
            <a:off x="2842590" y="3278189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5" name="Oval 6"/>
          <p:cNvSpPr>
            <a:spLocks noChangeArrowheads="1"/>
          </p:cNvSpPr>
          <p:nvPr/>
        </p:nvSpPr>
        <p:spPr bwMode="auto">
          <a:xfrm>
            <a:off x="4483748" y="3278189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6" name="Oval 7"/>
          <p:cNvSpPr>
            <a:spLocks noChangeArrowheads="1"/>
          </p:cNvSpPr>
          <p:nvPr/>
        </p:nvSpPr>
        <p:spPr bwMode="auto">
          <a:xfrm>
            <a:off x="4479009" y="2042893"/>
            <a:ext cx="276225" cy="276225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7" name="Oval 8"/>
          <p:cNvSpPr>
            <a:spLocks noChangeArrowheads="1"/>
          </p:cNvSpPr>
          <p:nvPr/>
        </p:nvSpPr>
        <p:spPr bwMode="auto">
          <a:xfrm>
            <a:off x="3712694" y="4506058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8" name="Oval 9"/>
          <p:cNvSpPr>
            <a:spLocks noChangeArrowheads="1"/>
          </p:cNvSpPr>
          <p:nvPr/>
        </p:nvSpPr>
        <p:spPr bwMode="auto">
          <a:xfrm>
            <a:off x="5995280" y="3278189"/>
            <a:ext cx="277813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9" name="Oval 10"/>
          <p:cNvSpPr>
            <a:spLocks noChangeArrowheads="1"/>
          </p:cNvSpPr>
          <p:nvPr/>
        </p:nvSpPr>
        <p:spPr bwMode="auto">
          <a:xfrm>
            <a:off x="5116040" y="4506058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cxnSp>
        <p:nvCxnSpPr>
          <p:cNvPr id="60" name="AutoShape 14"/>
          <p:cNvCxnSpPr>
            <a:cxnSpLocks noChangeShapeType="1"/>
            <a:stCxn id="54" idx="6"/>
            <a:endCxn id="55" idx="2"/>
          </p:cNvCxnSpPr>
          <p:nvPr/>
        </p:nvCxnSpPr>
        <p:spPr bwMode="auto">
          <a:xfrm>
            <a:off x="3118815" y="3416302"/>
            <a:ext cx="1364933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1" name="AutoShape 16"/>
          <p:cNvCxnSpPr>
            <a:cxnSpLocks noChangeShapeType="1"/>
            <a:stCxn id="56" idx="3"/>
          </p:cNvCxnSpPr>
          <p:nvPr/>
        </p:nvCxnSpPr>
        <p:spPr bwMode="auto">
          <a:xfrm flipH="1">
            <a:off x="3080563" y="2278666"/>
            <a:ext cx="1438898" cy="1030524"/>
          </a:xfrm>
          <a:prstGeom prst="straightConnector1">
            <a:avLst/>
          </a:prstGeom>
          <a:noFill/>
          <a:ln w="5080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2" name="AutoShape 17"/>
          <p:cNvCxnSpPr>
            <a:cxnSpLocks noChangeShapeType="1"/>
            <a:stCxn id="55" idx="4"/>
            <a:endCxn id="57" idx="7"/>
          </p:cNvCxnSpPr>
          <p:nvPr/>
        </p:nvCxnSpPr>
        <p:spPr bwMode="auto">
          <a:xfrm flipH="1">
            <a:off x="3948467" y="3554414"/>
            <a:ext cx="673394" cy="992096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3" name="AutoShape 18"/>
          <p:cNvCxnSpPr>
            <a:cxnSpLocks noChangeShapeType="1"/>
            <a:stCxn id="57" idx="6"/>
            <a:endCxn id="59" idx="2"/>
          </p:cNvCxnSpPr>
          <p:nvPr/>
        </p:nvCxnSpPr>
        <p:spPr bwMode="auto">
          <a:xfrm>
            <a:off x="3988919" y="4644171"/>
            <a:ext cx="1127121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4" name="AutoShape 19"/>
          <p:cNvCxnSpPr>
            <a:cxnSpLocks noChangeShapeType="1"/>
            <a:stCxn id="59" idx="7"/>
            <a:endCxn id="58" idx="4"/>
          </p:cNvCxnSpPr>
          <p:nvPr/>
        </p:nvCxnSpPr>
        <p:spPr bwMode="auto">
          <a:xfrm flipV="1">
            <a:off x="5351813" y="3554414"/>
            <a:ext cx="782374" cy="992096"/>
          </a:xfrm>
          <a:prstGeom prst="straightConnector1">
            <a:avLst/>
          </a:prstGeom>
          <a:noFill/>
          <a:ln w="3175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5" name="AutoShape 25"/>
          <p:cNvCxnSpPr>
            <a:cxnSpLocks noChangeShapeType="1"/>
            <a:stCxn id="56" idx="5"/>
            <a:endCxn id="58" idx="1"/>
          </p:cNvCxnSpPr>
          <p:nvPr/>
        </p:nvCxnSpPr>
        <p:spPr bwMode="auto">
          <a:xfrm>
            <a:off x="4714782" y="2278666"/>
            <a:ext cx="1321183" cy="1039975"/>
          </a:xfrm>
          <a:prstGeom prst="straightConnector1">
            <a:avLst/>
          </a:prstGeom>
          <a:noFill/>
          <a:ln w="50800">
            <a:solidFill>
              <a:schemeClr val="tx1">
                <a:lumMod val="65000"/>
                <a:lumOff val="35000"/>
              </a:schemeClr>
            </a:solidFill>
            <a:round/>
            <a:headEnd/>
            <a:tailEnd type="none" w="lg" len="lg"/>
          </a:ln>
        </p:spPr>
      </p:cxnSp>
      <p:cxnSp>
        <p:nvCxnSpPr>
          <p:cNvPr id="66" name="AutoShape 14"/>
          <p:cNvCxnSpPr>
            <a:cxnSpLocks noChangeShapeType="1"/>
            <a:stCxn id="55" idx="6"/>
            <a:endCxn id="58" idx="2"/>
          </p:cNvCxnSpPr>
          <p:nvPr/>
        </p:nvCxnSpPr>
        <p:spPr bwMode="auto">
          <a:xfrm>
            <a:off x="4759973" y="3416302"/>
            <a:ext cx="1235307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8" name="AutoShape 19"/>
          <p:cNvCxnSpPr>
            <a:cxnSpLocks noChangeShapeType="1"/>
            <a:stCxn id="59" idx="1"/>
            <a:endCxn id="55" idx="4"/>
          </p:cNvCxnSpPr>
          <p:nvPr/>
        </p:nvCxnSpPr>
        <p:spPr bwMode="auto">
          <a:xfrm flipH="1" flipV="1">
            <a:off x="4621861" y="3554414"/>
            <a:ext cx="534631" cy="992096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9" name="AutoShape 19"/>
          <p:cNvCxnSpPr>
            <a:cxnSpLocks noChangeShapeType="1"/>
            <a:stCxn id="57" idx="1"/>
            <a:endCxn id="54" idx="5"/>
          </p:cNvCxnSpPr>
          <p:nvPr/>
        </p:nvCxnSpPr>
        <p:spPr bwMode="auto">
          <a:xfrm flipH="1" flipV="1">
            <a:off x="3078363" y="3513962"/>
            <a:ext cx="674783" cy="1032548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70" name="TextBox 69"/>
          <p:cNvSpPr txBox="1"/>
          <p:nvPr/>
        </p:nvSpPr>
        <p:spPr>
          <a:xfrm>
            <a:off x="5365893" y="2366003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689089" y="2942448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163575" y="2926872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432483" y="2328207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3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069636" y="3908060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6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926217" y="3683162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9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722980" y="3885384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j-lt"/>
              </a:rPr>
              <a:t>2</a:t>
            </a:r>
            <a:endParaRPr lang="en-US" sz="2800" dirty="0" smtClean="0">
              <a:latin typeface="+mj-lt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432040" y="4188640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918161" y="3706639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166097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Minimum Spanning Trees</a:t>
            </a:r>
          </a:p>
        </p:txBody>
      </p:sp>
      <p:sp>
        <p:nvSpPr>
          <p:cNvPr id="66565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min-tree.</a:t>
            </a:r>
            <a:fld id="{D3A2648A-3D07-4686-9397-220DF4B6A18C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84445" y="997802"/>
            <a:ext cx="104951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 smtClean="0">
                <a:latin typeface="+mj-lt"/>
              </a:rPr>
              <a:t>etc</a:t>
            </a:r>
            <a:endParaRPr lang="en-US" sz="4400" dirty="0" smtClean="0">
              <a:latin typeface="+mj-lt"/>
            </a:endParaRPr>
          </a:p>
        </p:txBody>
      </p:sp>
      <p:sp>
        <p:nvSpPr>
          <p:cNvPr id="54" name="Oval 5"/>
          <p:cNvSpPr>
            <a:spLocks noChangeArrowheads="1"/>
          </p:cNvSpPr>
          <p:nvPr/>
        </p:nvSpPr>
        <p:spPr bwMode="auto">
          <a:xfrm>
            <a:off x="2842590" y="3278189"/>
            <a:ext cx="276225" cy="27622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5" name="Oval 6"/>
          <p:cNvSpPr>
            <a:spLocks noChangeArrowheads="1"/>
          </p:cNvSpPr>
          <p:nvPr/>
        </p:nvSpPr>
        <p:spPr bwMode="auto">
          <a:xfrm>
            <a:off x="4483748" y="3278189"/>
            <a:ext cx="276225" cy="27622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6" name="Oval 7"/>
          <p:cNvSpPr>
            <a:spLocks noChangeArrowheads="1"/>
          </p:cNvSpPr>
          <p:nvPr/>
        </p:nvSpPr>
        <p:spPr bwMode="auto">
          <a:xfrm>
            <a:off x="4479009" y="2042893"/>
            <a:ext cx="276225" cy="27622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7" name="Oval 8"/>
          <p:cNvSpPr>
            <a:spLocks noChangeArrowheads="1"/>
          </p:cNvSpPr>
          <p:nvPr/>
        </p:nvSpPr>
        <p:spPr bwMode="auto">
          <a:xfrm>
            <a:off x="3712694" y="4506058"/>
            <a:ext cx="276225" cy="27622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8" name="Oval 9"/>
          <p:cNvSpPr>
            <a:spLocks noChangeArrowheads="1"/>
          </p:cNvSpPr>
          <p:nvPr/>
        </p:nvSpPr>
        <p:spPr bwMode="auto">
          <a:xfrm>
            <a:off x="5995280" y="3278189"/>
            <a:ext cx="277813" cy="27622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9" name="Oval 10"/>
          <p:cNvSpPr>
            <a:spLocks noChangeArrowheads="1"/>
          </p:cNvSpPr>
          <p:nvPr/>
        </p:nvSpPr>
        <p:spPr bwMode="auto">
          <a:xfrm>
            <a:off x="5116040" y="4506058"/>
            <a:ext cx="276225" cy="27622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cxnSp>
        <p:nvCxnSpPr>
          <p:cNvPr id="60" name="AutoShape 14"/>
          <p:cNvCxnSpPr>
            <a:cxnSpLocks noChangeShapeType="1"/>
            <a:stCxn id="54" idx="6"/>
            <a:endCxn id="55" idx="2"/>
          </p:cNvCxnSpPr>
          <p:nvPr/>
        </p:nvCxnSpPr>
        <p:spPr bwMode="auto">
          <a:xfrm>
            <a:off x="3118815" y="3416302"/>
            <a:ext cx="1364933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1" name="AutoShape 16"/>
          <p:cNvCxnSpPr>
            <a:cxnSpLocks noChangeShapeType="1"/>
            <a:stCxn id="56" idx="3"/>
          </p:cNvCxnSpPr>
          <p:nvPr/>
        </p:nvCxnSpPr>
        <p:spPr bwMode="auto">
          <a:xfrm flipH="1">
            <a:off x="3080563" y="2278666"/>
            <a:ext cx="1438898" cy="1030524"/>
          </a:xfrm>
          <a:prstGeom prst="straightConnector1">
            <a:avLst/>
          </a:prstGeom>
          <a:noFill/>
          <a:ln w="3810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2" name="AutoShape 17"/>
          <p:cNvCxnSpPr>
            <a:cxnSpLocks noChangeShapeType="1"/>
            <a:stCxn id="55" idx="4"/>
            <a:endCxn id="57" idx="7"/>
          </p:cNvCxnSpPr>
          <p:nvPr/>
        </p:nvCxnSpPr>
        <p:spPr bwMode="auto">
          <a:xfrm flipH="1">
            <a:off x="3948467" y="3554414"/>
            <a:ext cx="673394" cy="992096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3" name="AutoShape 18"/>
          <p:cNvCxnSpPr>
            <a:cxnSpLocks noChangeShapeType="1"/>
            <a:stCxn id="57" idx="6"/>
            <a:endCxn id="59" idx="2"/>
          </p:cNvCxnSpPr>
          <p:nvPr/>
        </p:nvCxnSpPr>
        <p:spPr bwMode="auto">
          <a:xfrm>
            <a:off x="3988919" y="4644171"/>
            <a:ext cx="1127121" cy="0"/>
          </a:xfrm>
          <a:prstGeom prst="straightConnector1">
            <a:avLst/>
          </a:prstGeom>
          <a:noFill/>
          <a:ln w="3175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4" name="AutoShape 19"/>
          <p:cNvCxnSpPr>
            <a:cxnSpLocks noChangeShapeType="1"/>
            <a:stCxn id="59" idx="7"/>
            <a:endCxn id="58" idx="4"/>
          </p:cNvCxnSpPr>
          <p:nvPr/>
        </p:nvCxnSpPr>
        <p:spPr bwMode="auto">
          <a:xfrm flipV="1">
            <a:off x="5351813" y="3554414"/>
            <a:ext cx="782374" cy="992096"/>
          </a:xfrm>
          <a:prstGeom prst="straightConnector1">
            <a:avLst/>
          </a:prstGeom>
          <a:noFill/>
          <a:ln w="3175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5" name="AutoShape 25"/>
          <p:cNvCxnSpPr>
            <a:cxnSpLocks noChangeShapeType="1"/>
            <a:stCxn id="56" idx="5"/>
            <a:endCxn id="58" idx="1"/>
          </p:cNvCxnSpPr>
          <p:nvPr/>
        </p:nvCxnSpPr>
        <p:spPr bwMode="auto">
          <a:xfrm>
            <a:off x="4714782" y="2278666"/>
            <a:ext cx="1321183" cy="1039975"/>
          </a:xfrm>
          <a:prstGeom prst="straightConnector1">
            <a:avLst/>
          </a:prstGeom>
          <a:noFill/>
          <a:ln w="3810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6" name="AutoShape 14"/>
          <p:cNvCxnSpPr>
            <a:cxnSpLocks noChangeShapeType="1"/>
          </p:cNvCxnSpPr>
          <p:nvPr/>
        </p:nvCxnSpPr>
        <p:spPr bwMode="auto">
          <a:xfrm>
            <a:off x="4782924" y="3427413"/>
            <a:ext cx="1235307" cy="0"/>
          </a:xfrm>
          <a:prstGeom prst="straightConnector1">
            <a:avLst/>
          </a:prstGeom>
          <a:noFill/>
          <a:ln w="3175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8" name="AutoShape 19"/>
          <p:cNvCxnSpPr>
            <a:cxnSpLocks noChangeShapeType="1"/>
            <a:stCxn id="59" idx="1"/>
            <a:endCxn id="55" idx="4"/>
          </p:cNvCxnSpPr>
          <p:nvPr/>
        </p:nvCxnSpPr>
        <p:spPr bwMode="auto">
          <a:xfrm flipH="1" flipV="1">
            <a:off x="4621861" y="3554414"/>
            <a:ext cx="534631" cy="992096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9" name="AutoShape 19"/>
          <p:cNvCxnSpPr>
            <a:cxnSpLocks noChangeShapeType="1"/>
            <a:stCxn id="57" idx="1"/>
            <a:endCxn id="54" idx="5"/>
          </p:cNvCxnSpPr>
          <p:nvPr/>
        </p:nvCxnSpPr>
        <p:spPr bwMode="auto">
          <a:xfrm flipH="1" flipV="1">
            <a:off x="3078363" y="3513962"/>
            <a:ext cx="674783" cy="1032548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70" name="TextBox 69"/>
          <p:cNvSpPr txBox="1"/>
          <p:nvPr/>
        </p:nvSpPr>
        <p:spPr>
          <a:xfrm>
            <a:off x="5365893" y="2366003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689089" y="2942448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163575" y="2926872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432483" y="2328207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3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069636" y="3908060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6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926217" y="3683162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9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722980" y="3885384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j-lt"/>
              </a:rPr>
              <a:t>2</a:t>
            </a:r>
            <a:endParaRPr lang="en-US" sz="2800" dirty="0" smtClean="0">
              <a:latin typeface="+mj-lt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432040" y="4188640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918161" y="3706639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134104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Ways to grow an MST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087" y="1008968"/>
            <a:ext cx="9060913" cy="4937998"/>
          </a:xfrm>
        </p:spPr>
        <p:txBody>
          <a:bodyPr/>
          <a:lstStyle/>
          <a:p>
            <a:pPr marL="571500" indent="-571500">
              <a:buFont typeface="Arial"/>
              <a:buChar char="•"/>
            </a:pPr>
            <a:r>
              <a:rPr lang="en-US" sz="4400" dirty="0" smtClean="0"/>
              <a:t>start at any vertex, keep building one tree.  </a:t>
            </a:r>
            <a:r>
              <a:rPr lang="en-US" sz="4400" smtClean="0"/>
              <a:t>(Prim)</a:t>
            </a:r>
            <a:endParaRPr lang="en-US" sz="4400" dirty="0" smtClean="0"/>
          </a:p>
          <a:p>
            <a:pPr marL="571500" indent="-571500">
              <a:buFont typeface="Arial"/>
              <a:buChar char="•"/>
            </a:pPr>
            <a:r>
              <a:rPr lang="en-US" sz="4400" dirty="0" smtClean="0"/>
              <a:t>keep choosing min weight edge between diff components (</a:t>
            </a:r>
            <a:r>
              <a:rPr lang="en-US" sz="4400" dirty="0" err="1" smtClean="0"/>
              <a:t>Kruskal</a:t>
            </a:r>
            <a:r>
              <a:rPr lang="en-US" sz="4400" dirty="0" smtClean="0"/>
              <a:t>)</a:t>
            </a:r>
          </a:p>
          <a:p>
            <a:pPr marL="571500" indent="-571500">
              <a:buFont typeface="Arial"/>
              <a:buChar char="•"/>
            </a:pPr>
            <a:r>
              <a:rPr lang="en-US" sz="4400" dirty="0" smtClean="0"/>
              <a:t>grow trees in parallel (Meyer)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min-tree.</a:t>
            </a:r>
            <a:fld id="{0D6CA1FB-2B00-4BCF-BEED-EFC5FEA944B9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401830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Minimum Spanning Trees</a:t>
            </a:r>
          </a:p>
        </p:txBody>
      </p:sp>
      <p:sp>
        <p:nvSpPr>
          <p:cNvPr id="788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1690" y="1295400"/>
            <a:ext cx="7882595" cy="97233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4400" dirty="0" smtClean="0">
                <a:ea typeface="宋体" pitchFamily="2" charset="-122"/>
              </a:rPr>
              <a:t>Suppose edges have weights:</a:t>
            </a:r>
          </a:p>
        </p:txBody>
      </p:sp>
      <p:sp>
        <p:nvSpPr>
          <p:cNvPr id="66565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min-tree.</a:t>
            </a:r>
            <a:fld id="{D3A2648A-3D07-4686-9397-220DF4B6A18C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09" name="Rectangle 3"/>
          <p:cNvSpPr txBox="1">
            <a:spLocks noChangeArrowheads="1"/>
          </p:cNvSpPr>
          <p:nvPr/>
        </p:nvSpPr>
        <p:spPr bwMode="auto">
          <a:xfrm>
            <a:off x="384044" y="4962783"/>
            <a:ext cx="8392386" cy="986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4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4400" dirty="0" smtClean="0">
                <a:ea typeface="宋体" pitchFamily="2" charset="-122"/>
              </a:rPr>
              <a:t>Find </a:t>
            </a:r>
            <a:r>
              <a:rPr lang="en-US" altLang="zh-CN" sz="4400" dirty="0" smtClean="0">
                <a:solidFill>
                  <a:srgbClr val="930093"/>
                </a:solidFill>
                <a:ea typeface="宋体" pitchFamily="2" charset="-122"/>
              </a:rPr>
              <a:t>min weight</a:t>
            </a:r>
            <a:r>
              <a:rPr lang="en-US" altLang="zh-CN" sz="4400" dirty="0" smtClean="0">
                <a:ea typeface="宋体" pitchFamily="2" charset="-122"/>
              </a:rPr>
              <a:t> spanning tree?</a:t>
            </a:r>
          </a:p>
        </p:txBody>
      </p:sp>
      <p:grpSp>
        <p:nvGrpSpPr>
          <p:cNvPr id="70" name="Group 69"/>
          <p:cNvGrpSpPr/>
          <p:nvPr/>
        </p:nvGrpSpPr>
        <p:grpSpPr>
          <a:xfrm>
            <a:off x="2842590" y="2042893"/>
            <a:ext cx="3430503" cy="2739390"/>
            <a:chOff x="2796690" y="2042893"/>
            <a:chExt cx="3430503" cy="2739390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2796690" y="3278189"/>
              <a:ext cx="276225" cy="276225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" name="Oval 6"/>
            <p:cNvSpPr>
              <a:spLocks noChangeArrowheads="1"/>
            </p:cNvSpPr>
            <p:nvPr/>
          </p:nvSpPr>
          <p:spPr bwMode="auto">
            <a:xfrm>
              <a:off x="4437848" y="3278189"/>
              <a:ext cx="276225" cy="276225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7" name="Oval 7"/>
            <p:cNvSpPr>
              <a:spLocks noChangeArrowheads="1"/>
            </p:cNvSpPr>
            <p:nvPr/>
          </p:nvSpPr>
          <p:spPr bwMode="auto">
            <a:xfrm>
              <a:off x="4433109" y="2042893"/>
              <a:ext cx="276225" cy="276225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3666794" y="4506058"/>
              <a:ext cx="276225" cy="276225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9" name="Oval 9"/>
            <p:cNvSpPr>
              <a:spLocks noChangeArrowheads="1"/>
            </p:cNvSpPr>
            <p:nvPr/>
          </p:nvSpPr>
          <p:spPr bwMode="auto">
            <a:xfrm>
              <a:off x="5949380" y="3278189"/>
              <a:ext cx="277813" cy="276225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0" name="Oval 10"/>
            <p:cNvSpPr>
              <a:spLocks noChangeArrowheads="1"/>
            </p:cNvSpPr>
            <p:nvPr/>
          </p:nvSpPr>
          <p:spPr bwMode="auto">
            <a:xfrm>
              <a:off x="5070140" y="4506058"/>
              <a:ext cx="276225" cy="276225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cxnSp>
          <p:nvCxnSpPr>
            <p:cNvPr id="21" name="AutoShape 14"/>
            <p:cNvCxnSpPr>
              <a:cxnSpLocks noChangeShapeType="1"/>
              <a:stCxn id="5" idx="6"/>
              <a:endCxn id="6" idx="2"/>
            </p:cNvCxnSpPr>
            <p:nvPr/>
          </p:nvCxnSpPr>
          <p:spPr bwMode="auto">
            <a:xfrm>
              <a:off x="3072915" y="3416302"/>
              <a:ext cx="1364933" cy="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3" name="AutoShape 16"/>
            <p:cNvCxnSpPr>
              <a:cxnSpLocks noChangeShapeType="1"/>
              <a:stCxn id="7" idx="3"/>
            </p:cNvCxnSpPr>
            <p:nvPr/>
          </p:nvCxnSpPr>
          <p:spPr bwMode="auto">
            <a:xfrm flipH="1">
              <a:off x="3034663" y="2278666"/>
              <a:ext cx="1438898" cy="1030524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4" name="AutoShape 17"/>
            <p:cNvCxnSpPr>
              <a:cxnSpLocks noChangeShapeType="1"/>
              <a:stCxn id="6" idx="4"/>
              <a:endCxn id="8" idx="7"/>
            </p:cNvCxnSpPr>
            <p:nvPr/>
          </p:nvCxnSpPr>
          <p:spPr bwMode="auto">
            <a:xfrm flipH="1">
              <a:off x="3902567" y="3554414"/>
              <a:ext cx="673394" cy="992096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5" name="AutoShape 18"/>
            <p:cNvCxnSpPr>
              <a:cxnSpLocks noChangeShapeType="1"/>
              <a:stCxn id="8" idx="6"/>
              <a:endCxn id="10" idx="2"/>
            </p:cNvCxnSpPr>
            <p:nvPr/>
          </p:nvCxnSpPr>
          <p:spPr bwMode="auto">
            <a:xfrm>
              <a:off x="3943019" y="4644171"/>
              <a:ext cx="1127121" cy="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6" name="AutoShape 19"/>
            <p:cNvCxnSpPr>
              <a:cxnSpLocks noChangeShapeType="1"/>
              <a:stCxn id="10" idx="7"/>
              <a:endCxn id="9" idx="4"/>
            </p:cNvCxnSpPr>
            <p:nvPr/>
          </p:nvCxnSpPr>
          <p:spPr bwMode="auto">
            <a:xfrm flipV="1">
              <a:off x="5305913" y="3554414"/>
              <a:ext cx="782374" cy="992096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7" name="AutoShape 25"/>
            <p:cNvCxnSpPr>
              <a:cxnSpLocks noChangeShapeType="1"/>
              <a:stCxn id="7" idx="5"/>
              <a:endCxn id="9" idx="1"/>
            </p:cNvCxnSpPr>
            <p:nvPr/>
          </p:nvCxnSpPr>
          <p:spPr bwMode="auto">
            <a:xfrm>
              <a:off x="4668882" y="2278666"/>
              <a:ext cx="1321183" cy="1039975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89" name="AutoShape 14"/>
            <p:cNvCxnSpPr>
              <a:cxnSpLocks noChangeShapeType="1"/>
              <a:stCxn id="6" idx="6"/>
              <a:endCxn id="9" idx="2"/>
            </p:cNvCxnSpPr>
            <p:nvPr/>
          </p:nvCxnSpPr>
          <p:spPr bwMode="auto">
            <a:xfrm>
              <a:off x="4714073" y="3416302"/>
              <a:ext cx="1235307" cy="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92" name="AutoShape 19"/>
            <p:cNvCxnSpPr>
              <a:cxnSpLocks noChangeShapeType="1"/>
              <a:stCxn id="10" idx="1"/>
              <a:endCxn id="6" idx="4"/>
            </p:cNvCxnSpPr>
            <p:nvPr/>
          </p:nvCxnSpPr>
          <p:spPr bwMode="auto">
            <a:xfrm flipH="1" flipV="1">
              <a:off x="4575961" y="3554414"/>
              <a:ext cx="534631" cy="992096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95" name="AutoShape 19"/>
            <p:cNvCxnSpPr>
              <a:cxnSpLocks noChangeShapeType="1"/>
              <a:stCxn id="8" idx="1"/>
              <a:endCxn id="5" idx="5"/>
            </p:cNvCxnSpPr>
            <p:nvPr/>
          </p:nvCxnSpPr>
          <p:spPr bwMode="auto">
            <a:xfrm flipH="1" flipV="1">
              <a:off x="3032463" y="3513962"/>
              <a:ext cx="674783" cy="1032548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sp>
          <p:nvSpPr>
            <p:cNvPr id="67" name="TextBox 66"/>
            <p:cNvSpPr txBox="1"/>
            <p:nvPr/>
          </p:nvSpPr>
          <p:spPr>
            <a:xfrm>
              <a:off x="5319993" y="2366003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4</a:t>
              </a: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3643189" y="2942448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4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5117675" y="2926872"/>
              <a:ext cx="34631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1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3386583" y="2328207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3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3023736" y="3908060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6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3880317" y="3683162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9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5677080" y="3885384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2</a:t>
              </a: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4386140" y="4188640"/>
              <a:ext cx="34631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1</a:t>
              </a: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4872261" y="3706639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90962074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MST using </a:t>
            </a:r>
            <a:r>
              <a:rPr lang="en-US" dirty="0" smtClean="0">
                <a:solidFill>
                  <a:srgbClr val="930093"/>
                </a:solidFill>
              </a:rPr>
              <a:t>gray edges</a:t>
            </a:r>
            <a:endParaRPr lang="en-US" dirty="0">
              <a:solidFill>
                <a:srgbClr val="93009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153" y="1443792"/>
            <a:ext cx="8988087" cy="4013886"/>
          </a:xfrm>
        </p:spPr>
        <p:txBody>
          <a:bodyPr/>
          <a:lstStyle/>
          <a:p>
            <a:pPr marL="571500" indent="-571500">
              <a:buFont typeface="Arial"/>
              <a:buChar char="•"/>
            </a:pPr>
            <a:r>
              <a:rPr lang="en-US" sz="4400" dirty="0" smtClean="0"/>
              <a:t>Start with vertices</a:t>
            </a:r>
          </a:p>
          <a:p>
            <a:pPr marL="571500" indent="-571500">
              <a:buFont typeface="Arial"/>
              <a:buChar char="•"/>
            </a:pPr>
            <a:r>
              <a:rPr lang="en-US" sz="4400" dirty="0" smtClean="0"/>
              <a:t>Color components black &amp; white</a:t>
            </a:r>
          </a:p>
          <a:p>
            <a:pPr marL="571500" indent="-571500">
              <a:buFont typeface="Arial"/>
              <a:buChar char="•"/>
            </a:pPr>
            <a:r>
              <a:rPr lang="en-US" sz="4400" dirty="0" smtClean="0"/>
              <a:t>gray edge ::= </a:t>
            </a:r>
          </a:p>
          <a:p>
            <a:pPr marL="571500" indent="-571500">
              <a:buFont typeface="Arial"/>
              <a:buChar char="•"/>
            </a:pPr>
            <a:r>
              <a:rPr lang="en-US" sz="4400" dirty="0" smtClean="0"/>
              <a:t>add min weight gray edge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min-tree.</a:t>
            </a:r>
            <a:fld id="{0D6CA1FB-2B00-4BCF-BEED-EFC5FEA944B9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4543668" y="3349777"/>
            <a:ext cx="1789345" cy="276225"/>
            <a:chOff x="4218637" y="3489841"/>
            <a:chExt cx="1789345" cy="276225"/>
          </a:xfrm>
        </p:grpSpPr>
        <p:sp>
          <p:nvSpPr>
            <p:cNvPr id="5" name="Oval 6"/>
            <p:cNvSpPr>
              <a:spLocks noChangeArrowheads="1"/>
            </p:cNvSpPr>
            <p:nvPr/>
          </p:nvSpPr>
          <p:spPr bwMode="auto">
            <a:xfrm>
              <a:off x="4218637" y="3489841"/>
              <a:ext cx="276225" cy="276225"/>
            </a:xfrm>
            <a:prstGeom prst="ellipse">
              <a:avLst/>
            </a:prstGeom>
            <a:solidFill>
              <a:schemeClr val="accent3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 marL="571500" indent="-571500">
                <a:buFont typeface="Arial"/>
                <a:buChar char="•"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" name="Oval 9"/>
            <p:cNvSpPr>
              <a:spLocks noChangeArrowheads="1"/>
            </p:cNvSpPr>
            <p:nvPr/>
          </p:nvSpPr>
          <p:spPr bwMode="auto">
            <a:xfrm>
              <a:off x="5730169" y="3489841"/>
              <a:ext cx="277813" cy="27622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 marL="571500" indent="-571500">
                <a:buFont typeface="Arial"/>
                <a:buChar char="•"/>
              </a:pPr>
              <a:endParaRPr lang="zh-CN" altLang="en-US">
                <a:ea typeface="宋体" pitchFamily="2" charset="-122"/>
              </a:endParaRPr>
            </a:p>
          </p:txBody>
        </p:sp>
        <p:cxnSp>
          <p:nvCxnSpPr>
            <p:cNvPr id="7" name="AutoShape 14"/>
            <p:cNvCxnSpPr>
              <a:cxnSpLocks noChangeShapeType="1"/>
              <a:stCxn id="5" idx="6"/>
              <a:endCxn id="6" idx="2"/>
            </p:cNvCxnSpPr>
            <p:nvPr/>
          </p:nvCxnSpPr>
          <p:spPr bwMode="auto">
            <a:xfrm>
              <a:off x="4494862" y="3627954"/>
              <a:ext cx="1235307" cy="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</p:spTree>
    <p:extLst>
      <p:ext uri="{BB962C8B-B14F-4D97-AF65-F5344CB8AC3E}">
        <p14:creationId xmlns:p14="http://schemas.microsoft.com/office/powerpoint/2010/main" val="1219057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Minimum Spanning Trees</a:t>
            </a:r>
          </a:p>
        </p:txBody>
      </p:sp>
      <p:sp>
        <p:nvSpPr>
          <p:cNvPr id="66565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min-tree.</a:t>
            </a:r>
            <a:fld id="{D3A2648A-3D07-4686-9397-220DF4B6A18C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84445" y="997802"/>
            <a:ext cx="472599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color components</a:t>
            </a:r>
          </a:p>
        </p:txBody>
      </p:sp>
      <p:grpSp>
        <p:nvGrpSpPr>
          <p:cNvPr id="53" name="Group 52"/>
          <p:cNvGrpSpPr/>
          <p:nvPr/>
        </p:nvGrpSpPr>
        <p:grpSpPr>
          <a:xfrm>
            <a:off x="2842590" y="2042893"/>
            <a:ext cx="3430503" cy="2739390"/>
            <a:chOff x="2796690" y="2042893"/>
            <a:chExt cx="3430503" cy="2739390"/>
          </a:xfrm>
        </p:grpSpPr>
        <p:sp>
          <p:nvSpPr>
            <p:cNvPr id="54" name="Oval 5"/>
            <p:cNvSpPr>
              <a:spLocks noChangeArrowheads="1"/>
            </p:cNvSpPr>
            <p:nvPr/>
          </p:nvSpPr>
          <p:spPr bwMode="auto">
            <a:xfrm>
              <a:off x="2796690" y="3278189"/>
              <a:ext cx="276225" cy="276225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5" name="Oval 6"/>
            <p:cNvSpPr>
              <a:spLocks noChangeArrowheads="1"/>
            </p:cNvSpPr>
            <p:nvPr/>
          </p:nvSpPr>
          <p:spPr bwMode="auto">
            <a:xfrm>
              <a:off x="4437848" y="3278189"/>
              <a:ext cx="276225" cy="276225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6" name="Oval 7"/>
            <p:cNvSpPr>
              <a:spLocks noChangeArrowheads="1"/>
            </p:cNvSpPr>
            <p:nvPr/>
          </p:nvSpPr>
          <p:spPr bwMode="auto">
            <a:xfrm>
              <a:off x="4433109" y="2042893"/>
              <a:ext cx="276225" cy="276225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7" name="Oval 8"/>
            <p:cNvSpPr>
              <a:spLocks noChangeArrowheads="1"/>
            </p:cNvSpPr>
            <p:nvPr/>
          </p:nvSpPr>
          <p:spPr bwMode="auto">
            <a:xfrm>
              <a:off x="3666794" y="4506058"/>
              <a:ext cx="276225" cy="276225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8" name="Oval 9"/>
            <p:cNvSpPr>
              <a:spLocks noChangeArrowheads="1"/>
            </p:cNvSpPr>
            <p:nvPr/>
          </p:nvSpPr>
          <p:spPr bwMode="auto">
            <a:xfrm>
              <a:off x="5949380" y="3278189"/>
              <a:ext cx="277813" cy="276225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9" name="Oval 10"/>
            <p:cNvSpPr>
              <a:spLocks noChangeArrowheads="1"/>
            </p:cNvSpPr>
            <p:nvPr/>
          </p:nvSpPr>
          <p:spPr bwMode="auto">
            <a:xfrm>
              <a:off x="5070140" y="4506058"/>
              <a:ext cx="276225" cy="276225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cxnSp>
          <p:nvCxnSpPr>
            <p:cNvPr id="60" name="AutoShape 14"/>
            <p:cNvCxnSpPr>
              <a:cxnSpLocks noChangeShapeType="1"/>
              <a:stCxn id="54" idx="6"/>
              <a:endCxn id="55" idx="2"/>
            </p:cNvCxnSpPr>
            <p:nvPr/>
          </p:nvCxnSpPr>
          <p:spPr bwMode="auto">
            <a:xfrm>
              <a:off x="3072915" y="3416302"/>
              <a:ext cx="1364933" cy="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1" name="AutoShape 16"/>
            <p:cNvCxnSpPr>
              <a:cxnSpLocks noChangeShapeType="1"/>
              <a:stCxn id="56" idx="3"/>
            </p:cNvCxnSpPr>
            <p:nvPr/>
          </p:nvCxnSpPr>
          <p:spPr bwMode="auto">
            <a:xfrm flipH="1">
              <a:off x="3034663" y="2278666"/>
              <a:ext cx="1438898" cy="1030524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2" name="AutoShape 17"/>
            <p:cNvCxnSpPr>
              <a:cxnSpLocks noChangeShapeType="1"/>
              <a:stCxn id="55" idx="4"/>
              <a:endCxn id="57" idx="7"/>
            </p:cNvCxnSpPr>
            <p:nvPr/>
          </p:nvCxnSpPr>
          <p:spPr bwMode="auto">
            <a:xfrm flipH="1">
              <a:off x="3902567" y="3554414"/>
              <a:ext cx="673394" cy="992096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3" name="AutoShape 18"/>
            <p:cNvCxnSpPr>
              <a:cxnSpLocks noChangeShapeType="1"/>
              <a:stCxn id="57" idx="6"/>
              <a:endCxn id="59" idx="2"/>
            </p:cNvCxnSpPr>
            <p:nvPr/>
          </p:nvCxnSpPr>
          <p:spPr bwMode="auto">
            <a:xfrm>
              <a:off x="3943019" y="4644171"/>
              <a:ext cx="1127121" cy="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4" name="AutoShape 19"/>
            <p:cNvCxnSpPr>
              <a:cxnSpLocks noChangeShapeType="1"/>
              <a:stCxn id="59" idx="7"/>
              <a:endCxn id="58" idx="4"/>
            </p:cNvCxnSpPr>
            <p:nvPr/>
          </p:nvCxnSpPr>
          <p:spPr bwMode="auto">
            <a:xfrm flipV="1">
              <a:off x="5305913" y="3554414"/>
              <a:ext cx="782374" cy="992096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5" name="AutoShape 25"/>
            <p:cNvCxnSpPr>
              <a:cxnSpLocks noChangeShapeType="1"/>
              <a:stCxn id="56" idx="5"/>
              <a:endCxn id="58" idx="1"/>
            </p:cNvCxnSpPr>
            <p:nvPr/>
          </p:nvCxnSpPr>
          <p:spPr bwMode="auto">
            <a:xfrm>
              <a:off x="4668882" y="2278666"/>
              <a:ext cx="1321183" cy="1039975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6" name="AutoShape 14"/>
            <p:cNvCxnSpPr>
              <a:cxnSpLocks noChangeShapeType="1"/>
              <a:stCxn id="55" idx="6"/>
              <a:endCxn id="58" idx="2"/>
            </p:cNvCxnSpPr>
            <p:nvPr/>
          </p:nvCxnSpPr>
          <p:spPr bwMode="auto">
            <a:xfrm>
              <a:off x="4714073" y="3416302"/>
              <a:ext cx="1235307" cy="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8" name="AutoShape 19"/>
            <p:cNvCxnSpPr>
              <a:cxnSpLocks noChangeShapeType="1"/>
              <a:stCxn id="59" idx="1"/>
              <a:endCxn id="55" idx="4"/>
            </p:cNvCxnSpPr>
            <p:nvPr/>
          </p:nvCxnSpPr>
          <p:spPr bwMode="auto">
            <a:xfrm flipH="1" flipV="1">
              <a:off x="4575961" y="3554414"/>
              <a:ext cx="534631" cy="992096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9" name="AutoShape 19"/>
            <p:cNvCxnSpPr>
              <a:cxnSpLocks noChangeShapeType="1"/>
              <a:stCxn id="57" idx="1"/>
              <a:endCxn id="54" idx="5"/>
            </p:cNvCxnSpPr>
            <p:nvPr/>
          </p:nvCxnSpPr>
          <p:spPr bwMode="auto">
            <a:xfrm flipH="1" flipV="1">
              <a:off x="3032463" y="3513962"/>
              <a:ext cx="674783" cy="1032548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sp>
          <p:nvSpPr>
            <p:cNvPr id="70" name="TextBox 69"/>
            <p:cNvSpPr txBox="1"/>
            <p:nvPr/>
          </p:nvSpPr>
          <p:spPr>
            <a:xfrm>
              <a:off x="5319993" y="2366003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4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643189" y="2942448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4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5117675" y="2926872"/>
              <a:ext cx="34631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1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386583" y="2328207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3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023736" y="3908060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6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880317" y="3683162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9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5677080" y="3885384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2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386140" y="4188640"/>
              <a:ext cx="34631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1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872261" y="3706639"/>
              <a:ext cx="403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18914440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Minimum Spanning Trees</a:t>
            </a:r>
          </a:p>
        </p:txBody>
      </p:sp>
      <p:sp>
        <p:nvSpPr>
          <p:cNvPr id="66565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min-tree.</a:t>
            </a:r>
            <a:fld id="{D3A2648A-3D07-4686-9397-220DF4B6A18C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84445" y="997802"/>
            <a:ext cx="472599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color components</a:t>
            </a:r>
          </a:p>
        </p:txBody>
      </p:sp>
      <p:sp>
        <p:nvSpPr>
          <p:cNvPr id="54" name="Oval 5"/>
          <p:cNvSpPr>
            <a:spLocks noChangeArrowheads="1"/>
          </p:cNvSpPr>
          <p:nvPr/>
        </p:nvSpPr>
        <p:spPr bwMode="auto">
          <a:xfrm>
            <a:off x="2842590" y="3278189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5" name="Oval 6"/>
          <p:cNvSpPr>
            <a:spLocks noChangeArrowheads="1"/>
          </p:cNvSpPr>
          <p:nvPr/>
        </p:nvSpPr>
        <p:spPr bwMode="auto">
          <a:xfrm>
            <a:off x="4483748" y="3278189"/>
            <a:ext cx="276225" cy="276225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6" name="Oval 7"/>
          <p:cNvSpPr>
            <a:spLocks noChangeArrowheads="1"/>
          </p:cNvSpPr>
          <p:nvPr/>
        </p:nvSpPr>
        <p:spPr bwMode="auto">
          <a:xfrm>
            <a:off x="4479009" y="2042893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7" name="Oval 8"/>
          <p:cNvSpPr>
            <a:spLocks noChangeArrowheads="1"/>
          </p:cNvSpPr>
          <p:nvPr/>
        </p:nvSpPr>
        <p:spPr bwMode="auto">
          <a:xfrm>
            <a:off x="3712694" y="4506058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8" name="Oval 9"/>
          <p:cNvSpPr>
            <a:spLocks noChangeArrowheads="1"/>
          </p:cNvSpPr>
          <p:nvPr/>
        </p:nvSpPr>
        <p:spPr bwMode="auto">
          <a:xfrm>
            <a:off x="5995280" y="3278189"/>
            <a:ext cx="277813" cy="276225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9" name="Oval 10"/>
          <p:cNvSpPr>
            <a:spLocks noChangeArrowheads="1"/>
          </p:cNvSpPr>
          <p:nvPr/>
        </p:nvSpPr>
        <p:spPr bwMode="auto">
          <a:xfrm>
            <a:off x="5116040" y="4506058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cxnSp>
        <p:nvCxnSpPr>
          <p:cNvPr id="60" name="AutoShape 14"/>
          <p:cNvCxnSpPr>
            <a:cxnSpLocks noChangeShapeType="1"/>
            <a:stCxn id="54" idx="6"/>
            <a:endCxn id="55" idx="2"/>
          </p:cNvCxnSpPr>
          <p:nvPr/>
        </p:nvCxnSpPr>
        <p:spPr bwMode="auto">
          <a:xfrm>
            <a:off x="3118815" y="3416302"/>
            <a:ext cx="1364933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1" name="AutoShape 16"/>
          <p:cNvCxnSpPr>
            <a:cxnSpLocks noChangeShapeType="1"/>
            <a:stCxn id="56" idx="3"/>
          </p:cNvCxnSpPr>
          <p:nvPr/>
        </p:nvCxnSpPr>
        <p:spPr bwMode="auto">
          <a:xfrm flipH="1">
            <a:off x="3080563" y="2278666"/>
            <a:ext cx="1438898" cy="1030524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2" name="AutoShape 17"/>
          <p:cNvCxnSpPr>
            <a:cxnSpLocks noChangeShapeType="1"/>
            <a:stCxn id="55" idx="4"/>
            <a:endCxn id="57" idx="7"/>
          </p:cNvCxnSpPr>
          <p:nvPr/>
        </p:nvCxnSpPr>
        <p:spPr bwMode="auto">
          <a:xfrm flipH="1">
            <a:off x="3948467" y="3554414"/>
            <a:ext cx="673394" cy="992096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3" name="AutoShape 18"/>
          <p:cNvCxnSpPr>
            <a:cxnSpLocks noChangeShapeType="1"/>
            <a:stCxn id="57" idx="6"/>
            <a:endCxn id="59" idx="2"/>
          </p:cNvCxnSpPr>
          <p:nvPr/>
        </p:nvCxnSpPr>
        <p:spPr bwMode="auto">
          <a:xfrm>
            <a:off x="3988919" y="4644171"/>
            <a:ext cx="1127121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4" name="AutoShape 19"/>
          <p:cNvCxnSpPr>
            <a:cxnSpLocks noChangeShapeType="1"/>
            <a:stCxn id="59" idx="7"/>
            <a:endCxn id="58" idx="4"/>
          </p:cNvCxnSpPr>
          <p:nvPr/>
        </p:nvCxnSpPr>
        <p:spPr bwMode="auto">
          <a:xfrm flipV="1">
            <a:off x="5351813" y="3554414"/>
            <a:ext cx="782374" cy="992096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5" name="AutoShape 25"/>
          <p:cNvCxnSpPr>
            <a:cxnSpLocks noChangeShapeType="1"/>
            <a:stCxn id="56" idx="5"/>
            <a:endCxn id="58" idx="1"/>
          </p:cNvCxnSpPr>
          <p:nvPr/>
        </p:nvCxnSpPr>
        <p:spPr bwMode="auto">
          <a:xfrm>
            <a:off x="4714782" y="2278666"/>
            <a:ext cx="1321183" cy="1039975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6" name="AutoShape 14"/>
          <p:cNvCxnSpPr>
            <a:cxnSpLocks noChangeShapeType="1"/>
            <a:stCxn id="55" idx="6"/>
            <a:endCxn id="58" idx="2"/>
          </p:cNvCxnSpPr>
          <p:nvPr/>
        </p:nvCxnSpPr>
        <p:spPr bwMode="auto">
          <a:xfrm>
            <a:off x="4759973" y="3416302"/>
            <a:ext cx="1235307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8" name="AutoShape 19"/>
          <p:cNvCxnSpPr>
            <a:cxnSpLocks noChangeShapeType="1"/>
            <a:stCxn id="59" idx="1"/>
            <a:endCxn id="55" idx="4"/>
          </p:cNvCxnSpPr>
          <p:nvPr/>
        </p:nvCxnSpPr>
        <p:spPr bwMode="auto">
          <a:xfrm flipH="1" flipV="1">
            <a:off x="4621861" y="3554414"/>
            <a:ext cx="534631" cy="992096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9" name="AutoShape 19"/>
          <p:cNvCxnSpPr>
            <a:cxnSpLocks noChangeShapeType="1"/>
            <a:stCxn id="57" idx="1"/>
            <a:endCxn id="54" idx="5"/>
          </p:cNvCxnSpPr>
          <p:nvPr/>
        </p:nvCxnSpPr>
        <p:spPr bwMode="auto">
          <a:xfrm flipH="1" flipV="1">
            <a:off x="3078363" y="3513962"/>
            <a:ext cx="674783" cy="1032548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70" name="TextBox 69"/>
          <p:cNvSpPr txBox="1"/>
          <p:nvPr/>
        </p:nvSpPr>
        <p:spPr>
          <a:xfrm>
            <a:off x="5365893" y="2366003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689089" y="2942448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163575" y="2926872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432483" y="2328207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3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069636" y="3908060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6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926217" y="3683162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9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722980" y="3885384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j-lt"/>
              </a:rPr>
              <a:t>2</a:t>
            </a:r>
            <a:endParaRPr lang="en-US" sz="2800" dirty="0" smtClean="0">
              <a:latin typeface="+mj-lt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432040" y="4188640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918161" y="3706639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980039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Minimum Spanning Trees</a:t>
            </a:r>
          </a:p>
        </p:txBody>
      </p:sp>
      <p:sp>
        <p:nvSpPr>
          <p:cNvPr id="66565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min-tree.</a:t>
            </a:r>
            <a:fld id="{D3A2648A-3D07-4686-9397-220DF4B6A18C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84445" y="997802"/>
            <a:ext cx="303019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gray edges</a:t>
            </a:r>
          </a:p>
        </p:txBody>
      </p:sp>
      <p:sp>
        <p:nvSpPr>
          <p:cNvPr id="54" name="Oval 5"/>
          <p:cNvSpPr>
            <a:spLocks noChangeArrowheads="1"/>
          </p:cNvSpPr>
          <p:nvPr/>
        </p:nvSpPr>
        <p:spPr bwMode="auto">
          <a:xfrm>
            <a:off x="2842590" y="3278189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5" name="Oval 6"/>
          <p:cNvSpPr>
            <a:spLocks noChangeArrowheads="1"/>
          </p:cNvSpPr>
          <p:nvPr/>
        </p:nvSpPr>
        <p:spPr bwMode="auto">
          <a:xfrm>
            <a:off x="4483748" y="3278189"/>
            <a:ext cx="276225" cy="276225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6" name="Oval 7"/>
          <p:cNvSpPr>
            <a:spLocks noChangeArrowheads="1"/>
          </p:cNvSpPr>
          <p:nvPr/>
        </p:nvSpPr>
        <p:spPr bwMode="auto">
          <a:xfrm>
            <a:off x="4479009" y="2042893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7" name="Oval 8"/>
          <p:cNvSpPr>
            <a:spLocks noChangeArrowheads="1"/>
          </p:cNvSpPr>
          <p:nvPr/>
        </p:nvSpPr>
        <p:spPr bwMode="auto">
          <a:xfrm>
            <a:off x="3712694" y="4506058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8" name="Oval 9"/>
          <p:cNvSpPr>
            <a:spLocks noChangeArrowheads="1"/>
          </p:cNvSpPr>
          <p:nvPr/>
        </p:nvSpPr>
        <p:spPr bwMode="auto">
          <a:xfrm>
            <a:off x="5995280" y="3278189"/>
            <a:ext cx="277813" cy="276225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9" name="Oval 10"/>
          <p:cNvSpPr>
            <a:spLocks noChangeArrowheads="1"/>
          </p:cNvSpPr>
          <p:nvPr/>
        </p:nvSpPr>
        <p:spPr bwMode="auto">
          <a:xfrm>
            <a:off x="5116040" y="4506058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cxnSp>
        <p:nvCxnSpPr>
          <p:cNvPr id="60" name="AutoShape 14"/>
          <p:cNvCxnSpPr>
            <a:cxnSpLocks noChangeShapeType="1"/>
            <a:stCxn id="54" idx="6"/>
            <a:endCxn id="55" idx="2"/>
          </p:cNvCxnSpPr>
          <p:nvPr/>
        </p:nvCxnSpPr>
        <p:spPr bwMode="auto">
          <a:xfrm>
            <a:off x="3118815" y="3416302"/>
            <a:ext cx="1364933" cy="0"/>
          </a:xfrm>
          <a:prstGeom prst="straightConnector1">
            <a:avLst/>
          </a:prstGeom>
          <a:noFill/>
          <a:ln w="53975">
            <a:solidFill>
              <a:schemeClr val="bg2">
                <a:lumMod val="75000"/>
              </a:schemeClr>
            </a:solidFill>
            <a:round/>
            <a:headEnd/>
            <a:tailEnd type="none" w="lg" len="lg"/>
          </a:ln>
        </p:spPr>
      </p:cxnSp>
      <p:cxnSp>
        <p:nvCxnSpPr>
          <p:cNvPr id="61" name="AutoShape 16"/>
          <p:cNvCxnSpPr>
            <a:cxnSpLocks noChangeShapeType="1"/>
            <a:stCxn id="56" idx="3"/>
          </p:cNvCxnSpPr>
          <p:nvPr/>
        </p:nvCxnSpPr>
        <p:spPr bwMode="auto">
          <a:xfrm flipH="1">
            <a:off x="3080563" y="2278666"/>
            <a:ext cx="1438898" cy="1030524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2" name="AutoShape 17"/>
          <p:cNvCxnSpPr>
            <a:cxnSpLocks noChangeShapeType="1"/>
            <a:stCxn id="55" idx="4"/>
            <a:endCxn id="57" idx="7"/>
          </p:cNvCxnSpPr>
          <p:nvPr/>
        </p:nvCxnSpPr>
        <p:spPr bwMode="auto">
          <a:xfrm flipH="1">
            <a:off x="3948467" y="3554414"/>
            <a:ext cx="673394" cy="992096"/>
          </a:xfrm>
          <a:prstGeom prst="straightConnector1">
            <a:avLst/>
          </a:prstGeom>
          <a:noFill/>
          <a:ln w="53975">
            <a:solidFill>
              <a:schemeClr val="bg2">
                <a:lumMod val="75000"/>
              </a:schemeClr>
            </a:solidFill>
            <a:round/>
            <a:headEnd/>
            <a:tailEnd type="none" w="lg" len="lg"/>
          </a:ln>
        </p:spPr>
      </p:cxnSp>
      <p:cxnSp>
        <p:nvCxnSpPr>
          <p:cNvPr id="63" name="AutoShape 18"/>
          <p:cNvCxnSpPr>
            <a:cxnSpLocks noChangeShapeType="1"/>
            <a:stCxn id="57" idx="6"/>
            <a:endCxn id="59" idx="2"/>
          </p:cNvCxnSpPr>
          <p:nvPr/>
        </p:nvCxnSpPr>
        <p:spPr bwMode="auto">
          <a:xfrm>
            <a:off x="3988919" y="4644171"/>
            <a:ext cx="1127121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4" name="AutoShape 19"/>
          <p:cNvCxnSpPr>
            <a:cxnSpLocks noChangeShapeType="1"/>
            <a:stCxn id="59" idx="7"/>
            <a:endCxn id="58" idx="4"/>
          </p:cNvCxnSpPr>
          <p:nvPr/>
        </p:nvCxnSpPr>
        <p:spPr bwMode="auto">
          <a:xfrm flipV="1">
            <a:off x="5351813" y="3554414"/>
            <a:ext cx="782374" cy="992096"/>
          </a:xfrm>
          <a:prstGeom prst="straightConnector1">
            <a:avLst/>
          </a:prstGeom>
          <a:noFill/>
          <a:ln w="53975">
            <a:solidFill>
              <a:schemeClr val="bg2">
                <a:lumMod val="75000"/>
              </a:schemeClr>
            </a:solidFill>
            <a:round/>
            <a:headEnd/>
            <a:tailEnd type="none" w="lg" len="lg"/>
          </a:ln>
        </p:spPr>
      </p:cxnSp>
      <p:cxnSp>
        <p:nvCxnSpPr>
          <p:cNvPr id="65" name="AutoShape 25"/>
          <p:cNvCxnSpPr>
            <a:cxnSpLocks noChangeShapeType="1"/>
            <a:stCxn id="56" idx="5"/>
            <a:endCxn id="58" idx="1"/>
          </p:cNvCxnSpPr>
          <p:nvPr/>
        </p:nvCxnSpPr>
        <p:spPr bwMode="auto">
          <a:xfrm>
            <a:off x="4714782" y="2278666"/>
            <a:ext cx="1321183" cy="1039975"/>
          </a:xfrm>
          <a:prstGeom prst="straightConnector1">
            <a:avLst/>
          </a:prstGeom>
          <a:noFill/>
          <a:ln w="53975">
            <a:solidFill>
              <a:schemeClr val="bg2">
                <a:lumMod val="75000"/>
              </a:schemeClr>
            </a:solidFill>
            <a:round/>
            <a:headEnd/>
            <a:tailEnd type="none" w="lg" len="lg"/>
          </a:ln>
        </p:spPr>
      </p:cxnSp>
      <p:cxnSp>
        <p:nvCxnSpPr>
          <p:cNvPr id="66" name="AutoShape 14"/>
          <p:cNvCxnSpPr>
            <a:cxnSpLocks noChangeShapeType="1"/>
            <a:stCxn id="55" idx="6"/>
            <a:endCxn id="58" idx="2"/>
          </p:cNvCxnSpPr>
          <p:nvPr/>
        </p:nvCxnSpPr>
        <p:spPr bwMode="auto">
          <a:xfrm>
            <a:off x="4759973" y="3416302"/>
            <a:ext cx="1235307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8" name="AutoShape 19"/>
          <p:cNvCxnSpPr>
            <a:cxnSpLocks noChangeShapeType="1"/>
            <a:stCxn id="59" idx="1"/>
            <a:endCxn id="55" idx="4"/>
          </p:cNvCxnSpPr>
          <p:nvPr/>
        </p:nvCxnSpPr>
        <p:spPr bwMode="auto">
          <a:xfrm flipH="1" flipV="1">
            <a:off x="4621861" y="3554414"/>
            <a:ext cx="534631" cy="992096"/>
          </a:xfrm>
          <a:prstGeom prst="straightConnector1">
            <a:avLst/>
          </a:prstGeom>
          <a:noFill/>
          <a:ln w="53975">
            <a:solidFill>
              <a:schemeClr val="bg2">
                <a:lumMod val="75000"/>
              </a:schemeClr>
            </a:solidFill>
            <a:round/>
            <a:headEnd/>
            <a:tailEnd type="none" w="lg" len="lg"/>
          </a:ln>
        </p:spPr>
      </p:cxnSp>
      <p:cxnSp>
        <p:nvCxnSpPr>
          <p:cNvPr id="69" name="AutoShape 19"/>
          <p:cNvCxnSpPr>
            <a:cxnSpLocks noChangeShapeType="1"/>
            <a:stCxn id="57" idx="1"/>
            <a:endCxn id="54" idx="5"/>
          </p:cNvCxnSpPr>
          <p:nvPr/>
        </p:nvCxnSpPr>
        <p:spPr bwMode="auto">
          <a:xfrm flipH="1" flipV="1">
            <a:off x="3078363" y="3513962"/>
            <a:ext cx="674783" cy="1032548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70" name="TextBox 69"/>
          <p:cNvSpPr txBox="1"/>
          <p:nvPr/>
        </p:nvSpPr>
        <p:spPr>
          <a:xfrm>
            <a:off x="5365893" y="2366003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689089" y="2942448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163575" y="2926872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432483" y="2328207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3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069636" y="3908060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6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926217" y="3683162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9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722980" y="3885384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2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4432040" y="4188640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918161" y="3706639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720289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Minimum Spanning Trees</a:t>
            </a:r>
          </a:p>
        </p:txBody>
      </p:sp>
      <p:sp>
        <p:nvSpPr>
          <p:cNvPr id="66565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min-tree.</a:t>
            </a:r>
            <a:fld id="{D3A2648A-3D07-4686-9397-220DF4B6A18C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84445" y="997802"/>
            <a:ext cx="64000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gray edges: min weight</a:t>
            </a:r>
          </a:p>
        </p:txBody>
      </p:sp>
      <p:sp>
        <p:nvSpPr>
          <p:cNvPr id="54" name="Oval 5"/>
          <p:cNvSpPr>
            <a:spLocks noChangeArrowheads="1"/>
          </p:cNvSpPr>
          <p:nvPr/>
        </p:nvSpPr>
        <p:spPr bwMode="auto">
          <a:xfrm>
            <a:off x="2842590" y="3278189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5" name="Oval 6"/>
          <p:cNvSpPr>
            <a:spLocks noChangeArrowheads="1"/>
          </p:cNvSpPr>
          <p:nvPr/>
        </p:nvSpPr>
        <p:spPr bwMode="auto">
          <a:xfrm>
            <a:off x="4483748" y="3278189"/>
            <a:ext cx="276225" cy="276225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6" name="Oval 7"/>
          <p:cNvSpPr>
            <a:spLocks noChangeArrowheads="1"/>
          </p:cNvSpPr>
          <p:nvPr/>
        </p:nvSpPr>
        <p:spPr bwMode="auto">
          <a:xfrm>
            <a:off x="4479009" y="2042893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7" name="Oval 8"/>
          <p:cNvSpPr>
            <a:spLocks noChangeArrowheads="1"/>
          </p:cNvSpPr>
          <p:nvPr/>
        </p:nvSpPr>
        <p:spPr bwMode="auto">
          <a:xfrm>
            <a:off x="3712694" y="4506058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8" name="Oval 9"/>
          <p:cNvSpPr>
            <a:spLocks noChangeArrowheads="1"/>
          </p:cNvSpPr>
          <p:nvPr/>
        </p:nvSpPr>
        <p:spPr bwMode="auto">
          <a:xfrm>
            <a:off x="5995280" y="3278189"/>
            <a:ext cx="277813" cy="276225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9" name="Oval 10"/>
          <p:cNvSpPr>
            <a:spLocks noChangeArrowheads="1"/>
          </p:cNvSpPr>
          <p:nvPr/>
        </p:nvSpPr>
        <p:spPr bwMode="auto">
          <a:xfrm>
            <a:off x="5116040" y="4506058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cxnSp>
        <p:nvCxnSpPr>
          <p:cNvPr id="60" name="AutoShape 14"/>
          <p:cNvCxnSpPr>
            <a:cxnSpLocks noChangeShapeType="1"/>
            <a:stCxn id="54" idx="6"/>
            <a:endCxn id="55" idx="2"/>
          </p:cNvCxnSpPr>
          <p:nvPr/>
        </p:nvCxnSpPr>
        <p:spPr bwMode="auto">
          <a:xfrm>
            <a:off x="3118815" y="3416302"/>
            <a:ext cx="1364933" cy="0"/>
          </a:xfrm>
          <a:prstGeom prst="straightConnector1">
            <a:avLst/>
          </a:prstGeom>
          <a:noFill/>
          <a:ln w="53975">
            <a:solidFill>
              <a:schemeClr val="bg2">
                <a:lumMod val="75000"/>
              </a:schemeClr>
            </a:solidFill>
            <a:round/>
            <a:headEnd/>
            <a:tailEnd type="none" w="lg" len="lg"/>
          </a:ln>
        </p:spPr>
      </p:cxnSp>
      <p:cxnSp>
        <p:nvCxnSpPr>
          <p:cNvPr id="61" name="AutoShape 16"/>
          <p:cNvCxnSpPr>
            <a:cxnSpLocks noChangeShapeType="1"/>
            <a:stCxn id="56" idx="3"/>
          </p:cNvCxnSpPr>
          <p:nvPr/>
        </p:nvCxnSpPr>
        <p:spPr bwMode="auto">
          <a:xfrm flipH="1">
            <a:off x="3080563" y="2278666"/>
            <a:ext cx="1438898" cy="1030524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2" name="AutoShape 17"/>
          <p:cNvCxnSpPr>
            <a:cxnSpLocks noChangeShapeType="1"/>
            <a:stCxn id="55" idx="4"/>
            <a:endCxn id="57" idx="7"/>
          </p:cNvCxnSpPr>
          <p:nvPr/>
        </p:nvCxnSpPr>
        <p:spPr bwMode="auto">
          <a:xfrm flipH="1">
            <a:off x="3948467" y="3554414"/>
            <a:ext cx="673394" cy="992096"/>
          </a:xfrm>
          <a:prstGeom prst="straightConnector1">
            <a:avLst/>
          </a:prstGeom>
          <a:noFill/>
          <a:ln w="53975">
            <a:solidFill>
              <a:schemeClr val="bg2">
                <a:lumMod val="75000"/>
              </a:schemeClr>
            </a:solidFill>
            <a:round/>
            <a:headEnd/>
            <a:tailEnd type="none" w="lg" len="lg"/>
          </a:ln>
        </p:spPr>
      </p:cxnSp>
      <p:cxnSp>
        <p:nvCxnSpPr>
          <p:cNvPr id="63" name="AutoShape 18"/>
          <p:cNvCxnSpPr>
            <a:cxnSpLocks noChangeShapeType="1"/>
            <a:stCxn id="57" idx="6"/>
            <a:endCxn id="59" idx="2"/>
          </p:cNvCxnSpPr>
          <p:nvPr/>
        </p:nvCxnSpPr>
        <p:spPr bwMode="auto">
          <a:xfrm>
            <a:off x="3988919" y="4644171"/>
            <a:ext cx="1127121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4" name="AutoShape 19"/>
          <p:cNvCxnSpPr>
            <a:cxnSpLocks noChangeShapeType="1"/>
            <a:stCxn id="59" idx="7"/>
            <a:endCxn id="58" idx="4"/>
          </p:cNvCxnSpPr>
          <p:nvPr/>
        </p:nvCxnSpPr>
        <p:spPr bwMode="auto">
          <a:xfrm flipV="1">
            <a:off x="5351813" y="3554414"/>
            <a:ext cx="782374" cy="992096"/>
          </a:xfrm>
          <a:prstGeom prst="straightConnector1">
            <a:avLst/>
          </a:prstGeom>
          <a:noFill/>
          <a:ln w="53975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5" name="AutoShape 25"/>
          <p:cNvCxnSpPr>
            <a:cxnSpLocks noChangeShapeType="1"/>
            <a:stCxn id="56" idx="5"/>
            <a:endCxn id="58" idx="1"/>
          </p:cNvCxnSpPr>
          <p:nvPr/>
        </p:nvCxnSpPr>
        <p:spPr bwMode="auto">
          <a:xfrm>
            <a:off x="4714782" y="2278666"/>
            <a:ext cx="1321183" cy="1039975"/>
          </a:xfrm>
          <a:prstGeom prst="straightConnector1">
            <a:avLst/>
          </a:prstGeom>
          <a:noFill/>
          <a:ln w="53975">
            <a:solidFill>
              <a:schemeClr val="bg2">
                <a:lumMod val="75000"/>
              </a:schemeClr>
            </a:solidFill>
            <a:round/>
            <a:headEnd/>
            <a:tailEnd type="none" w="lg" len="lg"/>
          </a:ln>
        </p:spPr>
      </p:cxnSp>
      <p:cxnSp>
        <p:nvCxnSpPr>
          <p:cNvPr id="66" name="AutoShape 14"/>
          <p:cNvCxnSpPr>
            <a:cxnSpLocks noChangeShapeType="1"/>
            <a:stCxn id="55" idx="6"/>
            <a:endCxn id="58" idx="2"/>
          </p:cNvCxnSpPr>
          <p:nvPr/>
        </p:nvCxnSpPr>
        <p:spPr bwMode="auto">
          <a:xfrm>
            <a:off x="4759973" y="3416302"/>
            <a:ext cx="1235307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8" name="AutoShape 19"/>
          <p:cNvCxnSpPr>
            <a:cxnSpLocks noChangeShapeType="1"/>
            <a:stCxn id="59" idx="1"/>
            <a:endCxn id="55" idx="4"/>
          </p:cNvCxnSpPr>
          <p:nvPr/>
        </p:nvCxnSpPr>
        <p:spPr bwMode="auto">
          <a:xfrm flipH="1" flipV="1">
            <a:off x="4621861" y="3554414"/>
            <a:ext cx="534631" cy="992096"/>
          </a:xfrm>
          <a:prstGeom prst="straightConnector1">
            <a:avLst/>
          </a:prstGeom>
          <a:noFill/>
          <a:ln w="53975">
            <a:solidFill>
              <a:schemeClr val="bg2">
                <a:lumMod val="75000"/>
              </a:schemeClr>
            </a:solidFill>
            <a:round/>
            <a:headEnd/>
            <a:tailEnd type="none" w="lg" len="lg"/>
          </a:ln>
        </p:spPr>
      </p:cxnSp>
      <p:cxnSp>
        <p:nvCxnSpPr>
          <p:cNvPr id="69" name="AutoShape 19"/>
          <p:cNvCxnSpPr>
            <a:cxnSpLocks noChangeShapeType="1"/>
            <a:stCxn id="57" idx="1"/>
            <a:endCxn id="54" idx="5"/>
          </p:cNvCxnSpPr>
          <p:nvPr/>
        </p:nvCxnSpPr>
        <p:spPr bwMode="auto">
          <a:xfrm flipH="1" flipV="1">
            <a:off x="3078363" y="3513962"/>
            <a:ext cx="674783" cy="1032548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70" name="TextBox 69"/>
          <p:cNvSpPr txBox="1"/>
          <p:nvPr/>
        </p:nvSpPr>
        <p:spPr>
          <a:xfrm>
            <a:off x="5365893" y="2366003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689089" y="2942448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163575" y="2926872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432483" y="2328207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3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069636" y="3908060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6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926217" y="3683162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9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722980" y="3885384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2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4432040" y="4188640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918161" y="3706639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691857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Minimum Spanning Trees</a:t>
            </a:r>
          </a:p>
        </p:txBody>
      </p:sp>
      <p:sp>
        <p:nvSpPr>
          <p:cNvPr id="66565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min-tree.</a:t>
            </a:r>
            <a:fld id="{D3A2648A-3D07-4686-9397-220DF4B6A18C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84445" y="997802"/>
            <a:ext cx="554125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re-color components</a:t>
            </a:r>
          </a:p>
        </p:txBody>
      </p:sp>
      <p:sp>
        <p:nvSpPr>
          <p:cNvPr id="54" name="Oval 5"/>
          <p:cNvSpPr>
            <a:spLocks noChangeArrowheads="1"/>
          </p:cNvSpPr>
          <p:nvPr/>
        </p:nvSpPr>
        <p:spPr bwMode="auto">
          <a:xfrm>
            <a:off x="2842590" y="3278189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5" name="Oval 6"/>
          <p:cNvSpPr>
            <a:spLocks noChangeArrowheads="1"/>
          </p:cNvSpPr>
          <p:nvPr/>
        </p:nvSpPr>
        <p:spPr bwMode="auto">
          <a:xfrm>
            <a:off x="4483748" y="3278189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6" name="Oval 7"/>
          <p:cNvSpPr>
            <a:spLocks noChangeArrowheads="1"/>
          </p:cNvSpPr>
          <p:nvPr/>
        </p:nvSpPr>
        <p:spPr bwMode="auto">
          <a:xfrm>
            <a:off x="4479009" y="2042893"/>
            <a:ext cx="276225" cy="276225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7" name="Oval 8"/>
          <p:cNvSpPr>
            <a:spLocks noChangeArrowheads="1"/>
          </p:cNvSpPr>
          <p:nvPr/>
        </p:nvSpPr>
        <p:spPr bwMode="auto">
          <a:xfrm>
            <a:off x="3712694" y="4506058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8" name="Oval 9"/>
          <p:cNvSpPr>
            <a:spLocks noChangeArrowheads="1"/>
          </p:cNvSpPr>
          <p:nvPr/>
        </p:nvSpPr>
        <p:spPr bwMode="auto">
          <a:xfrm>
            <a:off x="5995280" y="3278189"/>
            <a:ext cx="277813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9" name="Oval 10"/>
          <p:cNvSpPr>
            <a:spLocks noChangeArrowheads="1"/>
          </p:cNvSpPr>
          <p:nvPr/>
        </p:nvSpPr>
        <p:spPr bwMode="auto">
          <a:xfrm>
            <a:off x="5116040" y="4506058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cxnSp>
        <p:nvCxnSpPr>
          <p:cNvPr id="60" name="AutoShape 14"/>
          <p:cNvCxnSpPr>
            <a:cxnSpLocks noChangeShapeType="1"/>
            <a:stCxn id="54" idx="6"/>
            <a:endCxn id="55" idx="2"/>
          </p:cNvCxnSpPr>
          <p:nvPr/>
        </p:nvCxnSpPr>
        <p:spPr bwMode="auto">
          <a:xfrm>
            <a:off x="3118815" y="3416302"/>
            <a:ext cx="1364933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1" name="AutoShape 16"/>
          <p:cNvCxnSpPr>
            <a:cxnSpLocks noChangeShapeType="1"/>
            <a:stCxn id="56" idx="3"/>
          </p:cNvCxnSpPr>
          <p:nvPr/>
        </p:nvCxnSpPr>
        <p:spPr bwMode="auto">
          <a:xfrm flipH="1">
            <a:off x="3080563" y="2278666"/>
            <a:ext cx="1438898" cy="1030524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2" name="AutoShape 17"/>
          <p:cNvCxnSpPr>
            <a:cxnSpLocks noChangeShapeType="1"/>
            <a:stCxn id="55" idx="4"/>
            <a:endCxn id="57" idx="7"/>
          </p:cNvCxnSpPr>
          <p:nvPr/>
        </p:nvCxnSpPr>
        <p:spPr bwMode="auto">
          <a:xfrm flipH="1">
            <a:off x="3948467" y="3554414"/>
            <a:ext cx="673394" cy="992096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3" name="AutoShape 18"/>
          <p:cNvCxnSpPr>
            <a:cxnSpLocks noChangeShapeType="1"/>
            <a:stCxn id="57" idx="6"/>
            <a:endCxn id="59" idx="2"/>
          </p:cNvCxnSpPr>
          <p:nvPr/>
        </p:nvCxnSpPr>
        <p:spPr bwMode="auto">
          <a:xfrm>
            <a:off x="3988919" y="4644171"/>
            <a:ext cx="1127121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4" name="AutoShape 19"/>
          <p:cNvCxnSpPr>
            <a:cxnSpLocks noChangeShapeType="1"/>
            <a:stCxn id="59" idx="7"/>
            <a:endCxn id="58" idx="4"/>
          </p:cNvCxnSpPr>
          <p:nvPr/>
        </p:nvCxnSpPr>
        <p:spPr bwMode="auto">
          <a:xfrm flipV="1">
            <a:off x="5351813" y="3554414"/>
            <a:ext cx="782374" cy="992096"/>
          </a:xfrm>
          <a:prstGeom prst="straightConnector1">
            <a:avLst/>
          </a:prstGeom>
          <a:noFill/>
          <a:ln w="3175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5" name="AutoShape 25"/>
          <p:cNvCxnSpPr>
            <a:cxnSpLocks noChangeShapeType="1"/>
            <a:stCxn id="56" idx="5"/>
            <a:endCxn id="58" idx="1"/>
          </p:cNvCxnSpPr>
          <p:nvPr/>
        </p:nvCxnSpPr>
        <p:spPr bwMode="auto">
          <a:xfrm>
            <a:off x="4714782" y="2278666"/>
            <a:ext cx="1321183" cy="1039975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6" name="AutoShape 14"/>
          <p:cNvCxnSpPr>
            <a:cxnSpLocks noChangeShapeType="1"/>
            <a:stCxn id="55" idx="6"/>
            <a:endCxn id="58" idx="2"/>
          </p:cNvCxnSpPr>
          <p:nvPr/>
        </p:nvCxnSpPr>
        <p:spPr bwMode="auto">
          <a:xfrm>
            <a:off x="4759973" y="3416302"/>
            <a:ext cx="1235307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8" name="AutoShape 19"/>
          <p:cNvCxnSpPr>
            <a:cxnSpLocks noChangeShapeType="1"/>
            <a:stCxn id="59" idx="1"/>
            <a:endCxn id="55" idx="4"/>
          </p:cNvCxnSpPr>
          <p:nvPr/>
        </p:nvCxnSpPr>
        <p:spPr bwMode="auto">
          <a:xfrm flipH="1" flipV="1">
            <a:off x="4621861" y="3554414"/>
            <a:ext cx="534631" cy="992096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9" name="AutoShape 19"/>
          <p:cNvCxnSpPr>
            <a:cxnSpLocks noChangeShapeType="1"/>
            <a:stCxn id="57" idx="1"/>
            <a:endCxn id="54" idx="5"/>
          </p:cNvCxnSpPr>
          <p:nvPr/>
        </p:nvCxnSpPr>
        <p:spPr bwMode="auto">
          <a:xfrm flipH="1" flipV="1">
            <a:off x="3078363" y="3513962"/>
            <a:ext cx="674783" cy="1032548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70" name="TextBox 69"/>
          <p:cNvSpPr txBox="1"/>
          <p:nvPr/>
        </p:nvSpPr>
        <p:spPr>
          <a:xfrm>
            <a:off x="5365893" y="2366003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689089" y="2942448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163575" y="2926872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432483" y="2328207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3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069636" y="3908060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6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926217" y="3683162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9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722980" y="3885384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j-lt"/>
              </a:rPr>
              <a:t>2</a:t>
            </a:r>
            <a:endParaRPr lang="en-US" sz="2800" dirty="0" smtClean="0">
              <a:latin typeface="+mj-lt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432040" y="4188640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918161" y="3706639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062342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Minimum Spanning Trees</a:t>
            </a:r>
          </a:p>
        </p:txBody>
      </p:sp>
      <p:sp>
        <p:nvSpPr>
          <p:cNvPr id="66565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min-tree.</a:t>
            </a:r>
            <a:fld id="{D3A2648A-3D07-4686-9397-220DF4B6A18C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84445" y="997802"/>
            <a:ext cx="303019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gray edges</a:t>
            </a:r>
          </a:p>
        </p:txBody>
      </p:sp>
      <p:sp>
        <p:nvSpPr>
          <p:cNvPr id="54" name="Oval 5"/>
          <p:cNvSpPr>
            <a:spLocks noChangeArrowheads="1"/>
          </p:cNvSpPr>
          <p:nvPr/>
        </p:nvSpPr>
        <p:spPr bwMode="auto">
          <a:xfrm>
            <a:off x="2842590" y="3278189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5" name="Oval 6"/>
          <p:cNvSpPr>
            <a:spLocks noChangeArrowheads="1"/>
          </p:cNvSpPr>
          <p:nvPr/>
        </p:nvSpPr>
        <p:spPr bwMode="auto">
          <a:xfrm>
            <a:off x="4483748" y="3278189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6" name="Oval 7"/>
          <p:cNvSpPr>
            <a:spLocks noChangeArrowheads="1"/>
          </p:cNvSpPr>
          <p:nvPr/>
        </p:nvSpPr>
        <p:spPr bwMode="auto">
          <a:xfrm>
            <a:off x="4479009" y="2042893"/>
            <a:ext cx="276225" cy="276225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7" name="Oval 8"/>
          <p:cNvSpPr>
            <a:spLocks noChangeArrowheads="1"/>
          </p:cNvSpPr>
          <p:nvPr/>
        </p:nvSpPr>
        <p:spPr bwMode="auto">
          <a:xfrm>
            <a:off x="3712694" y="4506058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8" name="Oval 9"/>
          <p:cNvSpPr>
            <a:spLocks noChangeArrowheads="1"/>
          </p:cNvSpPr>
          <p:nvPr/>
        </p:nvSpPr>
        <p:spPr bwMode="auto">
          <a:xfrm>
            <a:off x="5995280" y="3278189"/>
            <a:ext cx="277813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9" name="Oval 10"/>
          <p:cNvSpPr>
            <a:spLocks noChangeArrowheads="1"/>
          </p:cNvSpPr>
          <p:nvPr/>
        </p:nvSpPr>
        <p:spPr bwMode="auto">
          <a:xfrm>
            <a:off x="5116040" y="4506058"/>
            <a:ext cx="276225" cy="2762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cxnSp>
        <p:nvCxnSpPr>
          <p:cNvPr id="60" name="AutoShape 14"/>
          <p:cNvCxnSpPr>
            <a:cxnSpLocks noChangeShapeType="1"/>
            <a:stCxn id="54" idx="6"/>
            <a:endCxn id="55" idx="2"/>
          </p:cNvCxnSpPr>
          <p:nvPr/>
        </p:nvCxnSpPr>
        <p:spPr bwMode="auto">
          <a:xfrm>
            <a:off x="3118815" y="3416302"/>
            <a:ext cx="1364933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1" name="AutoShape 16"/>
          <p:cNvCxnSpPr>
            <a:cxnSpLocks noChangeShapeType="1"/>
            <a:stCxn id="56" idx="3"/>
          </p:cNvCxnSpPr>
          <p:nvPr/>
        </p:nvCxnSpPr>
        <p:spPr bwMode="auto">
          <a:xfrm flipH="1">
            <a:off x="3080563" y="2278666"/>
            <a:ext cx="1438898" cy="1030524"/>
          </a:xfrm>
          <a:prstGeom prst="straightConnector1">
            <a:avLst/>
          </a:prstGeom>
          <a:noFill/>
          <a:ln w="50800">
            <a:solidFill>
              <a:schemeClr val="tx1">
                <a:lumMod val="65000"/>
                <a:lumOff val="35000"/>
              </a:schemeClr>
            </a:solidFill>
            <a:round/>
            <a:headEnd/>
            <a:tailEnd type="none" w="lg" len="lg"/>
          </a:ln>
        </p:spPr>
      </p:cxnSp>
      <p:cxnSp>
        <p:nvCxnSpPr>
          <p:cNvPr id="62" name="AutoShape 17"/>
          <p:cNvCxnSpPr>
            <a:cxnSpLocks noChangeShapeType="1"/>
            <a:stCxn id="55" idx="4"/>
            <a:endCxn id="57" idx="7"/>
          </p:cNvCxnSpPr>
          <p:nvPr/>
        </p:nvCxnSpPr>
        <p:spPr bwMode="auto">
          <a:xfrm flipH="1">
            <a:off x="3948467" y="3554414"/>
            <a:ext cx="673394" cy="992096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3" name="AutoShape 18"/>
          <p:cNvCxnSpPr>
            <a:cxnSpLocks noChangeShapeType="1"/>
            <a:stCxn id="57" idx="6"/>
            <a:endCxn id="59" idx="2"/>
          </p:cNvCxnSpPr>
          <p:nvPr/>
        </p:nvCxnSpPr>
        <p:spPr bwMode="auto">
          <a:xfrm>
            <a:off x="3988919" y="4644171"/>
            <a:ext cx="1127121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4" name="AutoShape 19"/>
          <p:cNvCxnSpPr>
            <a:cxnSpLocks noChangeShapeType="1"/>
            <a:stCxn id="59" idx="7"/>
            <a:endCxn id="58" idx="4"/>
          </p:cNvCxnSpPr>
          <p:nvPr/>
        </p:nvCxnSpPr>
        <p:spPr bwMode="auto">
          <a:xfrm flipV="1">
            <a:off x="5351813" y="3554414"/>
            <a:ext cx="782374" cy="992096"/>
          </a:xfrm>
          <a:prstGeom prst="straightConnector1">
            <a:avLst/>
          </a:prstGeom>
          <a:noFill/>
          <a:ln w="3175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5" name="AutoShape 25"/>
          <p:cNvCxnSpPr>
            <a:cxnSpLocks noChangeShapeType="1"/>
            <a:stCxn id="56" idx="5"/>
            <a:endCxn id="58" idx="1"/>
          </p:cNvCxnSpPr>
          <p:nvPr/>
        </p:nvCxnSpPr>
        <p:spPr bwMode="auto">
          <a:xfrm>
            <a:off x="4714782" y="2278666"/>
            <a:ext cx="1321183" cy="1039975"/>
          </a:xfrm>
          <a:prstGeom prst="straightConnector1">
            <a:avLst/>
          </a:prstGeom>
          <a:noFill/>
          <a:ln w="50800">
            <a:solidFill>
              <a:schemeClr val="tx1">
                <a:lumMod val="65000"/>
                <a:lumOff val="35000"/>
              </a:schemeClr>
            </a:solidFill>
            <a:round/>
            <a:headEnd/>
            <a:tailEnd type="none" w="lg" len="lg"/>
          </a:ln>
        </p:spPr>
      </p:cxnSp>
      <p:cxnSp>
        <p:nvCxnSpPr>
          <p:cNvPr id="66" name="AutoShape 14"/>
          <p:cNvCxnSpPr>
            <a:cxnSpLocks noChangeShapeType="1"/>
            <a:stCxn id="55" idx="6"/>
            <a:endCxn id="58" idx="2"/>
          </p:cNvCxnSpPr>
          <p:nvPr/>
        </p:nvCxnSpPr>
        <p:spPr bwMode="auto">
          <a:xfrm>
            <a:off x="4759973" y="3416302"/>
            <a:ext cx="1235307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8" name="AutoShape 19"/>
          <p:cNvCxnSpPr>
            <a:cxnSpLocks noChangeShapeType="1"/>
            <a:stCxn id="59" idx="1"/>
            <a:endCxn id="55" idx="4"/>
          </p:cNvCxnSpPr>
          <p:nvPr/>
        </p:nvCxnSpPr>
        <p:spPr bwMode="auto">
          <a:xfrm flipH="1" flipV="1">
            <a:off x="4621861" y="3554414"/>
            <a:ext cx="534631" cy="992096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9" name="AutoShape 19"/>
          <p:cNvCxnSpPr>
            <a:cxnSpLocks noChangeShapeType="1"/>
            <a:stCxn id="57" idx="1"/>
            <a:endCxn id="54" idx="5"/>
          </p:cNvCxnSpPr>
          <p:nvPr/>
        </p:nvCxnSpPr>
        <p:spPr bwMode="auto">
          <a:xfrm flipH="1" flipV="1">
            <a:off x="3078363" y="3513962"/>
            <a:ext cx="674783" cy="1032548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70" name="TextBox 69"/>
          <p:cNvSpPr txBox="1"/>
          <p:nvPr/>
        </p:nvSpPr>
        <p:spPr>
          <a:xfrm>
            <a:off x="5365893" y="2366003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689089" y="2942448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4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163575" y="2926872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432483" y="2328207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3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069636" y="3908060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6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926217" y="3683162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9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722980" y="3885384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j-lt"/>
              </a:rPr>
              <a:t>2</a:t>
            </a:r>
            <a:endParaRPr lang="en-US" sz="2800" dirty="0" smtClean="0">
              <a:latin typeface="+mj-lt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432040" y="4188640"/>
            <a:ext cx="34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1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918161" y="3706639"/>
            <a:ext cx="403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687659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2PSBATCH" val="latex --interaction=nonstopmode %.tex; dvips -D 300 -o %.ps %.dvi"/>
  <p:tag name="USEAMSFONTS" val="1"/>
  <p:tag name="USEBOLDAMS" val="1"/>
  <p:tag name="TEX2PS" val="latex %.tex; dvips -D 300 -o %.ps %.dvi"/>
  <p:tag name="EXTERNALEDITCOMMAND" val="notepad %"/>
  <p:tag name="GHOSTSCRIPTCOMMAND" val="gswin32c"/>
  <p:tag name="DEFAULTFONTSIZE" val="12"/>
  <p:tag name="DEFAULTBITMAP" val="png16m"/>
  <p:tag name="DEFAULTBLEND" val="0"/>
  <p:tag name="DEFAULTTRANSPARENT" val="0"/>
  <p:tag name="DEFAULTWORKAROUNDTRANSPARENCYBUG" val="0"/>
  <p:tag name="DEFAULTRESOLUTION" val="1200"/>
  <p:tag name="DEFAULTWORDWRAP" val="1"/>
  <p:tag name="DEFAULTMAGNIFICATION" val="2000"/>
  <p:tag name="DEFAULTWIDTH" val="348"/>
  <p:tag name="DEFAULTHEIGHT" val="360"/>
  <p:tag name="DEFAULTDISPLAYSOURCE" val="\documentclass{article}\pagestyle{empty}&#10;\input{c:/work/42/S07/latex-macros/texpoint.sty}&#10;%\usepackage{latex-macros/texpoint}&#10;&#10;\begin{document}&#10;$&#10;$&#10;\end{document}&#10;"/>
  <p:tag name="EMBEDFONTS" val="1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noFill/>
        <a:ln w="38100" cap="flat" cmpd="sng" algn="ctr">
          <a:solidFill>
            <a:schemeClr val="tx1"/>
          </a:solidFill>
          <a:prstDash val="sysDash"/>
          <a:round/>
          <a:headEnd type="none" w="med" len="med"/>
          <a:tailEnd type="none" w="lg" len="lg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4400" dirty="0" smtClean="0">
            <a:latin typeface="+mj-lt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12962</TotalTime>
  <Words>278</Words>
  <Application>Microsoft Macintosh PowerPoint</Application>
  <PresentationFormat>On-screen Show (4:3)</PresentationFormat>
  <Paragraphs>133</Paragraphs>
  <Slides>12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6.042 Lecture Template</vt:lpstr>
      <vt:lpstr>PowerPoint Presentation</vt:lpstr>
      <vt:lpstr>Minimum Spanning Trees</vt:lpstr>
      <vt:lpstr>Build MST using gray edges</vt:lpstr>
      <vt:lpstr>Minimum Spanning Trees</vt:lpstr>
      <vt:lpstr>Minimum Spanning Trees</vt:lpstr>
      <vt:lpstr>Minimum Spanning Trees</vt:lpstr>
      <vt:lpstr>Minimum Spanning Trees</vt:lpstr>
      <vt:lpstr>Minimum Spanning Trees</vt:lpstr>
      <vt:lpstr>Minimum Spanning Trees</vt:lpstr>
      <vt:lpstr>Minimum Spanning Trees</vt:lpstr>
      <vt:lpstr>Minimum Spanning Trees</vt:lpstr>
      <vt:lpstr>Ways to grow an MST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1400</cp:revision>
  <cp:lastPrinted>2012-04-04T02:37:32Z</cp:lastPrinted>
  <dcterms:created xsi:type="dcterms:W3CDTF">2011-03-31T17:09:19Z</dcterms:created>
  <dcterms:modified xsi:type="dcterms:W3CDTF">2013-04-02T20:15:33Z</dcterms:modified>
</cp:coreProperties>
</file>