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5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6.bin" ContentType="application/vnd.openxmlformats-officedocument.oleObject"/>
  <Override PartName="/ppt/notesSlides/notesSlide33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34.xml" ContentType="application/vnd.openxmlformats-officedocument.presentationml.notesSlide+xml"/>
  <Override PartName="/ppt/embeddings/oleObject10.bin" ContentType="application/vnd.openxmlformats-officedocument.oleObject"/>
  <Override PartName="/ppt/notesSlides/notesSlide35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382" r:id="rId3"/>
    <p:sldId id="271" r:id="rId4"/>
    <p:sldId id="387" r:id="rId5"/>
    <p:sldId id="386" r:id="rId6"/>
    <p:sldId id="384" r:id="rId7"/>
    <p:sldId id="368" r:id="rId8"/>
    <p:sldId id="272" r:id="rId9"/>
    <p:sldId id="273" r:id="rId10"/>
    <p:sldId id="274" r:id="rId11"/>
    <p:sldId id="275" r:id="rId12"/>
    <p:sldId id="376" r:id="rId13"/>
    <p:sldId id="277" r:id="rId14"/>
    <p:sldId id="278" r:id="rId15"/>
    <p:sldId id="377" r:id="rId16"/>
    <p:sldId id="280" r:id="rId17"/>
    <p:sldId id="281" r:id="rId18"/>
    <p:sldId id="374" r:id="rId19"/>
    <p:sldId id="282" r:id="rId20"/>
    <p:sldId id="380" r:id="rId21"/>
    <p:sldId id="390" r:id="rId22"/>
    <p:sldId id="393" r:id="rId23"/>
    <p:sldId id="381" r:id="rId24"/>
    <p:sldId id="285" r:id="rId25"/>
    <p:sldId id="337" r:id="rId26"/>
    <p:sldId id="338" r:id="rId27"/>
    <p:sldId id="339" r:id="rId28"/>
    <p:sldId id="292" r:id="rId29"/>
    <p:sldId id="287" r:id="rId30"/>
    <p:sldId id="293" r:id="rId31"/>
    <p:sldId id="394" r:id="rId32"/>
    <p:sldId id="294" r:id="rId33"/>
    <p:sldId id="296" r:id="rId34"/>
    <p:sldId id="392" r:id="rId35"/>
    <p:sldId id="395" r:id="rId36"/>
    <p:sldId id="371" r:id="rId37"/>
    <p:sldId id="396" r:id="rId38"/>
    <p:sldId id="373" r:id="rId39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5811A"/>
    <a:srgbClr val="B21EAB"/>
    <a:srgbClr val="1E03BD"/>
    <a:srgbClr val="FF00FF"/>
    <a:srgbClr val="FF9933"/>
    <a:srgbClr val="06A220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-2056" y="-104"/>
      </p:cViewPr>
      <p:guideLst>
        <p:guide orient="horz" pos="216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2322" y="-10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7E67CB53-8D3C-47BE-A7FA-F662C961B657}" type="datetimeFigureOut">
              <a:rPr lang="en-US" smtClean="0"/>
              <a:pPr/>
              <a:t>3/14/12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9DF0463F-7848-4DD1-A9F2-7F5B023A6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50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FF6E4C5-D825-46D1-9B47-4B12017997CB}" type="datetimeFigureOut">
              <a:rPr lang="en-US" smtClean="0"/>
              <a:pPr/>
              <a:t>3/14/12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53" tIns="48327" rIns="96653" bIns="4832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3A197A5-C6A5-454B-883E-E9EFF30403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0625F2-1B0D-4157-8EFD-6FFD04995FF7}" type="slidenum">
              <a:rPr lang="en-US"/>
              <a:pPr/>
              <a:t>1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9BE91-9C76-4E41-9161-557E9CCF8982}" type="slidenum">
              <a:rPr lang="en-US"/>
              <a:pPr/>
              <a:t>10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11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84D647-119A-433B-B730-0FA55A8E4518}" type="slidenum">
              <a:rPr lang="en-US"/>
              <a:pPr/>
              <a:t>12</a:t>
            </a:fld>
            <a:endParaRPr 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6C9F2-0A7A-4AE7-8B57-D32F6779507B}" type="slidenum">
              <a:rPr lang="en-US"/>
              <a:pPr/>
              <a:t>13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3F0E2-1910-409D-B015-B4022525638E}" type="slidenum">
              <a:rPr lang="en-US"/>
              <a:pPr/>
              <a:t>14</a:t>
            </a:fld>
            <a:endParaRPr 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68B4D-21C7-4217-8095-7F5580D812AA}" type="slidenum">
              <a:rPr lang="en-US"/>
              <a:pPr/>
              <a:t>15</a:t>
            </a:fld>
            <a:endParaRPr lang="en-US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4E4EA-8EC9-4E68-93BE-7E4848563B2F}" type="slidenum">
              <a:rPr lang="en-US"/>
              <a:pPr/>
              <a:t>16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17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981AA-503F-4364-967A-F44F8E21D360}" type="slidenum">
              <a:rPr lang="en-US"/>
              <a:pPr/>
              <a:t>18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988287-6F88-4695-80EA-14D683732850}" type="slidenum">
              <a:rPr lang="en-US"/>
              <a:pPr/>
              <a:t>19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2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20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21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22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80A06D-E4AF-4BAF-9ABF-F03CC36EF39F}" type="slidenum">
              <a:rPr lang="en-US"/>
              <a:pPr/>
              <a:t>23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B4B0B-C7D4-453B-981E-98756E432BB7}" type="slidenum">
              <a:rPr lang="en-US"/>
              <a:pPr/>
              <a:t>24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25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26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80F22-40E1-47F9-BBD1-63255FC34830}" type="slidenum">
              <a:rPr lang="en-US"/>
              <a:pPr/>
              <a:t>27</a:t>
            </a:fld>
            <a:endParaRPr lang="en-US"/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23367-420B-438F-99D4-B4C3CAF0043F}" type="slidenum">
              <a:rPr lang="en-US"/>
              <a:pPr/>
              <a:t>28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1C094-B5DB-4438-ADA9-FFFA6681FCCF}" type="slidenum">
              <a:rPr lang="en-US"/>
              <a:pPr/>
              <a:t>29</a:t>
            </a:fld>
            <a:endParaRPr lang="en-US"/>
          </a:p>
        </p:txBody>
      </p:sp>
      <p:sp>
        <p:nvSpPr>
          <p:cNvPr id="76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3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30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50D97-BD06-40F1-9441-BF80F4D3A8D5}" type="slidenum">
              <a:rPr lang="en-US"/>
              <a:pPr/>
              <a:t>31</a:t>
            </a:fld>
            <a:endParaRPr lang="en-US"/>
          </a:p>
        </p:txBody>
      </p:sp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FDECE-59A1-4F91-AAF1-37602D007E36}" type="slidenum">
              <a:rPr lang="en-US"/>
              <a:pPr/>
              <a:t>32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33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34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3517C-DA91-478B-B45E-959C6A3E8817}" type="slidenum">
              <a:rPr lang="en-US"/>
              <a:pPr/>
              <a:t>35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4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5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0BD07-8D67-4DFB-AC25-E668B820B6CE}" type="slidenum">
              <a:rPr lang="en-US"/>
              <a:pPr/>
              <a:t>6</a:t>
            </a:fld>
            <a:endParaRPr lang="en-US"/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95497-6A96-4A96-9761-3A512EBEF27A}" type="slidenum">
              <a:rPr lang="en-US"/>
              <a:pPr/>
              <a:t>7</a:t>
            </a:fld>
            <a:endParaRPr 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5FC26-F0A8-4884-B4EE-93249602686A}" type="slidenum">
              <a:rPr lang="en-US"/>
              <a:pPr/>
              <a:t>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D2916-2861-4AF8-BB4C-965F718F05AC}" type="slidenum">
              <a:rPr lang="en-US"/>
              <a:pPr/>
              <a:t>9</a:t>
            </a:fld>
            <a:endParaRPr lang="en-US"/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5894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742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7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011315" y="6514071"/>
            <a:ext cx="3103303" cy="34392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  March 16.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2" name="Picture 11" descr="license.img"/>
          <p:cNvPicPr>
            <a:picLocks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865" y="6464811"/>
            <a:ext cx="990600" cy="3048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2376" y="6573226"/>
            <a:ext cx="734276" cy="261258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  <p:sldLayoutId id="2147483657" r:id="rId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36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609600" y="1828800"/>
            <a:ext cx="7924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7200" b="1" dirty="0" err="1" smtClean="0">
                <a:latin typeface="Comic Sans MS" pitchFamily="66" charset="0"/>
              </a:rPr>
              <a:t>DAG’s</a:t>
            </a:r>
            <a:r>
              <a:rPr lang="en-US" sz="7200" b="1" dirty="0" smtClean="0">
                <a:latin typeface="Comic Sans MS" pitchFamily="66" charset="0"/>
              </a:rPr>
              <a:t> </a:t>
            </a:r>
            <a:r>
              <a:rPr lang="en-US" sz="7200" b="1" dirty="0">
                <a:latin typeface="Comic Sans MS" pitchFamily="66" charset="0"/>
              </a:rPr>
              <a:t>&amp;</a:t>
            </a:r>
            <a:br>
              <a:rPr lang="en-US" sz="7200" b="1" dirty="0">
                <a:latin typeface="Comic Sans MS" pitchFamily="66" charset="0"/>
              </a:rPr>
            </a:br>
            <a:r>
              <a:rPr lang="en-US" sz="7200" b="1" dirty="0">
                <a:latin typeface="Comic Sans MS" pitchFamily="66" charset="0"/>
              </a:rPr>
              <a:t>Scheduling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1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839062" y="16027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5707127" y="1580513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39062" y="3355372"/>
            <a:ext cx="1066800" cy="533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18.01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6.001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4329555" y="1583598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</a:t>
            </a:r>
            <a:r>
              <a:rPr lang="en-US" sz="3200" dirty="0">
                <a:latin typeface="Comic Sans MS" pitchFamily="66" charset="0"/>
              </a:rPr>
              <a:t>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6.001,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6.033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98297" y="1469204"/>
            <a:ext cx="6570152" cy="2530869"/>
            <a:chOff x="498297" y="1469204"/>
            <a:chExt cx="6570152" cy="2530869"/>
          </a:xfrm>
        </p:grpSpPr>
        <p:cxnSp>
          <p:nvCxnSpPr>
            <p:cNvPr id="29" name="Straight Connector 28"/>
            <p:cNvCxnSpPr/>
            <p:nvPr/>
          </p:nvCxnSpPr>
          <p:spPr>
            <a:xfrm rot="10800000" flipV="1">
              <a:off x="544531" y="1469204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 flipV="1">
              <a:off x="594190" y="208394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0800000" flipV="1">
              <a:off x="498297" y="2532580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 flipV="1">
              <a:off x="506860" y="3250059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 flipV="1">
              <a:off x="5486228" y="147473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4182113" y="2419392"/>
              <a:ext cx="1582221" cy="750014"/>
            </a:xfrm>
            <a:prstGeom prst="line">
              <a:avLst/>
            </a:prstGeom>
            <a:ln w="317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73000" y="5158680"/>
            <a:ext cx="7807014" cy="83566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remove minimal elements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73000" y="5158680"/>
            <a:ext cx="7807014" cy="835669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remove minimal elements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5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>
          <a:xfrm>
            <a:off x="776555" y="1523144"/>
            <a:ext cx="3415301" cy="3791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 6.042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18.03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6.042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pitchFamily="18" charset="0"/>
              </a:rPr>
              <a:t>→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6.046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       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18.03,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</a:t>
            </a: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 </a:t>
            </a:r>
            <a:endParaRPr lang="en-US" sz="3200" dirty="0" smtClean="0">
              <a:latin typeface="Comic Sans MS" pitchFamily="66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85800" y="5486400"/>
            <a:ext cx="7822975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identify new minimal elements</a:t>
            </a: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2410150" y="15265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2486350" y="33553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410150" y="21361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486350" y="2745772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7287925" y="1593386"/>
            <a:ext cx="1143000" cy="533400"/>
          </a:xfrm>
          <a:prstGeom prst="roundRect">
            <a:avLst>
              <a:gd name="adj" fmla="val 16667"/>
            </a:avLst>
          </a:prstGeom>
          <a:solidFill>
            <a:srgbClr val="008080">
              <a:alpha val="32001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638980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38981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38982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638983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6.034</a:t>
            </a: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38985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8986" name="AutoShape 10"/>
          <p:cNvCxnSpPr>
            <a:cxnSpLocks noChangeShapeType="1"/>
            <a:stCxn id="638980" idx="2"/>
            <a:endCxn id="638979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7" name="AutoShape 11"/>
          <p:cNvCxnSpPr>
            <a:cxnSpLocks noChangeShapeType="1"/>
            <a:stCxn id="638980" idx="2"/>
            <a:endCxn id="63899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8" name="AutoShape 12"/>
          <p:cNvCxnSpPr>
            <a:cxnSpLocks noChangeShapeType="1"/>
            <a:stCxn id="638980" idx="2"/>
            <a:endCxn id="638981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89" name="AutoShape 13"/>
          <p:cNvCxnSpPr>
            <a:cxnSpLocks noChangeShapeType="1"/>
            <a:stCxn id="638984" idx="2"/>
            <a:endCxn id="638985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8990" name="AutoShape 14"/>
          <p:cNvCxnSpPr>
            <a:cxnSpLocks noChangeShapeType="1"/>
            <a:stCxn id="638982" idx="2"/>
            <a:endCxn id="638983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38991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  <p:sp>
        <p:nvSpPr>
          <p:cNvPr id="638994" name="Rectangle 1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8995" name="Text Box 19"/>
          <p:cNvSpPr txBox="1">
            <a:spLocks noChangeArrowheads="1"/>
          </p:cNvSpPr>
          <p:nvPr/>
        </p:nvSpPr>
        <p:spPr bwMode="auto">
          <a:xfrm>
            <a:off x="1531938" y="5334000"/>
            <a:ext cx="5812810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schedule them next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5" name="AutoShape 5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40011" name="AutoShape 11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40014" name="AutoShape 14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8" name="AutoShape 18"/>
          <p:cNvCxnSpPr>
            <a:cxnSpLocks noChangeShapeType="1"/>
            <a:endCxn id="640011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0019" name="AutoShape 19"/>
          <p:cNvCxnSpPr>
            <a:cxnSpLocks noChangeShapeType="1"/>
            <a:endCxn id="640011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40022" name="Rectangle 2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40023" name="Text Box 23"/>
          <p:cNvSpPr txBox="1">
            <a:spLocks noChangeArrowheads="1"/>
          </p:cNvSpPr>
          <p:nvPr/>
        </p:nvSpPr>
        <p:spPr bwMode="auto">
          <a:xfrm>
            <a:off x="914400" y="5562600"/>
            <a:ext cx="6691255" cy="830997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800" dirty="0">
                <a:latin typeface="Comic Sans MS" pitchFamily="66" charset="0"/>
              </a:rPr>
              <a:t>continue in this way…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" name="AutoShape 3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6.001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47192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31" name="AutoShape 10"/>
          <p:cNvCxnSpPr>
            <a:cxnSpLocks noChangeShapeType="1"/>
            <a:stCxn id="24" idx="2"/>
            <a:endCxn id="23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11"/>
          <p:cNvCxnSpPr>
            <a:cxnSpLocks noChangeShapeType="1"/>
            <a:stCxn id="24" idx="2"/>
            <a:endCxn id="36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2"/>
          <p:cNvCxnSpPr>
            <a:cxnSpLocks noChangeShapeType="1"/>
            <a:stCxn id="24" idx="2"/>
            <a:endCxn id="25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3"/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4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6516530" y="2132170"/>
            <a:ext cx="487363" cy="18542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6.042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en-US" sz="4000" dirty="0" smtClean="0"/>
              <a:t>omplete </a:t>
            </a:r>
            <a:r>
              <a:rPr lang="en-US" sz="4000" dirty="0"/>
              <a:t>t</a:t>
            </a:r>
            <a:r>
              <a:rPr lang="en-US" sz="4000" dirty="0" smtClean="0"/>
              <a:t>erm </a:t>
            </a:r>
            <a:r>
              <a:rPr lang="en-US" sz="4000" dirty="0"/>
              <a:t>s</a:t>
            </a:r>
            <a:r>
              <a:rPr lang="en-US" sz="4000" dirty="0" smtClean="0"/>
              <a:t>chedule</a:t>
            </a:r>
            <a:endParaRPr lang="en-US" sz="4000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3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3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3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47" name="AutoShape 24"/>
            <p:cNvCxnSpPr>
              <a:cxnSpLocks noChangeShapeType="1"/>
              <a:stCxn id="35" idx="2"/>
              <a:endCxn id="3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5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0" name="AutoShape 27"/>
            <p:cNvCxnSpPr>
              <a:cxnSpLocks noChangeShapeType="1"/>
              <a:stCxn id="36" idx="2"/>
              <a:endCxn id="3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" name="AutoShape 28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29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30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31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35"/>
            <p:cNvCxnSpPr>
              <a:cxnSpLocks noChangeShapeType="1"/>
              <a:stCxn id="40" idx="2"/>
              <a:endCxn id="4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36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37"/>
            <p:cNvCxnSpPr>
              <a:cxnSpLocks noChangeShapeType="1"/>
              <a:stCxn id="40" idx="2"/>
              <a:endCxn id="4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8"/>
            <p:cNvCxnSpPr>
              <a:cxnSpLocks noChangeShapeType="1"/>
              <a:stCxn id="43" idx="2"/>
              <a:endCxn id="4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742" y="274638"/>
            <a:ext cx="5084975" cy="110209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 </a:t>
            </a:r>
            <a:r>
              <a:rPr lang="en-US" sz="4800" dirty="0" err="1" smtClean="0"/>
              <a:t>antichain</a:t>
            </a:r>
            <a:endParaRPr lang="en-US" sz="4800" dirty="0"/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16" y="1363148"/>
            <a:ext cx="8377874" cy="523125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/>
              <a:t>a set </a:t>
            </a:r>
            <a:r>
              <a:rPr lang="en-US" sz="4000" dirty="0"/>
              <a:t>of subjects with</a:t>
            </a:r>
            <a:r>
              <a:rPr lang="en-US" sz="4000" dirty="0">
                <a:solidFill>
                  <a:srgbClr val="008000"/>
                </a:solidFill>
              </a:rPr>
              <a:t> </a:t>
            </a:r>
            <a:r>
              <a:rPr lang="en-US" sz="4000" dirty="0" smtClean="0"/>
              <a:t>no indirect </a:t>
            </a:r>
          </a:p>
          <a:p>
            <a:pPr>
              <a:buFontTx/>
              <a:buNone/>
            </a:pPr>
            <a:r>
              <a:rPr lang="en-US" sz="4000" dirty="0" err="1" smtClean="0"/>
              <a:t>prereqs</a:t>
            </a:r>
            <a:r>
              <a:rPr lang="en-US" sz="4000" dirty="0" smtClean="0"/>
              <a:t> among them</a:t>
            </a:r>
          </a:p>
          <a:p>
            <a:pPr>
              <a:buFontTx/>
              <a:buNone/>
            </a:pPr>
            <a:r>
              <a:rPr lang="en-US" sz="4000" dirty="0" smtClean="0"/>
              <a:t>--so can </a:t>
            </a:r>
            <a:r>
              <a:rPr lang="en-US" sz="4000" dirty="0"/>
              <a:t>be taken in </a:t>
            </a:r>
            <a:r>
              <a:rPr lang="en-US" sz="4000" dirty="0">
                <a:solidFill>
                  <a:srgbClr val="B21EAB"/>
                </a:solidFill>
              </a:rPr>
              <a:t>any </a:t>
            </a:r>
            <a:r>
              <a:rPr lang="en-US" sz="4000" dirty="0" smtClean="0">
                <a:solidFill>
                  <a:srgbClr val="B21EAB"/>
                </a:solidFill>
              </a:rPr>
              <a:t>order</a:t>
            </a:r>
          </a:p>
          <a:p>
            <a:pPr>
              <a:buFontTx/>
              <a:buNone/>
            </a:pPr>
            <a:r>
              <a:rPr lang="en-US" sz="4000" dirty="0" smtClean="0"/>
              <a:t>--called “incomparable”</a:t>
            </a:r>
          </a:p>
          <a:p>
            <a:pPr>
              <a:buFontTx/>
              <a:buNone/>
            </a:pPr>
            <a:r>
              <a:rPr lang="en-US" sz="4000" dirty="0" smtClean="0"/>
              <a:t>Def:   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is </a:t>
            </a:r>
            <a:r>
              <a:rPr lang="en-US" sz="4000" dirty="0" smtClean="0">
                <a:solidFill>
                  <a:srgbClr val="B21EAB"/>
                </a:solidFill>
              </a:rPr>
              <a:t>incomparable</a:t>
            </a:r>
            <a:r>
              <a:rPr lang="en-US" sz="4000" dirty="0" smtClean="0"/>
              <a:t> 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00"/>
                </a:solidFill>
              </a:rPr>
              <a:t>iff</a:t>
            </a:r>
            <a:r>
              <a:rPr lang="en-US" sz="4000" dirty="0" smtClean="0">
                <a:solidFill>
                  <a:srgbClr val="000000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/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5811A"/>
                </a:solidFill>
              </a:rPr>
              <a:t>and</a:t>
            </a:r>
          </a:p>
          <a:p>
            <a:r>
              <a:rPr lang="en-US" sz="4000" dirty="0" smtClean="0">
                <a:solidFill>
                  <a:srgbClr val="FF00FF"/>
                </a:solidFill>
              </a:rPr>
              <a:t>no path</a:t>
            </a:r>
            <a:r>
              <a:rPr lang="en-US" sz="4000" dirty="0" smtClean="0">
                <a:solidFill>
                  <a:srgbClr val="000000"/>
                </a:solidFill>
              </a:rPr>
              <a:t> from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v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solidFill>
                  <a:srgbClr val="000000"/>
                </a:solidFill>
              </a:rPr>
              <a:t>to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u</a:t>
            </a:r>
            <a:endParaRPr lang="en-US" sz="4000" dirty="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US" sz="4000" dirty="0">
              <a:solidFill>
                <a:srgbClr val="FF00FF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755715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7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8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19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755720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sp>
        <p:nvSpPr>
          <p:cNvPr id="755721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4648200" cy="914400"/>
          </a:xfrm>
        </p:spPr>
        <p:txBody>
          <a:bodyPr/>
          <a:lstStyle/>
          <a:p>
            <a:r>
              <a:rPr lang="en-US" sz="4400" dirty="0"/>
              <a:t>s</a:t>
            </a:r>
            <a:r>
              <a:rPr lang="en-US" sz="4400" dirty="0" smtClean="0"/>
              <a:t>ome </a:t>
            </a:r>
            <a:r>
              <a:rPr lang="en-US" sz="4400" dirty="0" err="1"/>
              <a:t>a</a:t>
            </a:r>
            <a:r>
              <a:rPr lang="en-US" sz="4400" dirty="0" err="1" smtClean="0"/>
              <a:t>ntichains</a:t>
            </a:r>
            <a:endParaRPr lang="en-US" sz="4400" dirty="0"/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18.02</a:t>
            </a:r>
          </a:p>
        </p:txBody>
      </p:sp>
      <p:sp>
        <p:nvSpPr>
          <p:cNvPr id="755723" name="AutoShape 11"/>
          <p:cNvSpPr>
            <a:spLocks noChangeArrowheads="1"/>
          </p:cNvSpPr>
          <p:nvPr/>
        </p:nvSpPr>
        <p:spPr bwMode="auto">
          <a:xfrm>
            <a:off x="18288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18.01</a:t>
            </a:r>
          </a:p>
        </p:txBody>
      </p:sp>
      <p:sp>
        <p:nvSpPr>
          <p:cNvPr id="755724" name="AutoShape 12"/>
          <p:cNvSpPr>
            <a:spLocks noChangeArrowheads="1"/>
          </p:cNvSpPr>
          <p:nvPr/>
        </p:nvSpPr>
        <p:spPr bwMode="auto">
          <a:xfrm>
            <a:off x="18288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755725" name="AutoShape 13"/>
          <p:cNvSpPr>
            <a:spLocks noChangeArrowheads="1"/>
          </p:cNvSpPr>
          <p:nvPr/>
        </p:nvSpPr>
        <p:spPr bwMode="auto">
          <a:xfrm>
            <a:off x="1828800" y="43116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6.840</a:t>
            </a:r>
          </a:p>
        </p:txBody>
      </p:sp>
      <p:sp>
        <p:nvSpPr>
          <p:cNvPr id="755726" name="AutoShape 14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755727" name="AutoShape 15"/>
          <p:cNvSpPr>
            <a:spLocks noChangeArrowheads="1"/>
          </p:cNvSpPr>
          <p:nvPr/>
        </p:nvSpPr>
        <p:spPr bwMode="auto">
          <a:xfrm>
            <a:off x="62865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755728" name="AutoShape 16"/>
          <p:cNvSpPr>
            <a:spLocks noChangeArrowheads="1"/>
          </p:cNvSpPr>
          <p:nvPr/>
        </p:nvSpPr>
        <p:spPr bwMode="auto">
          <a:xfrm>
            <a:off x="6305298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755730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1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2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3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55734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755736" name="AutoShape 24"/>
          <p:cNvCxnSpPr>
            <a:cxnSpLocks noChangeShapeType="1"/>
            <a:stCxn id="755723" idx="2"/>
            <a:endCxn id="755722" idx="0"/>
          </p:cNvCxnSpPr>
          <p:nvPr/>
        </p:nvCxnSpPr>
        <p:spPr bwMode="auto">
          <a:xfrm flipH="1">
            <a:off x="1066800" y="1995488"/>
            <a:ext cx="11430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7" name="AutoShape 25"/>
          <p:cNvCxnSpPr>
            <a:cxnSpLocks noChangeShapeType="1"/>
            <a:stCxn id="755723" idx="2"/>
            <a:endCxn id="755751" idx="0"/>
          </p:cNvCxnSpPr>
          <p:nvPr/>
        </p:nvCxnSpPr>
        <p:spPr bwMode="auto">
          <a:xfrm>
            <a:off x="22098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8" name="AutoShape 26"/>
          <p:cNvCxnSpPr>
            <a:cxnSpLocks noChangeShapeType="1"/>
          </p:cNvCxnSpPr>
          <p:nvPr/>
        </p:nvCxnSpPr>
        <p:spPr bwMode="auto">
          <a:xfrm>
            <a:off x="2209800" y="1981200"/>
            <a:ext cx="0" cy="13890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39" name="AutoShape 27"/>
          <p:cNvCxnSpPr>
            <a:cxnSpLocks noChangeShapeType="1"/>
            <a:stCxn id="755724" idx="2"/>
            <a:endCxn id="755725" idx="0"/>
          </p:cNvCxnSpPr>
          <p:nvPr/>
        </p:nvCxnSpPr>
        <p:spPr bwMode="auto">
          <a:xfrm>
            <a:off x="2209800" y="3748088"/>
            <a:ext cx="0" cy="549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0" name="AutoShape 28"/>
          <p:cNvCxnSpPr>
            <a:cxnSpLocks noChangeShapeType="1"/>
            <a:stCxn id="755723" idx="2"/>
            <a:endCxn id="755726" idx="0"/>
          </p:cNvCxnSpPr>
          <p:nvPr/>
        </p:nvCxnSpPr>
        <p:spPr bwMode="auto">
          <a:xfrm>
            <a:off x="2209800" y="1995488"/>
            <a:ext cx="129540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1" name="AutoShape 29"/>
          <p:cNvCxnSpPr>
            <a:cxnSpLocks noChangeShapeType="1"/>
            <a:stCxn id="755730" idx="2"/>
            <a:endCxn id="755731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2" name="AutoShape 30"/>
          <p:cNvCxnSpPr>
            <a:cxnSpLocks noChangeShapeType="1"/>
            <a:stCxn id="755732" idx="2"/>
            <a:endCxn id="755733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3" name="AutoShape 31"/>
          <p:cNvCxnSpPr>
            <a:cxnSpLocks noChangeShapeType="1"/>
            <a:stCxn id="755733" idx="2"/>
            <a:endCxn id="755734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7" name="AutoShape 35"/>
          <p:cNvCxnSpPr>
            <a:cxnSpLocks noChangeShapeType="1"/>
            <a:stCxn id="755727" idx="2"/>
            <a:endCxn id="755728" idx="0"/>
          </p:cNvCxnSpPr>
          <p:nvPr/>
        </p:nvCxnSpPr>
        <p:spPr bwMode="auto">
          <a:xfrm rot="16200000" flipH="1">
            <a:off x="6433218" y="2215482"/>
            <a:ext cx="487363" cy="187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8" name="AutoShape 36"/>
          <p:cNvCxnSpPr>
            <a:cxnSpLocks noChangeShapeType="1"/>
            <a:stCxn id="755726" idx="2"/>
            <a:endCxn id="755732" idx="0"/>
          </p:cNvCxnSpPr>
          <p:nvPr/>
        </p:nvCxnSpPr>
        <p:spPr bwMode="auto">
          <a:xfrm>
            <a:off x="3505200" y="2863850"/>
            <a:ext cx="121920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49" name="AutoShape 37"/>
          <p:cNvCxnSpPr>
            <a:cxnSpLocks noChangeShapeType="1"/>
            <a:stCxn id="755727" idx="2"/>
            <a:endCxn id="755733" idx="0"/>
          </p:cNvCxnSpPr>
          <p:nvPr/>
        </p:nvCxnSpPr>
        <p:spPr bwMode="auto">
          <a:xfrm flipH="1">
            <a:off x="4724400" y="1995488"/>
            <a:ext cx="1943100" cy="23479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5750" name="AutoShape 38"/>
          <p:cNvCxnSpPr>
            <a:cxnSpLocks noChangeShapeType="1"/>
            <a:stCxn id="755731" idx="2"/>
            <a:endCxn id="755732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55751" name="AutoShape 39"/>
          <p:cNvSpPr>
            <a:spLocks noChangeArrowheads="1"/>
          </p:cNvSpPr>
          <p:nvPr/>
        </p:nvSpPr>
        <p:spPr bwMode="auto">
          <a:xfrm>
            <a:off x="1828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685800" y="1752600"/>
            <a:ext cx="8191500" cy="3657600"/>
            <a:chOff x="432" y="1152"/>
            <a:chExt cx="5160" cy="2304"/>
          </a:xfrm>
        </p:grpSpPr>
        <p:cxnSp>
          <p:nvCxnSpPr>
            <p:cNvPr id="755755" name="AutoShape 43"/>
            <p:cNvCxnSpPr>
              <a:cxnSpLocks noChangeShapeType="1"/>
            </p:cNvCxnSpPr>
            <p:nvPr/>
          </p:nvCxnSpPr>
          <p:spPr bwMode="auto">
            <a:xfrm flipV="1">
              <a:off x="672" y="1776"/>
              <a:ext cx="4920" cy="1680"/>
            </a:xfrm>
            <a:prstGeom prst="straightConnector1">
              <a:avLst/>
            </a:prstGeom>
            <a:noFill/>
            <a:ln w="31750">
              <a:solidFill>
                <a:srgbClr val="05811A"/>
              </a:solidFill>
              <a:prstDash val="dash"/>
              <a:round/>
              <a:headEnd/>
              <a:tailEnd/>
            </a:ln>
            <a:effectLst/>
          </p:spPr>
        </p:cxnSp>
        <p:grpSp>
          <p:nvGrpSpPr>
            <p:cNvPr id="4" name="Group 50"/>
            <p:cNvGrpSpPr>
              <a:grpSpLocks/>
            </p:cNvGrpSpPr>
            <p:nvPr/>
          </p:nvGrpSpPr>
          <p:grpSpPr bwMode="auto">
            <a:xfrm>
              <a:off x="432" y="1152"/>
              <a:ext cx="5136" cy="2304"/>
              <a:chOff x="432" y="1152"/>
              <a:chExt cx="5136" cy="2304"/>
            </a:xfrm>
          </p:grpSpPr>
          <p:cxnSp>
            <p:nvCxnSpPr>
              <p:cNvPr id="755754" name="AutoShape 42"/>
              <p:cNvCxnSpPr>
                <a:cxnSpLocks noChangeShapeType="1"/>
              </p:cNvCxnSpPr>
              <p:nvPr/>
            </p:nvCxnSpPr>
            <p:spPr bwMode="auto">
              <a:xfrm flipV="1">
                <a:off x="432" y="1152"/>
                <a:ext cx="4920" cy="1680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6" name="AutoShape 44"/>
              <p:cNvCxnSpPr>
                <a:cxnSpLocks noChangeShapeType="1"/>
              </p:cNvCxnSpPr>
              <p:nvPr/>
            </p:nvCxnSpPr>
            <p:spPr bwMode="auto">
              <a:xfrm>
                <a:off x="432" y="283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  <p:cxnSp>
            <p:nvCxnSpPr>
              <p:cNvPr id="755759" name="AutoShape 47"/>
              <p:cNvCxnSpPr>
                <a:cxnSpLocks noChangeShapeType="1"/>
              </p:cNvCxnSpPr>
              <p:nvPr/>
            </p:nvCxnSpPr>
            <p:spPr bwMode="auto">
              <a:xfrm>
                <a:off x="5328" y="1152"/>
                <a:ext cx="240" cy="624"/>
              </a:xfrm>
              <a:prstGeom prst="straightConnector1">
                <a:avLst/>
              </a:prstGeom>
              <a:noFill/>
              <a:ln w="31750">
                <a:solidFill>
                  <a:srgbClr val="05811A"/>
                </a:solidFill>
                <a:prstDash val="dash"/>
                <a:round/>
                <a:headEnd/>
                <a:tailEnd/>
              </a:ln>
              <a:effectLst/>
            </p:spPr>
          </p:cxnSp>
        </p:grpSp>
      </p:grpSp>
      <p:sp>
        <p:nvSpPr>
          <p:cNvPr id="755764" name="Text Box 52"/>
          <p:cNvSpPr txBox="1">
            <a:spLocks noChangeArrowheads="1"/>
          </p:cNvSpPr>
          <p:nvPr/>
        </p:nvSpPr>
        <p:spPr bwMode="auto">
          <a:xfrm>
            <a:off x="228600" y="5491758"/>
            <a:ext cx="45254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many more…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5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2687" y="274638"/>
            <a:ext cx="5948004" cy="1102099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leisurely </a:t>
            </a:r>
            <a:r>
              <a:rPr lang="en-US" dirty="0"/>
              <a:t>s</a:t>
            </a:r>
            <a:r>
              <a:rPr lang="en-US" dirty="0" smtClean="0"/>
              <a:t>chedule</a:t>
            </a:r>
            <a:endParaRPr lang="en-US" dirty="0"/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/>
              <a:t>Graduate taking only 1 subject/term?</a:t>
            </a:r>
          </a:p>
          <a:p>
            <a:pPr>
              <a:buFontTx/>
              <a:buNone/>
            </a:pPr>
            <a:r>
              <a:rPr lang="en-US" sz="4000" dirty="0"/>
              <a:t>Sure, </a:t>
            </a:r>
          </a:p>
        </p:txBody>
      </p:sp>
      <p:cxnSp>
        <p:nvCxnSpPr>
          <p:cNvPr id="642073" name="AutoShape 25"/>
          <p:cNvCxnSpPr>
            <a:cxnSpLocks noChangeShapeType="1"/>
            <a:stCxn id="642062" idx="2"/>
          </p:cNvCxnSpPr>
          <p:nvPr/>
        </p:nvCxnSpPr>
        <p:spPr bwMode="auto">
          <a:xfrm rot="5400000">
            <a:off x="4270620" y="857038"/>
            <a:ext cx="677236" cy="6021524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381000" y="2919582"/>
            <a:ext cx="7620000" cy="609600"/>
            <a:chOff x="381000" y="2919582"/>
            <a:chExt cx="7620000" cy="609600"/>
          </a:xfrm>
        </p:grpSpPr>
        <p:sp>
          <p:nvSpPr>
            <p:cNvPr id="642053" name="AutoShape 5"/>
            <p:cNvSpPr>
              <a:spLocks noChangeArrowheads="1"/>
            </p:cNvSpPr>
            <p:nvPr/>
          </p:nvSpPr>
          <p:spPr bwMode="auto">
            <a:xfrm>
              <a:off x="381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42054" name="AutoShape 6"/>
            <p:cNvSpPr>
              <a:spLocks noChangeArrowheads="1"/>
            </p:cNvSpPr>
            <p:nvPr/>
          </p:nvSpPr>
          <p:spPr bwMode="auto">
            <a:xfrm>
              <a:off x="20574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55" name="AutoShape 7"/>
            <p:cNvSpPr>
              <a:spLocks noChangeArrowheads="1"/>
            </p:cNvSpPr>
            <p:nvPr/>
          </p:nvSpPr>
          <p:spPr bwMode="auto">
            <a:xfrm>
              <a:off x="1219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CC00">
                <a:alpha val="53999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42056" name="AutoShape 8"/>
            <p:cNvSpPr>
              <a:spLocks noChangeArrowheads="1"/>
            </p:cNvSpPr>
            <p:nvPr/>
          </p:nvSpPr>
          <p:spPr bwMode="auto">
            <a:xfrm>
              <a:off x="64008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642058" name="AutoShape 10"/>
            <p:cNvSpPr>
              <a:spLocks noChangeArrowheads="1"/>
            </p:cNvSpPr>
            <p:nvPr/>
          </p:nvSpPr>
          <p:spPr bwMode="auto">
            <a:xfrm>
              <a:off x="3810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42059" name="AutoShape 11"/>
            <p:cNvSpPr>
              <a:spLocks noChangeArrowheads="1"/>
            </p:cNvSpPr>
            <p:nvPr/>
          </p:nvSpPr>
          <p:spPr bwMode="auto">
            <a:xfrm>
              <a:off x="46482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42061" name="AutoShape 13"/>
            <p:cNvSpPr>
              <a:spLocks noChangeArrowheads="1"/>
            </p:cNvSpPr>
            <p:nvPr/>
          </p:nvSpPr>
          <p:spPr bwMode="auto">
            <a:xfrm>
              <a:off x="2895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2" name="AutoShape 14"/>
            <p:cNvSpPr>
              <a:spLocks noChangeArrowheads="1"/>
            </p:cNvSpPr>
            <p:nvPr/>
          </p:nvSpPr>
          <p:spPr bwMode="auto">
            <a:xfrm>
              <a:off x="72390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>
                <a:alpha val="67000"/>
              </a:srgbClr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2069" name="AutoShape 21"/>
            <p:cNvSpPr>
              <a:spLocks noChangeArrowheads="1"/>
            </p:cNvSpPr>
            <p:nvPr/>
          </p:nvSpPr>
          <p:spPr bwMode="auto">
            <a:xfrm>
              <a:off x="5562600" y="3148182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  <p:sp>
          <p:nvSpPr>
            <p:cNvPr id="642076" name="Line 28"/>
            <p:cNvSpPr>
              <a:spLocks noChangeShapeType="1"/>
            </p:cNvSpPr>
            <p:nvPr/>
          </p:nvSpPr>
          <p:spPr bwMode="auto">
            <a:xfrm>
              <a:off x="609600" y="2919582"/>
              <a:ext cx="7290536" cy="16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</p:grpSp>
      <p:sp>
        <p:nvSpPr>
          <p:cNvPr id="642077" name="Text Box 29"/>
          <p:cNvSpPr txBox="1">
            <a:spLocks noChangeArrowheads="1"/>
          </p:cNvSpPr>
          <p:nvPr/>
        </p:nvSpPr>
        <p:spPr bwMode="auto">
          <a:xfrm>
            <a:off x="1142699" y="5036836"/>
            <a:ext cx="637213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742950" indent="-285750"/>
            <a:r>
              <a:rPr lang="en-US" sz="6000" dirty="0">
                <a:latin typeface="Comic Sans MS" pitchFamily="66" charset="0"/>
              </a:rPr>
              <a:t>a</a:t>
            </a:r>
            <a:r>
              <a:rPr lang="en-US" sz="6000" dirty="0">
                <a:solidFill>
                  <a:srgbClr val="B21EAB"/>
                </a:solidFill>
                <a:latin typeface="Comic Sans MS" pitchFamily="66" charset="0"/>
              </a:rPr>
              <a:t> topological sort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33517" y="4237879"/>
            <a:ext cx="3970159" cy="578139"/>
            <a:chOff x="1133517" y="4237879"/>
            <a:chExt cx="3970159" cy="578139"/>
          </a:xfrm>
        </p:grpSpPr>
        <p:sp>
          <p:nvSpPr>
            <p:cNvPr id="642052" name="AutoShape 4"/>
            <p:cNvSpPr>
              <a:spLocks noChangeArrowheads="1"/>
            </p:cNvSpPr>
            <p:nvPr/>
          </p:nvSpPr>
          <p:spPr bwMode="auto">
            <a:xfrm>
              <a:off x="1133517" y="42758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642075" name="Line 27"/>
            <p:cNvSpPr>
              <a:spLocks noChangeShapeType="1"/>
            </p:cNvSpPr>
            <p:nvPr/>
          </p:nvSpPr>
          <p:spPr bwMode="auto">
            <a:xfrm flipV="1">
              <a:off x="1369876" y="4816018"/>
              <a:ext cx="3733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 sz="2000">
                <a:latin typeface="Comic Sans MS" pitchFamily="66" charset="0"/>
              </a:endParaRP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3065940" y="424953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2251174" y="42555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28" name="AutoShape 23"/>
            <p:cNvSpPr>
              <a:spLocks noChangeArrowheads="1"/>
            </p:cNvSpPr>
            <p:nvPr/>
          </p:nvSpPr>
          <p:spPr bwMode="auto">
            <a:xfrm>
              <a:off x="4005489" y="4237879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28168" y="524290"/>
            <a:ext cx="4090235" cy="811350"/>
          </a:xfrm>
        </p:spPr>
        <p:txBody>
          <a:bodyPr>
            <a:noAutofit/>
          </a:bodyPr>
          <a:lstStyle/>
          <a:p>
            <a:r>
              <a:rPr lang="en-US" sz="5400" dirty="0" smtClean="0"/>
              <a:t>a chain</a:t>
            </a:r>
            <a:endParaRPr lang="en-US" sz="5400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780" y="1539130"/>
            <a:ext cx="8565223" cy="277169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4800" dirty="0" smtClean="0"/>
              <a:t>sequence of subjects that</a:t>
            </a:r>
          </a:p>
          <a:p>
            <a:pPr>
              <a:buFontTx/>
              <a:buNone/>
            </a:pPr>
            <a:r>
              <a:rPr lang="en-US" sz="4800" dirty="0" smtClean="0"/>
              <a:t>must </a:t>
            </a:r>
            <a:r>
              <a:rPr lang="en-US" sz="4800" dirty="0"/>
              <a:t>be taken in </a:t>
            </a:r>
            <a:r>
              <a:rPr lang="en-US" sz="4800" dirty="0" smtClean="0"/>
              <a:t>order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sz="4800" dirty="0" smtClean="0"/>
              <a:t>   (</a:t>
            </a:r>
            <a:r>
              <a:rPr lang="en-US" sz="4800" dirty="0"/>
              <a:t>subjects </a:t>
            </a:r>
            <a:r>
              <a:rPr lang="en-US" sz="4800" dirty="0" smtClean="0"/>
              <a:t>are </a:t>
            </a:r>
            <a:r>
              <a:rPr lang="en-US" sz="4800" dirty="0">
                <a:solidFill>
                  <a:srgbClr val="B21EAB"/>
                </a:solidFill>
              </a:rPr>
              <a:t>comparable</a:t>
            </a:r>
            <a:r>
              <a:rPr lang="en-US" sz="4800" dirty="0"/>
              <a:t>)</a:t>
            </a:r>
          </a:p>
        </p:txBody>
      </p:sp>
      <p:sp>
        <p:nvSpPr>
          <p:cNvPr id="685062" name="Rectangle 6"/>
          <p:cNvSpPr>
            <a:spLocks noChangeArrowheads="1"/>
          </p:cNvSpPr>
          <p:nvPr/>
        </p:nvSpPr>
        <p:spPr bwMode="auto">
          <a:xfrm>
            <a:off x="2286000" y="3357563"/>
            <a:ext cx="4572000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42950" indent="-285750"/>
            <a:r>
              <a:rPr lang="en-US"/>
              <a:t>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4505" y="304877"/>
            <a:ext cx="6662057" cy="1105126"/>
          </a:xfrm>
        </p:spPr>
        <p:txBody>
          <a:bodyPr/>
          <a:lstStyle/>
          <a:p>
            <a:r>
              <a:rPr lang="en-US" dirty="0"/>
              <a:t>Some Course 6 Prerequisites</a:t>
            </a: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45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7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8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9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0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1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2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3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4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6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7" name="AutoShape 24"/>
            <p:cNvCxnSpPr>
              <a:cxnSpLocks noChangeShapeType="1"/>
              <a:stCxn id="46" idx="2"/>
              <a:endCxn id="45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25"/>
            <p:cNvCxnSpPr>
              <a:cxnSpLocks noChangeShapeType="1"/>
              <a:stCxn id="46" idx="2"/>
              <a:endCxn id="69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27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28"/>
            <p:cNvCxnSpPr>
              <a:cxnSpLocks noChangeShapeType="1"/>
              <a:stCxn id="46" idx="2"/>
              <a:endCxn id="49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29"/>
            <p:cNvCxnSpPr>
              <a:cxnSpLocks noChangeShapeType="1"/>
              <a:stCxn id="52" idx="2"/>
              <a:endCxn id="53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0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31"/>
            <p:cNvCxnSpPr>
              <a:cxnSpLocks noChangeShapeType="1"/>
              <a:stCxn id="55" idx="2"/>
              <a:endCxn id="56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35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36"/>
            <p:cNvCxnSpPr>
              <a:cxnSpLocks noChangeShapeType="1"/>
              <a:stCxn id="49" idx="2"/>
              <a:endCxn id="54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7"/>
            <p:cNvCxnSpPr>
              <a:cxnSpLocks noChangeShapeType="1"/>
              <a:stCxn id="50" idx="2"/>
              <a:endCxn id="55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8"/>
            <p:cNvCxnSpPr>
              <a:cxnSpLocks noChangeShapeType="1"/>
              <a:stCxn id="53" idx="2"/>
              <a:endCxn id="54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9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1664748" y="1447800"/>
            <a:ext cx="1143000" cy="3505200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2000">
              <a:latin typeface="Comic Sans MS" pitchFamily="66" charset="0"/>
            </a:endParaRPr>
          </a:p>
        </p:txBody>
      </p:sp>
      <p:sp>
        <p:nvSpPr>
          <p:cNvPr id="71" name="Freeform 35"/>
          <p:cNvSpPr>
            <a:spLocks/>
          </p:cNvSpPr>
          <p:nvPr/>
        </p:nvSpPr>
        <p:spPr bwMode="auto">
          <a:xfrm>
            <a:off x="1281733" y="1013626"/>
            <a:ext cx="4497721" cy="3483613"/>
          </a:xfrm>
          <a:custGeom>
            <a:avLst/>
            <a:gdLst/>
            <a:ahLst/>
            <a:cxnLst>
              <a:cxn ang="0">
                <a:pos x="0" y="464"/>
              </a:cxn>
              <a:cxn ang="0">
                <a:pos x="248" y="168"/>
              </a:cxn>
              <a:cxn ang="0">
                <a:pos x="264" y="120"/>
              </a:cxn>
              <a:cxn ang="0">
                <a:pos x="368" y="32"/>
              </a:cxn>
              <a:cxn ang="0">
                <a:pos x="392" y="0"/>
              </a:cxn>
              <a:cxn ang="0">
                <a:pos x="3552" y="1992"/>
              </a:cxn>
              <a:cxn ang="0">
                <a:pos x="3264" y="2520"/>
              </a:cxn>
              <a:cxn ang="0">
                <a:pos x="48" y="408"/>
              </a:cxn>
            </a:cxnLst>
            <a:rect l="0" t="0" r="r" b="b"/>
            <a:pathLst>
              <a:path w="3552" h="2520">
                <a:moveTo>
                  <a:pt x="0" y="464"/>
                </a:moveTo>
                <a:cubicBezTo>
                  <a:pt x="83" y="365"/>
                  <a:pt x="170" y="270"/>
                  <a:pt x="248" y="168"/>
                </a:cubicBezTo>
                <a:cubicBezTo>
                  <a:pt x="258" y="155"/>
                  <a:pt x="254" y="134"/>
                  <a:pt x="264" y="120"/>
                </a:cubicBezTo>
                <a:cubicBezTo>
                  <a:pt x="311" y="57"/>
                  <a:pt x="318" y="57"/>
                  <a:pt x="368" y="32"/>
                </a:cubicBezTo>
                <a:cubicBezTo>
                  <a:pt x="386" y="5"/>
                  <a:pt x="377" y="15"/>
                  <a:pt x="392" y="0"/>
                </a:cubicBezTo>
                <a:lnTo>
                  <a:pt x="3552" y="1992"/>
                </a:lnTo>
                <a:lnTo>
                  <a:pt x="3264" y="2520"/>
                </a:lnTo>
                <a:lnTo>
                  <a:pt x="48" y="408"/>
                </a:lnTo>
              </a:path>
            </a:pathLst>
          </a:custGeom>
          <a:noFill/>
          <a:ln w="28575" cap="flat" cmpd="sng">
            <a:solidFill>
              <a:srgbClr val="000080"/>
            </a:solidFill>
            <a:prstDash val="sysDot"/>
            <a:round/>
            <a:headEnd type="none" w="med" len="med"/>
            <a:tailEnd type="none" w="lg" len="lg"/>
          </a:ln>
          <a:effectLst/>
        </p:spPr>
        <p:txBody>
          <a:bodyPr/>
          <a:lstStyle/>
          <a:p>
            <a:endParaRPr lang="en-US" sz="20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77" grpId="0" animBg="1"/>
      <p:bldP spid="70" grpId="0" animBg="1"/>
      <p:bldP spid="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4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2" name="AutoShape 29"/>
          <p:cNvCxnSpPr>
            <a:cxnSpLocks noChangeShapeType="1"/>
            <a:stCxn id="52" idx="2"/>
            <a:endCxn id="53" idx="0"/>
          </p:cNvCxnSpPr>
          <p:nvPr/>
        </p:nvCxnSpPr>
        <p:spPr bwMode="auto">
          <a:xfrm>
            <a:off x="4724400" y="19954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3" name="AutoShape 30"/>
          <p:cNvCxnSpPr>
            <a:cxnSpLocks noChangeShapeType="1"/>
            <a:stCxn id="54" idx="2"/>
            <a:endCxn id="55" idx="0"/>
          </p:cNvCxnSpPr>
          <p:nvPr/>
        </p:nvCxnSpPr>
        <p:spPr bwMode="auto">
          <a:xfrm>
            <a:off x="4724400" y="3748088"/>
            <a:ext cx="0" cy="5953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4" name="AutoShape 31"/>
          <p:cNvCxnSpPr>
            <a:cxnSpLocks noChangeShapeType="1"/>
            <a:stCxn id="55" idx="2"/>
            <a:endCxn id="56" idx="0"/>
          </p:cNvCxnSpPr>
          <p:nvPr/>
        </p:nvCxnSpPr>
        <p:spPr bwMode="auto">
          <a:xfrm>
            <a:off x="4724400" y="4752975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38"/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4724400" y="2863850"/>
            <a:ext cx="0" cy="4746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4620735" y="2493289"/>
          <a:ext cx="222407" cy="353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7" name="Equation" r:id="rId4" imgW="76200" imgH="165100" progId="Equation.DSMT4">
                  <p:embed/>
                </p:oleObj>
              </mc:Choice>
              <mc:Fallback>
                <p:oleObj name="Equation" r:id="rId4" imgW="76200" imgH="165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735" y="2493289"/>
                        <a:ext cx="222407" cy="353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4620735" y="4337772"/>
          <a:ext cx="2222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8" name="Equation" r:id="rId6" imgW="76200" imgH="165100" progId="Equation.DSMT4">
                  <p:embed/>
                </p:oleObj>
              </mc:Choice>
              <mc:Fallback>
                <p:oleObj name="Equation" r:id="rId6" imgW="76200" imgH="165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735" y="4337772"/>
                        <a:ext cx="2222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AutoShape 19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5" name="AutoShape 21"/>
          <p:cNvSpPr>
            <a:spLocks noChangeArrowheads="1"/>
          </p:cNvSpPr>
          <p:nvPr/>
        </p:nvSpPr>
        <p:spPr bwMode="auto">
          <a:xfrm>
            <a:off x="4343400" y="4357688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6842" y="152399"/>
            <a:ext cx="5497530" cy="121406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chains</a:t>
            </a:r>
            <a:endParaRPr lang="en-US" sz="4400" dirty="0"/>
          </a:p>
        </p:txBody>
      </p:sp>
      <p:sp>
        <p:nvSpPr>
          <p:cNvPr id="646177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4" name="AutoShape 20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56" name="AutoShape 22"/>
          <p:cNvSpPr>
            <a:spLocks noChangeArrowheads="1"/>
          </p:cNvSpPr>
          <p:nvPr/>
        </p:nvSpPr>
        <p:spPr bwMode="auto">
          <a:xfrm>
            <a:off x="4343400" y="522605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cxnSp>
        <p:nvCxnSpPr>
          <p:cNvPr id="63" name="AutoShape 30"/>
          <p:cNvCxnSpPr>
            <a:cxnSpLocks noChangeShapeType="1"/>
            <a:stCxn id="54" idx="2"/>
            <a:endCxn id="56" idx="0"/>
          </p:cNvCxnSpPr>
          <p:nvPr/>
        </p:nvCxnSpPr>
        <p:spPr bwMode="auto">
          <a:xfrm>
            <a:off x="4724400" y="3733800"/>
            <a:ext cx="0" cy="149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8" name="AutoShape 38"/>
          <p:cNvCxnSpPr>
            <a:cxnSpLocks noChangeShapeType="1"/>
            <a:stCxn id="52" idx="2"/>
            <a:endCxn id="54" idx="0"/>
          </p:cNvCxnSpPr>
          <p:nvPr/>
        </p:nvCxnSpPr>
        <p:spPr bwMode="auto">
          <a:xfrm>
            <a:off x="4724400" y="1981200"/>
            <a:ext cx="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4883463" y="1339851"/>
            <a:ext cx="2590445" cy="4473939"/>
            <a:chOff x="4883463" y="1339851"/>
            <a:chExt cx="2590445" cy="4473939"/>
          </a:xfrm>
        </p:grpSpPr>
        <p:sp>
          <p:nvSpPr>
            <p:cNvPr id="36" name="TextBox 35"/>
            <p:cNvSpPr txBox="1"/>
            <p:nvPr/>
          </p:nvSpPr>
          <p:spPr>
            <a:xfrm>
              <a:off x="5686239" y="2644170"/>
              <a:ext cx="178766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latin typeface="Comic Sans MS" pitchFamily="66" charset="0"/>
                </a:rPr>
                <a:t>still a</a:t>
              </a:r>
            </a:p>
            <a:p>
              <a:r>
                <a:rPr lang="en-US" sz="4800" dirty="0" smtClean="0">
                  <a:latin typeface="Comic Sans MS" pitchFamily="66" charset="0"/>
                </a:rPr>
                <a:t>chain</a:t>
              </a:r>
            </a:p>
          </p:txBody>
        </p:sp>
        <p:graphicFrame>
          <p:nvGraphicFramePr>
            <p:cNvPr id="103428" name="Object 4"/>
            <p:cNvGraphicFramePr>
              <a:graphicFrameLocks noChangeAspect="1"/>
            </p:cNvGraphicFramePr>
            <p:nvPr/>
          </p:nvGraphicFramePr>
          <p:xfrm>
            <a:off x="4883463" y="1339851"/>
            <a:ext cx="975089" cy="4473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4" imgW="215900" imgH="990600" progId="Equation.DSMT4">
                    <p:embed/>
                  </p:oleObj>
                </mc:Choice>
                <mc:Fallback>
                  <p:oleObj name="Equation" r:id="rId4" imgW="215900" imgH="990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3463" y="1339851"/>
                          <a:ext cx="975089" cy="44739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96623465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644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m</a:t>
            </a:r>
            <a:r>
              <a:rPr lang="en-US" sz="4000" dirty="0" smtClean="0"/>
              <a:t>aximum </a:t>
            </a:r>
            <a:r>
              <a:rPr lang="en-US" sz="4000" dirty="0"/>
              <a:t>l</a:t>
            </a:r>
            <a:r>
              <a:rPr lang="en-US" sz="4000" dirty="0" smtClean="0"/>
              <a:t>ength </a:t>
            </a:r>
            <a:r>
              <a:rPr lang="en-US" sz="4000" dirty="0"/>
              <a:t>c</a:t>
            </a:r>
            <a:r>
              <a:rPr lang="en-US" sz="4000" dirty="0" smtClean="0"/>
              <a:t>hain</a:t>
            </a:r>
            <a:endParaRPr lang="en-US" sz="4000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39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40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44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45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46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47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8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49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0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1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52" name="AutoShape 24"/>
            <p:cNvCxnSpPr>
              <a:cxnSpLocks noChangeShapeType="1"/>
              <a:stCxn id="39" idx="2"/>
              <a:endCxn id="38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3" name="AutoShape 25"/>
            <p:cNvCxnSpPr>
              <a:cxnSpLocks noChangeShapeType="1"/>
              <a:stCxn id="39" idx="2"/>
              <a:endCxn id="64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5" name="AutoShape 27"/>
            <p:cNvCxnSpPr>
              <a:cxnSpLocks noChangeShapeType="1"/>
              <a:stCxn id="40" idx="2"/>
              <a:endCxn id="43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6" name="AutoShape 28"/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29"/>
            <p:cNvCxnSpPr>
              <a:cxnSpLocks noChangeShapeType="1"/>
              <a:stCxn id="47" idx="2"/>
              <a:endCxn id="48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8" name="AutoShape 30"/>
            <p:cNvCxnSpPr>
              <a:cxnSpLocks noChangeShapeType="1"/>
              <a:stCxn id="49" idx="2"/>
              <a:endCxn id="50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31"/>
            <p:cNvCxnSpPr>
              <a:cxnSpLocks noChangeShapeType="1"/>
              <a:stCxn id="50" idx="2"/>
              <a:endCxn id="51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35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1" name="AutoShape 36"/>
            <p:cNvCxnSpPr>
              <a:cxnSpLocks noChangeShapeType="1"/>
              <a:stCxn id="44" idx="2"/>
              <a:endCxn id="49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2" name="AutoShape 37"/>
            <p:cNvCxnSpPr>
              <a:cxnSpLocks noChangeShapeType="1"/>
              <a:stCxn id="45" idx="2"/>
              <a:endCxn id="50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38"/>
            <p:cNvCxnSpPr>
              <a:cxnSpLocks noChangeShapeType="1"/>
              <a:stCxn id="48" idx="2"/>
              <a:endCxn id="49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4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6.042</a:t>
              </a:r>
            </a:p>
          </p:txBody>
        </p:sp>
      </p:grpSp>
      <p:sp>
        <p:nvSpPr>
          <p:cNvPr id="65" name="Rectangle 33"/>
          <p:cNvSpPr>
            <a:spLocks noChangeArrowheads="1"/>
          </p:cNvSpPr>
          <p:nvPr/>
        </p:nvSpPr>
        <p:spPr bwMode="auto">
          <a:xfrm>
            <a:off x="4191000" y="1371600"/>
            <a:ext cx="1040801" cy="4593651"/>
          </a:xfrm>
          <a:prstGeom prst="rect">
            <a:avLst/>
          </a:prstGeom>
          <a:noFill/>
          <a:ln w="38100">
            <a:solidFill>
              <a:srgbClr val="333399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sz="160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6110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3200" dirty="0"/>
              <a:t>h</a:t>
            </a:r>
            <a:r>
              <a:rPr lang="en-US" sz="3200" dirty="0" smtClean="0"/>
              <a:t>ow </a:t>
            </a:r>
            <a:r>
              <a:rPr lang="en-US" sz="3200" dirty="0"/>
              <a:t>many terms to graduate?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5 </a:t>
            </a:r>
            <a:r>
              <a:rPr lang="en-US" sz="4800" dirty="0"/>
              <a:t>terms are </a:t>
            </a:r>
            <a:r>
              <a:rPr lang="en-US" sz="4800" b="1" dirty="0">
                <a:solidFill>
                  <a:schemeClr val="accent2"/>
                </a:solidFill>
              </a:rPr>
              <a:t>necessary</a:t>
            </a:r>
            <a:r>
              <a:rPr lang="en-US" sz="4800" dirty="0"/>
              <a:t> to </a:t>
            </a:r>
            <a:r>
              <a:rPr lang="en-US" sz="4800" dirty="0" smtClean="0"/>
              <a:t>graduate --because max chain length is 5</a:t>
            </a: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and 5 are </a:t>
            </a:r>
            <a:r>
              <a:rPr lang="en-US" sz="4800" b="1" dirty="0" smtClean="0">
                <a:solidFill>
                  <a:srgbClr val="009900"/>
                </a:solidFill>
              </a:rPr>
              <a:t>sufficient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endParaRPr lang="en-US" sz="48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4800" dirty="0" smtClean="0"/>
              <a:t>--if </a:t>
            </a:r>
            <a:r>
              <a:rPr lang="en-US" sz="4800" dirty="0"/>
              <a:t>you can take unlimited subjects per term</a:t>
            </a:r>
            <a:r>
              <a:rPr lang="en-US" sz="4800" dirty="0" smtClean="0"/>
              <a:t>...</a:t>
            </a:r>
            <a:endParaRPr lang="en-US" sz="4800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9"/>
          <p:cNvSpPr>
            <a:spLocks noGrp="1" noChangeArrowheads="1"/>
          </p:cNvSpPr>
          <p:nvPr>
            <p:ph type="title"/>
          </p:nvPr>
        </p:nvSpPr>
        <p:spPr>
          <a:xfrm>
            <a:off x="2240497" y="274638"/>
            <a:ext cx="4622638" cy="1102099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8000"/>
                </a:solidFill>
              </a:rPr>
              <a:t>…sufficient</a:t>
            </a:r>
            <a:endParaRPr lang="en-US" sz="4400" dirty="0"/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9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57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8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9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60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61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2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63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4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5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7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8" name="AutoShape 24"/>
            <p:cNvCxnSpPr>
              <a:cxnSpLocks noChangeShapeType="1"/>
              <a:stCxn id="57" idx="2"/>
              <a:endCxn id="56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25"/>
            <p:cNvCxnSpPr>
              <a:cxnSpLocks noChangeShapeType="1"/>
              <a:stCxn id="57" idx="2"/>
              <a:endCxn id="80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27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28"/>
            <p:cNvCxnSpPr>
              <a:cxnSpLocks noChangeShapeType="1"/>
              <a:stCxn id="57" idx="2"/>
              <a:endCxn id="60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3" name="AutoShape 29"/>
            <p:cNvCxnSpPr>
              <a:cxnSpLocks noChangeShapeType="1"/>
              <a:stCxn id="63" idx="2"/>
              <a:endCxn id="64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4" name="AutoShape 30"/>
            <p:cNvCxnSpPr>
              <a:cxnSpLocks noChangeShapeType="1"/>
              <a:stCxn id="65" idx="2"/>
              <a:endCxn id="66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5" name="AutoShape 31"/>
            <p:cNvCxnSpPr>
              <a:cxnSpLocks noChangeShapeType="1"/>
              <a:stCxn id="66" idx="2"/>
              <a:endCxn id="67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6" name="AutoShape 35"/>
            <p:cNvCxnSpPr>
              <a:cxnSpLocks noChangeShapeType="1"/>
              <a:stCxn id="61" idx="2"/>
              <a:endCxn id="62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7" name="AutoShape 36"/>
            <p:cNvCxnSpPr>
              <a:cxnSpLocks noChangeShapeType="1"/>
              <a:stCxn id="60" idx="2"/>
              <a:endCxn id="65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" name="AutoShape 37"/>
            <p:cNvCxnSpPr>
              <a:cxnSpLocks noChangeShapeType="1"/>
              <a:stCxn id="61" idx="2"/>
              <a:endCxn id="66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" name="AutoShape 38"/>
            <p:cNvCxnSpPr>
              <a:cxnSpLocks noChangeShapeType="1"/>
              <a:stCxn id="64" idx="2"/>
              <a:endCxn id="65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0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71795" y="2634458"/>
            <a:ext cx="3298274" cy="2066515"/>
            <a:chOff x="5571795" y="2634458"/>
            <a:chExt cx="3298274" cy="206651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571795" y="3254423"/>
              <a:ext cx="3298274" cy="1446550"/>
            </a:xfrm>
            <a:prstGeom prst="rect">
              <a:avLst/>
            </a:prstGeom>
            <a:grpFill/>
            <a:ln w="38100">
              <a:solidFill>
                <a:srgbClr val="FF00FF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heavy term:</a:t>
              </a:r>
            </a:p>
            <a:p>
              <a:r>
                <a:rPr lang="en-US" sz="4400" dirty="0" smtClean="0">
                  <a:latin typeface="Comic Sans MS" pitchFamily="66" charset="0"/>
                </a:rPr>
                <a:t>5 subjects</a:t>
              </a:r>
            </a:p>
          </p:txBody>
        </p:sp>
        <p:cxnSp>
          <p:nvCxnSpPr>
            <p:cNvPr id="4" name="Curved Connector 3"/>
            <p:cNvCxnSpPr>
              <a:stCxn id="3" idx="0"/>
              <a:endCxn id="54" idx="3"/>
            </p:cNvCxnSpPr>
            <p:nvPr/>
          </p:nvCxnSpPr>
          <p:spPr>
            <a:xfrm rot="5400000" flipH="1" flipV="1">
              <a:off x="7089845" y="2765544"/>
              <a:ext cx="619966" cy="357793"/>
            </a:xfrm>
            <a:prstGeom prst="curvedConnector4">
              <a:avLst>
                <a:gd name="adj1" fmla="val 21897"/>
                <a:gd name="adj2" fmla="val 163892"/>
              </a:avLst>
            </a:prstGeom>
            <a:grpFill/>
            <a:ln w="34925">
              <a:solidFill>
                <a:srgbClr val="FF00FF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6858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1394619" y="1653381"/>
            <a:ext cx="487363" cy="1143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H="1">
            <a:off x="762000" y="2895600"/>
            <a:ext cx="228600" cy="762000"/>
          </a:xfrm>
          <a:prstGeom prst="line">
            <a:avLst/>
          </a:prstGeom>
          <a:noFill/>
          <a:ln w="38100">
            <a:solidFill>
              <a:srgbClr val="000080"/>
            </a:solidFill>
            <a:prstDash val="sysDot"/>
            <a:round/>
            <a:headEnd/>
            <a:tailEnd type="stealth" w="lg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7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98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99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0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1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102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85800" y="1600200"/>
            <a:ext cx="6381498" cy="4006850"/>
            <a:chOff x="685800" y="1600200"/>
            <a:chExt cx="6381498" cy="4006850"/>
          </a:xfrm>
        </p:grpSpPr>
        <p:sp>
          <p:nvSpPr>
            <p:cNvPr id="104" name="AutoShape 10"/>
            <p:cNvSpPr>
              <a:spLocks noChangeArrowheads="1"/>
            </p:cNvSpPr>
            <p:nvPr/>
          </p:nvSpPr>
          <p:spPr bwMode="auto">
            <a:xfrm>
              <a:off x="685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18.02</a:t>
              </a:r>
            </a:p>
          </p:txBody>
        </p:sp>
        <p:sp>
          <p:nvSpPr>
            <p:cNvPr id="105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6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107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108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109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0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111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2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3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4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115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116" name="AutoShape 24"/>
            <p:cNvCxnSpPr>
              <a:cxnSpLocks noChangeShapeType="1"/>
              <a:stCxn id="105" idx="2"/>
              <a:endCxn id="104" idx="0"/>
            </p:cNvCxnSpPr>
            <p:nvPr/>
          </p:nvCxnSpPr>
          <p:spPr bwMode="auto">
            <a:xfrm flipH="1">
              <a:off x="1066800" y="1995488"/>
              <a:ext cx="11430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7" name="AutoShape 25"/>
            <p:cNvCxnSpPr>
              <a:cxnSpLocks noChangeShapeType="1"/>
              <a:stCxn id="105" idx="2"/>
              <a:endCxn id="128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8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9" name="AutoShape 27"/>
            <p:cNvCxnSpPr>
              <a:cxnSpLocks noChangeShapeType="1"/>
              <a:stCxn id="106" idx="2"/>
              <a:endCxn id="107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" name="AutoShape 28"/>
            <p:cNvCxnSpPr>
              <a:cxnSpLocks noChangeShapeType="1"/>
              <a:stCxn id="105" idx="2"/>
              <a:endCxn id="108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1" name="AutoShape 29"/>
            <p:cNvCxnSpPr>
              <a:cxnSpLocks noChangeShapeType="1"/>
              <a:stCxn id="111" idx="2"/>
              <a:endCxn id="112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2" name="AutoShape 30"/>
            <p:cNvCxnSpPr>
              <a:cxnSpLocks noChangeShapeType="1"/>
              <a:stCxn id="113" idx="2"/>
              <a:endCxn id="114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3" name="AutoShape 31"/>
            <p:cNvCxnSpPr>
              <a:cxnSpLocks noChangeShapeType="1"/>
              <a:stCxn id="114" idx="2"/>
              <a:endCxn id="115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4" name="AutoShape 35"/>
            <p:cNvCxnSpPr>
              <a:cxnSpLocks noChangeShapeType="1"/>
              <a:stCxn id="109" idx="2"/>
              <a:endCxn id="110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5" name="AutoShape 36"/>
            <p:cNvCxnSpPr>
              <a:cxnSpLocks noChangeShapeType="1"/>
              <a:stCxn id="108" idx="2"/>
              <a:endCxn id="113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6" name="AutoShape 37"/>
            <p:cNvCxnSpPr>
              <a:cxnSpLocks noChangeShapeType="1"/>
              <a:stCxn id="109" idx="2"/>
              <a:endCxn id="114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7" name="AutoShape 38"/>
            <p:cNvCxnSpPr>
              <a:cxnSpLocks noChangeShapeType="1"/>
              <a:stCxn id="112" idx="2"/>
              <a:endCxn id="113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8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slow" advClick="0" advTm="200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-0.0191 0.13486 " pathEditMode="relative" ptsTypes="AA">
                                      <p:cBhvr>
                                        <p:cTn id="9" dur="1000" fill="hold"/>
                                        <p:tgtEl>
                                          <p:spTgt spid="7557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2" grpId="0" animBg="1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 txBox="1">
            <a:spLocks noChangeArrowheads="1"/>
          </p:cNvSpPr>
          <p:nvPr/>
        </p:nvSpPr>
        <p:spPr>
          <a:xfrm>
            <a:off x="1428850" y="274638"/>
            <a:ext cx="6662057" cy="1105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reduce the term load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sp useBgFill="1">
        <p:nvSpPr>
          <p:cNvPr id="74" name="Rectangle 8"/>
          <p:cNvSpPr>
            <a:spLocks noGrp="1" noChangeArrowheads="1"/>
          </p:cNvSpPr>
          <p:nvPr>
            <p:ph type="title"/>
          </p:nvPr>
        </p:nvSpPr>
        <p:spPr>
          <a:xfrm>
            <a:off x="1511043" y="305460"/>
            <a:ext cx="6307600" cy="108155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at most </a:t>
            </a:r>
            <a:r>
              <a:rPr lang="en-US" sz="4000" dirty="0" smtClean="0">
                <a:solidFill>
                  <a:schemeClr val="tx1"/>
                </a:solidFill>
              </a:rPr>
              <a:t>4 subjects/ter</a:t>
            </a:r>
            <a:r>
              <a:rPr lang="en-US" sz="4000" dirty="0"/>
              <a:t>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55722" name="AutoShape 10"/>
          <p:cNvSpPr>
            <a:spLocks noChangeArrowheads="1"/>
          </p:cNvSpPr>
          <p:nvPr/>
        </p:nvSpPr>
        <p:spPr bwMode="auto">
          <a:xfrm>
            <a:off x="572786" y="3403497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18.02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609600" y="1524000"/>
            <a:ext cx="6969125" cy="4141789"/>
            <a:chOff x="384" y="960"/>
            <a:chExt cx="4390" cy="2609"/>
          </a:xfrm>
        </p:grpSpPr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384" y="1440"/>
              <a:ext cx="4390" cy="439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CCFF99"/>
                </a:solidFill>
                <a:latin typeface="Comic Sans MS" pitchFamily="66" charset="0"/>
              </a:endParaRPr>
            </a:p>
          </p:txBody>
        </p:sp>
        <p:sp>
          <p:nvSpPr>
            <p:cNvPr id="41" name="Rectangle 3"/>
            <p:cNvSpPr>
              <a:spLocks noChangeArrowheads="1"/>
            </p:cNvSpPr>
            <p:nvPr/>
          </p:nvSpPr>
          <p:spPr bwMode="auto">
            <a:xfrm>
              <a:off x="1056" y="2064"/>
              <a:ext cx="2352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2448" y="3233"/>
              <a:ext cx="1104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1056" y="2683"/>
              <a:ext cx="2620" cy="384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1008" y="960"/>
              <a:ext cx="3552" cy="336"/>
            </a:xfrm>
            <a:prstGeom prst="rect">
              <a:avLst/>
            </a:prstGeom>
            <a:solidFill>
              <a:srgbClr val="CCFF99">
                <a:alpha val="67000"/>
              </a:srgbClr>
            </a:solidFill>
            <a:ln w="28575">
              <a:solidFill>
                <a:srgbClr val="008000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3600">
                <a:solidFill>
                  <a:srgbClr val="008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828800" y="1600200"/>
            <a:ext cx="5238498" cy="4006850"/>
            <a:chOff x="1828800" y="1600200"/>
            <a:chExt cx="5238498" cy="4006850"/>
          </a:xfrm>
        </p:grpSpPr>
        <p:sp>
          <p:nvSpPr>
            <p:cNvPr id="50" name="AutoShape 11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51" name="AutoShape 12"/>
            <p:cNvSpPr>
              <a:spLocks noChangeArrowheads="1"/>
            </p:cNvSpPr>
            <p:nvPr/>
          </p:nvSpPr>
          <p:spPr bwMode="auto">
            <a:xfrm>
              <a:off x="18288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6.046</a:t>
              </a:r>
            </a:p>
          </p:txBody>
        </p:sp>
        <p:sp>
          <p:nvSpPr>
            <p:cNvPr id="52" name="AutoShape 13"/>
            <p:cNvSpPr>
              <a:spLocks noChangeArrowheads="1"/>
            </p:cNvSpPr>
            <p:nvPr/>
          </p:nvSpPr>
          <p:spPr bwMode="auto">
            <a:xfrm>
              <a:off x="1828800" y="43116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6.840</a:t>
              </a:r>
            </a:p>
          </p:txBody>
        </p:sp>
        <p:sp>
          <p:nvSpPr>
            <p:cNvPr id="53" name="AutoShape 14"/>
            <p:cNvSpPr>
              <a:spLocks noChangeArrowheads="1"/>
            </p:cNvSpPr>
            <p:nvPr/>
          </p:nvSpPr>
          <p:spPr bwMode="auto">
            <a:xfrm>
              <a:off x="31242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18.03</a:t>
              </a:r>
            </a:p>
          </p:txBody>
        </p:sp>
        <p:sp>
          <p:nvSpPr>
            <p:cNvPr id="54" name="AutoShape 1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55" name="AutoShape 16"/>
            <p:cNvSpPr>
              <a:spLocks noChangeArrowheads="1"/>
            </p:cNvSpPr>
            <p:nvPr/>
          </p:nvSpPr>
          <p:spPr bwMode="auto">
            <a:xfrm>
              <a:off x="6305298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6.034</a:t>
              </a:r>
            </a:p>
          </p:txBody>
        </p:sp>
        <p:sp>
          <p:nvSpPr>
            <p:cNvPr id="56" name="AutoShape 18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8.02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7" name="AutoShape 19"/>
            <p:cNvSpPr>
              <a:spLocks noChangeArrowheads="1"/>
            </p:cNvSpPr>
            <p:nvPr/>
          </p:nvSpPr>
          <p:spPr bwMode="auto">
            <a:xfrm>
              <a:off x="43434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6.002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8" name="AutoShape 20"/>
            <p:cNvSpPr>
              <a:spLocks noChangeArrowheads="1"/>
            </p:cNvSpPr>
            <p:nvPr/>
          </p:nvSpPr>
          <p:spPr bwMode="auto">
            <a:xfrm>
              <a:off x="4343400" y="33528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00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6.004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59" name="AutoShape 21"/>
            <p:cNvSpPr>
              <a:spLocks noChangeArrowheads="1"/>
            </p:cNvSpPr>
            <p:nvPr/>
          </p:nvSpPr>
          <p:spPr bwMode="auto">
            <a:xfrm>
              <a:off x="4343400" y="4357688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0080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6.033</a:t>
              </a:r>
              <a:endParaRPr lang="en-US" sz="2000" dirty="0">
                <a:latin typeface="Comic Sans MS" pitchFamily="66" charset="0"/>
              </a:endParaRPr>
            </a:p>
          </p:txBody>
        </p:sp>
        <p:sp>
          <p:nvSpPr>
            <p:cNvPr id="60" name="AutoShape 22"/>
            <p:cNvSpPr>
              <a:spLocks noChangeArrowheads="1"/>
            </p:cNvSpPr>
            <p:nvPr/>
          </p:nvSpPr>
          <p:spPr bwMode="auto">
            <a:xfrm>
              <a:off x="4343400" y="522605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3366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 smtClean="0">
                  <a:latin typeface="Comic Sans MS" pitchFamily="66" charset="0"/>
                </a:rPr>
                <a:t>6.857</a:t>
              </a:r>
              <a:endParaRPr lang="en-US" sz="2000" dirty="0">
                <a:latin typeface="Comic Sans MS" pitchFamily="66" charset="0"/>
              </a:endParaRPr>
            </a:p>
          </p:txBody>
        </p:sp>
        <p:cxnSp>
          <p:nvCxnSpPr>
            <p:cNvPr id="62" name="AutoShape 25"/>
            <p:cNvCxnSpPr>
              <a:cxnSpLocks noChangeShapeType="1"/>
              <a:stCxn id="50" idx="2"/>
              <a:endCxn id="73" idx="0"/>
            </p:cNvCxnSpPr>
            <p:nvPr/>
          </p:nvCxnSpPr>
          <p:spPr bwMode="auto">
            <a:xfrm>
              <a:off x="22098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" name="AutoShape 26"/>
            <p:cNvCxnSpPr>
              <a:cxnSpLocks noChangeShapeType="1"/>
            </p:cNvCxnSpPr>
            <p:nvPr/>
          </p:nvCxnSpPr>
          <p:spPr bwMode="auto">
            <a:xfrm>
              <a:off x="2209800" y="1981200"/>
              <a:ext cx="0" cy="1389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" name="AutoShape 27"/>
            <p:cNvCxnSpPr>
              <a:cxnSpLocks noChangeShapeType="1"/>
              <a:stCxn id="51" idx="2"/>
              <a:endCxn id="52" idx="0"/>
            </p:cNvCxnSpPr>
            <p:nvPr/>
          </p:nvCxnSpPr>
          <p:spPr bwMode="auto">
            <a:xfrm>
              <a:off x="2209800" y="3748088"/>
              <a:ext cx="0" cy="549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" name="AutoShape 28"/>
            <p:cNvCxnSpPr>
              <a:cxnSpLocks noChangeShapeType="1"/>
              <a:stCxn id="50" idx="2"/>
              <a:endCxn id="53" idx="0"/>
            </p:cNvCxnSpPr>
            <p:nvPr/>
          </p:nvCxnSpPr>
          <p:spPr bwMode="auto">
            <a:xfrm>
              <a:off x="2209800" y="1995488"/>
              <a:ext cx="129540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6" name="AutoShape 29"/>
            <p:cNvCxnSpPr>
              <a:cxnSpLocks noChangeShapeType="1"/>
              <a:stCxn id="56" idx="2"/>
              <a:endCxn id="57" idx="0"/>
            </p:cNvCxnSpPr>
            <p:nvPr/>
          </p:nvCxnSpPr>
          <p:spPr bwMode="auto">
            <a:xfrm>
              <a:off x="4724400" y="1995488"/>
              <a:ext cx="0" cy="4587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7" name="AutoShape 30"/>
            <p:cNvCxnSpPr>
              <a:cxnSpLocks noChangeShapeType="1"/>
              <a:stCxn id="58" idx="2"/>
              <a:endCxn id="59" idx="0"/>
            </p:cNvCxnSpPr>
            <p:nvPr/>
          </p:nvCxnSpPr>
          <p:spPr bwMode="auto">
            <a:xfrm>
              <a:off x="4724400" y="3748088"/>
              <a:ext cx="0" cy="5953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8" name="AutoShape 31"/>
            <p:cNvCxnSpPr>
              <a:cxnSpLocks noChangeShapeType="1"/>
              <a:stCxn id="59" idx="2"/>
              <a:endCxn id="60" idx="0"/>
            </p:cNvCxnSpPr>
            <p:nvPr/>
          </p:nvCxnSpPr>
          <p:spPr bwMode="auto">
            <a:xfrm>
              <a:off x="4724400" y="4752975"/>
              <a:ext cx="0" cy="4587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9" name="AutoShape 35"/>
            <p:cNvCxnSpPr>
              <a:cxnSpLocks noChangeShapeType="1"/>
              <a:stCxn id="54" idx="2"/>
              <a:endCxn id="55" idx="0"/>
            </p:cNvCxnSpPr>
            <p:nvPr/>
          </p:nvCxnSpPr>
          <p:spPr bwMode="auto">
            <a:xfrm rot="16200000" flipH="1">
              <a:off x="6433218" y="2215482"/>
              <a:ext cx="487363" cy="18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0" name="AutoShape 36"/>
            <p:cNvCxnSpPr>
              <a:cxnSpLocks noChangeShapeType="1"/>
              <a:stCxn id="53" idx="2"/>
              <a:endCxn id="58" idx="0"/>
            </p:cNvCxnSpPr>
            <p:nvPr/>
          </p:nvCxnSpPr>
          <p:spPr bwMode="auto">
            <a:xfrm>
              <a:off x="3505200" y="2863850"/>
              <a:ext cx="121920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1" name="AutoShape 37"/>
            <p:cNvCxnSpPr>
              <a:cxnSpLocks noChangeShapeType="1"/>
              <a:stCxn id="54" idx="2"/>
              <a:endCxn id="59" idx="0"/>
            </p:cNvCxnSpPr>
            <p:nvPr/>
          </p:nvCxnSpPr>
          <p:spPr bwMode="auto">
            <a:xfrm flipH="1">
              <a:off x="4724400" y="1995488"/>
              <a:ext cx="1943100" cy="23479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2" name="AutoShape 38"/>
            <p:cNvCxnSpPr>
              <a:cxnSpLocks noChangeShapeType="1"/>
              <a:stCxn id="57" idx="2"/>
              <a:endCxn id="58" idx="0"/>
            </p:cNvCxnSpPr>
            <p:nvPr/>
          </p:nvCxnSpPr>
          <p:spPr bwMode="auto">
            <a:xfrm>
              <a:off x="4724400" y="2863850"/>
              <a:ext cx="0" cy="4746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3" name="AutoShape 39"/>
            <p:cNvSpPr>
              <a:spLocks noChangeArrowheads="1"/>
            </p:cNvSpPr>
            <p:nvPr/>
          </p:nvSpPr>
          <p:spPr bwMode="auto">
            <a:xfrm>
              <a:off x="1828800" y="2468563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>
                  <a:latin typeface="Comic Sans MS" pitchFamily="66" charset="0"/>
                </a:rPr>
                <a:t>6.042</a:t>
              </a:r>
            </a:p>
          </p:txBody>
        </p:sp>
      </p:grpSp>
      <p:cxnSp>
        <p:nvCxnSpPr>
          <p:cNvPr id="755736" name="AutoShape 24"/>
          <p:cNvCxnSpPr>
            <a:cxnSpLocks noChangeShapeType="1"/>
            <a:endCxn id="755722" idx="0"/>
          </p:cNvCxnSpPr>
          <p:nvPr/>
        </p:nvCxnSpPr>
        <p:spPr bwMode="auto">
          <a:xfrm rot="5400000">
            <a:off x="870645" y="2064341"/>
            <a:ext cx="1422297" cy="125601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416" name="Rectangle 32"/>
          <p:cNvSpPr>
            <a:spLocks noChangeArrowheads="1"/>
          </p:cNvSpPr>
          <p:nvPr/>
        </p:nvSpPr>
        <p:spPr bwMode="auto">
          <a:xfrm>
            <a:off x="1600200" y="5105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2" name="Rectangle 28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1" name="Rectangle 27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3" name="Rectangle 29"/>
          <p:cNvSpPr>
            <a:spLocks noChangeArrowheads="1"/>
          </p:cNvSpPr>
          <p:nvPr/>
        </p:nvSpPr>
        <p:spPr bwMode="auto">
          <a:xfrm>
            <a:off x="1600200" y="4191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4" name="Rectangle 30"/>
          <p:cNvSpPr>
            <a:spLocks noChangeArrowheads="1"/>
          </p:cNvSpPr>
          <p:nvPr/>
        </p:nvSpPr>
        <p:spPr bwMode="auto">
          <a:xfrm>
            <a:off x="1600200" y="32766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10" name="Rectangle 26"/>
          <p:cNvSpPr>
            <a:spLocks noChangeArrowheads="1"/>
          </p:cNvSpPr>
          <p:nvPr/>
        </p:nvSpPr>
        <p:spPr bwMode="auto">
          <a:xfrm>
            <a:off x="1600200" y="24384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409" name="Rectangle 25"/>
          <p:cNvSpPr>
            <a:spLocks noChangeArrowheads="1"/>
          </p:cNvSpPr>
          <p:nvPr/>
        </p:nvSpPr>
        <p:spPr bwMode="auto">
          <a:xfrm>
            <a:off x="1600200" y="1524000"/>
            <a:ext cx="5638800" cy="533400"/>
          </a:xfrm>
          <a:prstGeom prst="rect">
            <a:avLst/>
          </a:prstGeom>
          <a:solidFill>
            <a:srgbClr val="CCFF99">
              <a:alpha val="67000"/>
            </a:srgbClr>
          </a:solidFill>
          <a:ln w="28575">
            <a:solidFill>
              <a:srgbClr val="008000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n-US" sz="320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656386" name="AutoShape 2"/>
          <p:cNvSpPr>
            <a:spLocks noChangeArrowheads="1"/>
          </p:cNvSpPr>
          <p:nvPr/>
        </p:nvSpPr>
        <p:spPr bwMode="auto">
          <a:xfrm>
            <a:off x="31242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6.046</a:t>
            </a:r>
          </a:p>
        </p:txBody>
      </p:sp>
      <p:sp>
        <p:nvSpPr>
          <p:cNvPr id="656387" name="AutoShape 3"/>
          <p:cNvSpPr>
            <a:spLocks noChangeArrowheads="1"/>
          </p:cNvSpPr>
          <p:nvPr/>
        </p:nvSpPr>
        <p:spPr bwMode="auto">
          <a:xfrm>
            <a:off x="3124200" y="16764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18.01</a:t>
            </a:r>
          </a:p>
        </p:txBody>
      </p:sp>
      <p:sp>
        <p:nvSpPr>
          <p:cNvPr id="656388" name="AutoShape 4"/>
          <p:cNvSpPr>
            <a:spLocks noChangeArrowheads="1"/>
          </p:cNvSpPr>
          <p:nvPr/>
        </p:nvSpPr>
        <p:spPr bwMode="auto">
          <a:xfrm>
            <a:off x="43434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8.02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89" name="AutoShape 5"/>
          <p:cNvSpPr>
            <a:spLocks noChangeArrowheads="1"/>
          </p:cNvSpPr>
          <p:nvPr/>
        </p:nvSpPr>
        <p:spPr bwMode="auto">
          <a:xfrm>
            <a:off x="5410200" y="1600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CC00">
              <a:alpha val="53999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6.001</a:t>
            </a:r>
          </a:p>
        </p:txBody>
      </p:sp>
      <p:sp>
        <p:nvSpPr>
          <p:cNvPr id="656390" name="Rectangle 6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1143000"/>
          </a:xfrm>
        </p:spPr>
        <p:txBody>
          <a:bodyPr/>
          <a:lstStyle/>
          <a:p>
            <a:r>
              <a:rPr lang="en-US"/>
              <a:t>3 Subjects per Term Possible</a:t>
            </a:r>
          </a:p>
        </p:txBody>
      </p:sp>
      <p:sp>
        <p:nvSpPr>
          <p:cNvPr id="656392" name="AutoShape 8"/>
          <p:cNvSpPr>
            <a:spLocks noChangeArrowheads="1"/>
          </p:cNvSpPr>
          <p:nvPr/>
        </p:nvSpPr>
        <p:spPr bwMode="auto">
          <a:xfrm>
            <a:off x="31242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6.840</a:t>
            </a:r>
          </a:p>
        </p:txBody>
      </p:sp>
      <p:sp>
        <p:nvSpPr>
          <p:cNvPr id="656393" name="AutoShape 9"/>
          <p:cNvSpPr>
            <a:spLocks noChangeArrowheads="1"/>
          </p:cNvSpPr>
          <p:nvPr/>
        </p:nvSpPr>
        <p:spPr bwMode="auto">
          <a:xfrm>
            <a:off x="31242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18.03</a:t>
            </a:r>
          </a:p>
        </p:txBody>
      </p:sp>
      <p:sp>
        <p:nvSpPr>
          <p:cNvPr id="656396" name="AutoShape 12"/>
          <p:cNvSpPr>
            <a:spLocks noChangeArrowheads="1"/>
          </p:cNvSpPr>
          <p:nvPr/>
        </p:nvSpPr>
        <p:spPr bwMode="auto">
          <a:xfrm>
            <a:off x="4343400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6.002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7" name="AutoShape 13"/>
          <p:cNvSpPr>
            <a:spLocks noChangeArrowheads="1"/>
          </p:cNvSpPr>
          <p:nvPr/>
        </p:nvSpPr>
        <p:spPr bwMode="auto">
          <a:xfrm>
            <a:off x="43434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FF00FF">
              <a:alpha val="67000"/>
            </a:srgbClr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6.004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398" name="AutoShape 14"/>
          <p:cNvSpPr>
            <a:spLocks noChangeArrowheads="1"/>
          </p:cNvSpPr>
          <p:nvPr/>
        </p:nvSpPr>
        <p:spPr bwMode="auto">
          <a:xfrm>
            <a:off x="4343400" y="42672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6.033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656404" name="AutoShape 20"/>
          <p:cNvSpPr>
            <a:spLocks noChangeArrowheads="1"/>
          </p:cNvSpPr>
          <p:nvPr/>
        </p:nvSpPr>
        <p:spPr bwMode="auto">
          <a:xfrm>
            <a:off x="3124200" y="33528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>
                <a:latin typeface="Comic Sans MS" pitchFamily="66" charset="0"/>
              </a:rPr>
              <a:t>6.042</a:t>
            </a:r>
          </a:p>
        </p:txBody>
      </p:sp>
      <p:sp>
        <p:nvSpPr>
          <p:cNvPr id="656406" name="Text Box 22"/>
          <p:cNvSpPr txBox="1">
            <a:spLocks noChangeArrowheads="1"/>
          </p:cNvSpPr>
          <p:nvPr/>
        </p:nvSpPr>
        <p:spPr bwMode="auto">
          <a:xfrm>
            <a:off x="746125" y="4768850"/>
            <a:ext cx="18473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endParaRPr lang="en-US" sz="3200">
              <a:latin typeface="Comic Sans MS" pitchFamily="66" charset="0"/>
            </a:endParaRPr>
          </a:p>
        </p:txBody>
      </p:sp>
      <p:sp>
        <p:nvSpPr>
          <p:cNvPr id="656407" name="AutoShape 23"/>
          <p:cNvSpPr>
            <a:spLocks noChangeArrowheads="1"/>
          </p:cNvSpPr>
          <p:nvPr/>
        </p:nvSpPr>
        <p:spPr bwMode="auto">
          <a:xfrm>
            <a:off x="4343400" y="5181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3366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6.857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6" name="AutoShape 16"/>
          <p:cNvSpPr>
            <a:spLocks noChangeArrowheads="1"/>
          </p:cNvSpPr>
          <p:nvPr/>
        </p:nvSpPr>
        <p:spPr bwMode="auto">
          <a:xfrm>
            <a:off x="5512962" y="2468563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omic Sans MS" pitchFamily="66" charset="0"/>
              </a:rPr>
              <a:t>6.034</a:t>
            </a:r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1900796" y="3359094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2857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sz="2000" dirty="0" smtClean="0">
                <a:latin typeface="Comic Sans MS" pitchFamily="66" charset="0"/>
              </a:rPr>
              <a:t>18.02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80754" y="325347"/>
            <a:ext cx="7182492" cy="1184953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parallel </a:t>
            </a:r>
            <a:r>
              <a:rPr lang="en-US" sz="4400" dirty="0"/>
              <a:t>p</a:t>
            </a:r>
            <a:r>
              <a:rPr lang="en-US" sz="4400" dirty="0" smtClean="0"/>
              <a:t>rocessing </a:t>
            </a:r>
            <a:r>
              <a:rPr lang="en-US" sz="4400" dirty="0"/>
              <a:t>t</a:t>
            </a:r>
            <a:r>
              <a:rPr lang="en-US" sz="4400" dirty="0" smtClean="0"/>
              <a:t>ime</a:t>
            </a:r>
            <a:endParaRPr lang="en-US" sz="4400" dirty="0"/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187528"/>
            <a:ext cx="8839200" cy="46101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4000" dirty="0" smtClean="0">
                <a:solidFill>
                  <a:srgbClr val="0033CC"/>
                </a:solidFill>
              </a:rPr>
              <a:t>  </a:t>
            </a:r>
            <a:r>
              <a:rPr lang="en-US" sz="4000" dirty="0" smtClean="0">
                <a:solidFill>
                  <a:srgbClr val="1E03BD"/>
                </a:solidFill>
              </a:rPr>
              <a:t>min</a:t>
            </a:r>
            <a:r>
              <a:rPr lang="en-US" sz="4000" dirty="0" smtClean="0">
                <a:solidFill>
                  <a:srgbClr val="0033CC"/>
                </a:solidFill>
              </a:rPr>
              <a:t> </a:t>
            </a:r>
            <a:r>
              <a:rPr lang="en-US" sz="4000" dirty="0">
                <a:solidFill>
                  <a:srgbClr val="05811A"/>
                </a:solidFill>
              </a:rPr>
              <a:t>parallel </a:t>
            </a:r>
            <a:r>
              <a:rPr lang="en-US" sz="4000" dirty="0" smtClean="0">
                <a:solidFill>
                  <a:srgbClr val="05811A"/>
                </a:solidFill>
              </a:rPr>
              <a:t>time</a:t>
            </a:r>
            <a:endParaRPr lang="en-US" sz="4000" dirty="0">
              <a:solidFill>
                <a:srgbClr val="05811A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4400" dirty="0">
                <a:solidFill>
                  <a:srgbClr val="0033CC"/>
                </a:solidFill>
              </a:rPr>
              <a:t>  </a:t>
            </a:r>
            <a:r>
              <a:rPr lang="en-US" sz="4400" dirty="0" smtClean="0"/>
              <a:t>max term load: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# processors </a:t>
            </a:r>
            <a:r>
              <a:rPr lang="en-US" sz="4400" dirty="0" smtClean="0"/>
              <a:t>for min time</a:t>
            </a:r>
            <a:endParaRPr lang="en-US" sz="4400" dirty="0"/>
          </a:p>
          <a:p>
            <a:pPr>
              <a:buFontTx/>
              <a:buNone/>
            </a:pPr>
            <a:r>
              <a:rPr lang="en-US" sz="4400" dirty="0"/>
              <a:t>    </a:t>
            </a:r>
            <a:r>
              <a:rPr lang="en-US" sz="4400" dirty="0" smtClean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             </a:t>
            </a:r>
            <a:r>
              <a:rPr lang="en-US" sz="4400" b="1" dirty="0" smtClean="0">
                <a:latin typeface="Symbol" pitchFamily="18" charset="2"/>
                <a:sym typeface="Math1"/>
              </a:rPr>
              <a:t>≤</a:t>
            </a:r>
            <a:r>
              <a:rPr lang="en-US" sz="4400" dirty="0" smtClean="0">
                <a:solidFill>
                  <a:srgbClr val="008000"/>
                </a:solidFill>
              </a:rPr>
              <a:t> max </a:t>
            </a:r>
            <a:r>
              <a:rPr lang="en-US" sz="4400" dirty="0" err="1" smtClean="0">
                <a:solidFill>
                  <a:srgbClr val="008000"/>
                </a:solidFill>
              </a:rPr>
              <a:t>antichain</a:t>
            </a:r>
            <a:r>
              <a:rPr lang="en-US" sz="4400" dirty="0" smtClean="0">
                <a:solidFill>
                  <a:srgbClr val="008000"/>
                </a:solidFill>
              </a:rPr>
              <a:t> size</a:t>
            </a:r>
            <a:endParaRPr lang="en-US" sz="4400" dirty="0">
              <a:solidFill>
                <a:srgbClr val="008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55916" y="5410409"/>
            <a:ext cx="4748981" cy="1100570"/>
            <a:chOff x="2255916" y="5410409"/>
            <a:chExt cx="4748981" cy="1100570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369852" y="3296473"/>
              <a:ext cx="521110" cy="4748981"/>
            </a:xfrm>
            <a:prstGeom prst="rightBrac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33164" y="5926204"/>
              <a:ext cx="3087329" cy="584775"/>
            </a:xfrm>
            <a:prstGeom prst="rect">
              <a:avLst/>
            </a:prstGeom>
            <a:noFill/>
            <a:ln w="476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Comic Sans MS" pitchFamily="66" charset="0"/>
                </a:rPr>
                <a:t>5 in this case</a:t>
              </a:r>
              <a:endParaRPr lang="en-US" sz="3200" dirty="0">
                <a:latin typeface="Comic Sans MS" pitchFamily="66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28773" y="2167836"/>
            <a:ext cx="8507002" cy="873303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64387" y="4068550"/>
            <a:ext cx="8435083" cy="1623317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18502" y="1407565"/>
            <a:ext cx="6264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min # terms to graduate: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2219218"/>
            <a:ext cx="40591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= </a:t>
            </a:r>
            <a:r>
              <a:rPr lang="en-US" sz="4000" dirty="0" smtClean="0">
                <a:solidFill>
                  <a:srgbClr val="0033CC"/>
                </a:solidFill>
                <a:latin typeface="Comic Sans MS" pitchFamily="66" charset="0"/>
              </a:rPr>
              <a:t>max </a:t>
            </a:r>
            <a:r>
              <a:rPr lang="en-US" sz="4000" dirty="0" smtClean="0">
                <a:solidFill>
                  <a:srgbClr val="05811A"/>
                </a:solidFill>
                <a:latin typeface="Comic Sans MS" pitchFamily="66" charset="0"/>
              </a:rPr>
              <a:t>chain size</a:t>
            </a:r>
            <a:endParaRPr lang="en-US" dirty="0">
              <a:solidFill>
                <a:srgbClr val="05811A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/>
      <p:bldP spid="16" grpId="0" uiExpand="1" animBg="1"/>
      <p:bldP spid="17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167129" y="2123638"/>
            <a:ext cx="8790691" cy="2585323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5400" dirty="0" smtClean="0">
                <a:latin typeface="Comic Sans MS" pitchFamily="66" charset="0"/>
              </a:rPr>
              <a:t>if sequence of </a:t>
            </a:r>
            <a:r>
              <a:rPr lang="en-US" sz="5400" dirty="0" err="1" smtClean="0">
                <a:latin typeface="Comic Sans MS" pitchFamily="66" charset="0"/>
              </a:rPr>
              <a:t>prereq’s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  <a:p>
            <a:pPr marL="742950" indent="-285750"/>
            <a:r>
              <a:rPr lang="en-US" sz="5400" dirty="0" smtClean="0">
                <a:latin typeface="Comic Sans MS" pitchFamily="66" charset="0"/>
              </a:rPr>
              <a:t>from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to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5400" dirty="0" smtClean="0">
                <a:latin typeface="Comic Sans MS" pitchFamily="66" charset="0"/>
              </a:rPr>
              <a:t>, say</a:t>
            </a:r>
          </a:p>
          <a:p>
            <a:pPr marL="742950" indent="-285750"/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5400" dirty="0" smtClean="0">
                <a:latin typeface="Comic Sans MS" pitchFamily="66" charset="0"/>
              </a:rPr>
              <a:t> is “indirect </a:t>
            </a:r>
            <a:r>
              <a:rPr lang="en-US" sz="5400" dirty="0" err="1" smtClean="0">
                <a:latin typeface="Comic Sans MS" pitchFamily="66" charset="0"/>
              </a:rPr>
              <a:t>prereq</a:t>
            </a:r>
            <a:r>
              <a:rPr lang="en-US" sz="5400" dirty="0" smtClean="0">
                <a:latin typeface="Comic Sans MS" pitchFamily="66" charset="0"/>
              </a:rPr>
              <a:t>” of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000000"/>
                </a:solidFill>
                <a:latin typeface="Symbol" pitchFamily="18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“Parallel” Time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0273" y="1441034"/>
            <a:ext cx="8441099" cy="39759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5400" dirty="0" smtClean="0">
                <a:solidFill>
                  <a:srgbClr val="05811A"/>
                </a:solidFill>
              </a:rPr>
              <a:t>#</a:t>
            </a:r>
            <a:r>
              <a:rPr lang="en-US" sz="5400" dirty="0">
                <a:solidFill>
                  <a:srgbClr val="05811A"/>
                </a:solidFill>
              </a:rPr>
              <a:t>processors</a:t>
            </a:r>
          </a:p>
          <a:p>
            <a:pPr>
              <a:buFontTx/>
              <a:buNone/>
            </a:pPr>
            <a:r>
              <a:rPr lang="en-US" sz="5400" dirty="0">
                <a:solidFill>
                  <a:srgbClr val="0033CC"/>
                </a:solidFill>
              </a:rPr>
              <a:t>      </a:t>
            </a:r>
            <a:r>
              <a:rPr lang="en-US" sz="5400" dirty="0" smtClean="0">
                <a:solidFill>
                  <a:srgbClr val="0033CC"/>
                </a:solidFill>
              </a:rPr>
              <a:t>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b="1" dirty="0" smtClean="0">
                <a:solidFill>
                  <a:srgbClr val="FF00FF"/>
                </a:solidFill>
                <a:latin typeface="Symbol" pitchFamily="18" charset="2"/>
              </a:rPr>
              <a:t>≤</a:t>
            </a:r>
            <a:r>
              <a:rPr lang="en-US" sz="5400" b="1" dirty="0" smtClean="0">
                <a:solidFill>
                  <a:srgbClr val="C00000"/>
                </a:solidFill>
                <a:latin typeface="Symbol" pitchFamily="18" charset="2"/>
              </a:rPr>
              <a:t>  </a:t>
            </a:r>
            <a:r>
              <a:rPr lang="en-US" sz="5400" dirty="0" smtClean="0">
                <a:solidFill>
                  <a:srgbClr val="0033CC"/>
                </a:solidFill>
                <a:latin typeface="Symbol" pitchFamily="18" charset="2"/>
              </a:rPr>
              <a:t> </a:t>
            </a:r>
            <a:r>
              <a:rPr lang="en-US" sz="5400" dirty="0">
                <a:solidFill>
                  <a:srgbClr val="05811A"/>
                </a:solidFill>
              </a:rPr>
              <a:t>max </a:t>
            </a:r>
            <a:r>
              <a:rPr lang="en-US" sz="5400" dirty="0" err="1">
                <a:solidFill>
                  <a:srgbClr val="05811A"/>
                </a:solidFill>
              </a:rPr>
              <a:t>antichain</a:t>
            </a:r>
            <a:r>
              <a:rPr lang="en-US" sz="5400" dirty="0">
                <a:solidFill>
                  <a:srgbClr val="05811A"/>
                </a:solidFill>
              </a:rPr>
              <a:t> </a:t>
            </a:r>
            <a:r>
              <a:rPr lang="en-US" sz="5400" dirty="0" smtClean="0">
                <a:solidFill>
                  <a:srgbClr val="05811A"/>
                </a:solidFill>
              </a:rPr>
              <a:t>size</a:t>
            </a:r>
          </a:p>
          <a:p>
            <a:pPr>
              <a:buFontTx/>
              <a:buNone/>
            </a:pPr>
            <a:r>
              <a:rPr lang="en-US" sz="5400" dirty="0" smtClean="0"/>
              <a:t>we saw 3 processors</a:t>
            </a:r>
          </a:p>
          <a:p>
            <a:pPr>
              <a:buFontTx/>
              <a:buNone/>
            </a:pPr>
            <a:r>
              <a:rPr lang="en-US" sz="5400" dirty="0" smtClean="0"/>
              <a:t>may still do min time</a:t>
            </a:r>
            <a:endParaRPr lang="en-US" sz="540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8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448" y="327392"/>
            <a:ext cx="6928345" cy="1096962"/>
          </a:xfrm>
        </p:spPr>
        <p:txBody>
          <a:bodyPr/>
          <a:lstStyle/>
          <a:p>
            <a:r>
              <a:rPr lang="en-US" sz="3200" dirty="0" smtClean="0"/>
              <a:t>For min time: </a:t>
            </a:r>
            <a:r>
              <a:rPr lang="en-US" sz="4000" dirty="0" smtClean="0">
                <a:solidFill>
                  <a:srgbClr val="FF0000"/>
                </a:solidFill>
                <a:latin typeface="Euclid Symbol" pitchFamily="18" charset="2"/>
                <a:sym typeface="Euclid Symbol"/>
              </a:rPr>
              <a:t>≥</a:t>
            </a:r>
            <a:r>
              <a:rPr lang="en-US" sz="3200" dirty="0" smtClean="0">
                <a:sym typeface="Euclid Symbol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3</a:t>
            </a:r>
            <a:r>
              <a:rPr lang="en-US" sz="3200" dirty="0" smtClean="0"/>
              <a:t>-subject term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793" y="1443828"/>
            <a:ext cx="8072909" cy="4060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800" b="1" dirty="0" smtClean="0">
                <a:solidFill>
                  <a:srgbClr val="FF00FF"/>
                </a:solidFill>
              </a:rPr>
              <a:t>13</a:t>
            </a:r>
            <a:r>
              <a:rPr lang="en-US" sz="4800" dirty="0" smtClean="0">
                <a:solidFill>
                  <a:srgbClr val="7030A0"/>
                </a:solidFill>
              </a:rPr>
              <a:t> </a:t>
            </a:r>
            <a:r>
              <a:rPr lang="en-US" sz="4800" dirty="0"/>
              <a:t>subjects</a:t>
            </a:r>
          </a:p>
          <a:p>
            <a:pPr>
              <a:buNone/>
            </a:pPr>
            <a:r>
              <a:rPr lang="en-US" sz="4800" dirty="0"/>
              <a:t>max </a:t>
            </a:r>
            <a:r>
              <a:rPr lang="en-US" sz="4800" dirty="0">
                <a:solidFill>
                  <a:srgbClr val="0033CC"/>
                </a:solidFill>
              </a:rPr>
              <a:t>chain size</a:t>
            </a:r>
            <a:r>
              <a:rPr lang="en-US" sz="4800" dirty="0"/>
              <a:t> =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b="1" dirty="0">
                <a:solidFill>
                  <a:srgbClr val="1E03BD"/>
                </a:solidFill>
              </a:rPr>
              <a:t>5</a:t>
            </a:r>
            <a:endParaRPr lang="en-US" sz="4800" b="1" dirty="0" smtClean="0">
              <a:solidFill>
                <a:srgbClr val="1E03BD"/>
              </a:solidFill>
            </a:endParaRPr>
          </a:p>
          <a:p>
            <a:pPr>
              <a:buNone/>
            </a:pPr>
            <a:r>
              <a:rPr lang="en-US" sz="4400" dirty="0" smtClean="0"/>
              <a:t>so load </a:t>
            </a:r>
            <a:r>
              <a:rPr lang="en-US" sz="4400" dirty="0"/>
              <a:t>of </a:t>
            </a:r>
            <a:r>
              <a:rPr lang="en-US" sz="4400" dirty="0">
                <a:solidFill>
                  <a:srgbClr val="B21EAB"/>
                </a:solidFill>
              </a:rPr>
              <a:t>some</a:t>
            </a:r>
            <a:r>
              <a:rPr lang="en-US" sz="4400" dirty="0"/>
              <a:t> </a:t>
            </a:r>
            <a:r>
              <a:rPr lang="en-US" sz="4400" dirty="0" smtClean="0"/>
              <a:t>term </a:t>
            </a:r>
            <a:r>
              <a:rPr lang="en-US" sz="4400" dirty="0"/>
              <a:t>must </a:t>
            </a:r>
            <a:r>
              <a:rPr lang="en-US" sz="4400" dirty="0" smtClean="0"/>
              <a:t>be</a:t>
            </a:r>
            <a:endParaRPr lang="en-US" sz="4400" dirty="0">
              <a:solidFill>
                <a:srgbClr val="0033CC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90017"/>
              </p:ext>
            </p:extLst>
          </p:nvPr>
        </p:nvGraphicFramePr>
        <p:xfrm>
          <a:off x="1655077" y="3966931"/>
          <a:ext cx="5857885" cy="2273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3" name="Equation" r:id="rId4" imgW="850900" imgH="330200" progId="Equation.DSMT4">
                  <p:embed/>
                </p:oleObj>
              </mc:Choice>
              <mc:Fallback>
                <p:oleObj name="Equation" r:id="rId4" imgW="850900" imgH="33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5077" y="3966931"/>
                        <a:ext cx="5857885" cy="2273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472" y="2528241"/>
            <a:ext cx="2178946" cy="323894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max</a:t>
            </a:r>
          </a:p>
          <a:p>
            <a:r>
              <a:rPr lang="en-US" sz="4800" dirty="0" smtClean="0"/>
              <a:t>chain</a:t>
            </a:r>
            <a:endParaRPr lang="en-US" sz="4800" dirty="0" smtClean="0">
              <a:solidFill>
                <a:srgbClr val="1E03BD"/>
              </a:solidFill>
            </a:endParaRPr>
          </a:p>
          <a:p>
            <a:r>
              <a:rPr lang="en-US" sz="4800" dirty="0" smtClean="0"/>
              <a:t>size</a:t>
            </a:r>
          </a:p>
          <a:p>
            <a:pPr>
              <a:buFont typeface="Times" pitchFamily="18" charset="0"/>
              <a:buNone/>
            </a:pPr>
            <a:endParaRPr lang="en-US" sz="4800" dirty="0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51225" y="1805885"/>
            <a:ext cx="2796508" cy="4310826"/>
          </a:xfrm>
          <a:prstGeom prst="rect">
            <a:avLst/>
          </a:prstGeom>
          <a:noFill/>
          <a:ln w="412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546602" y="1829183"/>
          <a:ext cx="884273" cy="427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8" name="Equation" r:id="rId4" imgW="215900" imgH="1270000" progId="Equation.DSMT4">
                  <p:embed/>
                </p:oleObj>
              </mc:Choice>
              <mc:Fallback>
                <p:oleObj name="Equation" r:id="rId4" imgW="215900" imgH="1270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602" y="1829183"/>
                        <a:ext cx="884273" cy="427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52686" y="3203993"/>
            <a:ext cx="86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1E03BD"/>
                </a:solidFill>
              </a:rPr>
              <a:t> </a:t>
            </a:r>
            <a:r>
              <a:rPr lang="en-US" sz="7200" dirty="0" err="1" smtClean="0">
                <a:solidFill>
                  <a:srgbClr val="B21EAB"/>
                </a:solidFill>
                <a:latin typeface="Comic Sans MS"/>
                <a:cs typeface="Comic Sans MS"/>
              </a:rPr>
              <a:t>c</a:t>
            </a:r>
            <a:endParaRPr lang="en-US" sz="7200" dirty="0" smtClean="0">
              <a:solidFill>
                <a:srgbClr val="B21EAB"/>
              </a:solidFill>
              <a:latin typeface="Comic Sans MS"/>
              <a:cs typeface="Comic Sans MS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02252" y="279613"/>
            <a:ext cx="4993800" cy="1537943"/>
            <a:chOff x="2202252" y="279613"/>
            <a:chExt cx="4993800" cy="1537943"/>
          </a:xfrm>
        </p:grpSpPr>
        <p:sp>
          <p:nvSpPr>
            <p:cNvPr id="9" name="TextBox 8"/>
            <p:cNvSpPr txBox="1"/>
            <p:nvPr/>
          </p:nvSpPr>
          <p:spPr>
            <a:xfrm>
              <a:off x="2202252" y="279613"/>
              <a:ext cx="49938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latin typeface="Comic Sans MS" pitchFamily="66" charset="0"/>
                </a:rPr>
                <a:t>max </a:t>
              </a:r>
              <a:r>
                <a:rPr lang="en-US" sz="4400" dirty="0" err="1" smtClean="0">
                  <a:latin typeface="Comic Sans MS" pitchFamily="66" charset="0"/>
                </a:rPr>
                <a:t>antichain</a:t>
              </a:r>
              <a:r>
                <a:rPr lang="en-US" sz="4400" dirty="0" smtClean="0">
                  <a:latin typeface="Comic Sans MS" pitchFamily="66" charset="0"/>
                </a:rPr>
                <a:t> size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059511" y="490279"/>
              <a:ext cx="3005928" cy="1327277"/>
              <a:chOff x="3059511" y="490279"/>
              <a:chExt cx="3005928" cy="1327277"/>
            </a:xfrm>
          </p:grpSpPr>
          <p:sp>
            <p:nvSpPr>
              <p:cNvPr id="14" name="Right Brace 13"/>
              <p:cNvSpPr/>
              <p:nvPr/>
            </p:nvSpPr>
            <p:spPr>
              <a:xfrm rot="16200000">
                <a:off x="4399345" y="151462"/>
                <a:ext cx="326260" cy="3005928"/>
              </a:xfrm>
              <a:prstGeom prst="rightBrace">
                <a:avLst/>
              </a:prstGeom>
              <a:ln w="38100">
                <a:solidFill>
                  <a:srgbClr val="05811A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28627" y="490279"/>
                <a:ext cx="8676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 smtClean="0">
                    <a:solidFill>
                      <a:srgbClr val="1E03BD"/>
                    </a:solidFill>
                  </a:rPr>
                  <a:t> </a:t>
                </a:r>
                <a:r>
                  <a:rPr lang="en-US" sz="7200" dirty="0" smtClean="0">
                    <a:solidFill>
                      <a:srgbClr val="05811A"/>
                    </a:solidFill>
                    <a:latin typeface="Comic Sans MS"/>
                    <a:cs typeface="Comic Sans MS"/>
                  </a:rPr>
                  <a:t>a</a:t>
                </a:r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3296143" y="2784558"/>
            <a:ext cx="25326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 err="1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endParaRPr lang="en-US" sz="72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algn="ctr"/>
            <a:r>
              <a:rPr lang="en-US" sz="4800" dirty="0" smtClean="0">
                <a:latin typeface="Comic Sans MS" pitchFamily="66" charset="0"/>
              </a:rPr>
              <a:t>vertices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730859"/>
              </p:ext>
            </p:extLst>
          </p:nvPr>
        </p:nvGraphicFramePr>
        <p:xfrm>
          <a:off x="6128840" y="2334469"/>
          <a:ext cx="280035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9" name="Equation" r:id="rId6" imgW="533400" imgH="596900" progId="Equation.DSMT4">
                  <p:embed/>
                </p:oleObj>
              </mc:Choice>
              <mc:Fallback>
                <p:oleObj name="Equation" r:id="rId6" imgW="533400" imgH="596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8840" y="2334469"/>
                        <a:ext cx="2800350" cy="313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6071492" y="2660747"/>
          <a:ext cx="28670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0" name="Equation" r:id="rId8" imgW="546100" imgH="177800" progId="Equation.DSMT4">
                  <p:embed/>
                </p:oleObj>
              </mc:Choice>
              <mc:Fallback>
                <p:oleObj name="Equation" r:id="rId8" imgW="546100" imgH="177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492" y="2660747"/>
                        <a:ext cx="28670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xmlns:p14="http://schemas.microsoft.com/office/powerpoint/2010/main" spd="med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>
            <a:normAutofit/>
          </a:bodyPr>
          <a:lstStyle/>
          <a:p>
            <a:r>
              <a:rPr lang="en-US" sz="4000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886" y="1304897"/>
            <a:ext cx="8586941" cy="4543843"/>
          </a:xfrm>
        </p:spPr>
        <p:txBody>
          <a:bodyPr>
            <a:normAutofit/>
          </a:bodyPr>
          <a:lstStyle/>
          <a:p>
            <a:pPr lvl="1"/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rgbClr val="000000"/>
                </a:solidFill>
              </a:rPr>
              <a:t>-vertex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/>
              <a:t>DAG has</a:t>
            </a:r>
          </a:p>
          <a:p>
            <a:pPr lvl="1"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        </a:t>
            </a:r>
            <a:r>
              <a:rPr lang="en-US" sz="4800" dirty="0" smtClean="0"/>
              <a:t> </a:t>
            </a:r>
            <a:r>
              <a:rPr lang="en-US" sz="6600" dirty="0" smtClean="0">
                <a:solidFill>
                  <a:srgbClr val="1E03BD"/>
                </a:solidFill>
              </a:rPr>
              <a:t>t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5400" dirty="0" smtClean="0"/>
              <a:t>for </a:t>
            </a:r>
            <a:r>
              <a:rPr lang="en-US" sz="5400" dirty="0"/>
              <a:t>all </a:t>
            </a:r>
            <a:r>
              <a:rPr lang="en-US" sz="5400" dirty="0" smtClean="0"/>
              <a:t>1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 </a:t>
            </a:r>
            <a:r>
              <a:rPr lang="en-US" sz="5400" dirty="0" err="1" smtClean="0">
                <a:solidFill>
                  <a:srgbClr val="1E03BD"/>
                </a:solidFill>
              </a:rPr>
              <a:t>t</a:t>
            </a:r>
            <a:r>
              <a:rPr lang="en-US" sz="5400" dirty="0" smtClean="0">
                <a:solidFill>
                  <a:srgbClr val="1E03BD"/>
                </a:solidFill>
              </a:rPr>
              <a:t> </a:t>
            </a:r>
            <a:r>
              <a:rPr lang="en-US" sz="5400" dirty="0" smtClean="0">
                <a:latin typeface="Euclid Symbol" pitchFamily="18" charset="2"/>
                <a:sym typeface="Euclid Symbol"/>
              </a:rPr>
              <a:t>≤</a:t>
            </a:r>
            <a:r>
              <a:rPr lang="en-US" sz="5400" dirty="0" smtClean="0"/>
              <a:t> </a:t>
            </a:r>
            <a:r>
              <a:rPr lang="en-US" sz="5400" dirty="0" err="1" smtClean="0">
                <a:solidFill>
                  <a:srgbClr val="FF00FF"/>
                </a:solidFill>
              </a:rPr>
              <a:t>n</a:t>
            </a:r>
            <a:r>
              <a:rPr lang="en-US" sz="5400" dirty="0" smtClean="0"/>
              <a:t>.</a:t>
            </a:r>
            <a:endParaRPr lang="en-US" sz="54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531251" y="2461562"/>
          <a:ext cx="633734" cy="239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58" name="Equation" r:id="rId4" imgW="266400" imgH="939600" progId="Equation.DSMT4">
                  <p:embed/>
                </p:oleObj>
              </mc:Choice>
              <mc:Fallback>
                <p:oleObj name="Equation" r:id="rId4" imgW="266400" imgH="93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251" y="2461562"/>
                        <a:ext cx="633734" cy="23919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15" y="294302"/>
            <a:ext cx="5841396" cy="1113258"/>
          </a:xfrm>
        </p:spPr>
        <p:txBody>
          <a:bodyPr>
            <a:normAutofit/>
          </a:bodyPr>
          <a:lstStyle/>
          <a:p>
            <a:r>
              <a:rPr lang="en-US" sz="4000" dirty="0"/>
              <a:t>Dilworth’s Lemma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886" y="1304897"/>
            <a:ext cx="8586941" cy="4543843"/>
          </a:xfrm>
        </p:spPr>
        <p:txBody>
          <a:bodyPr>
            <a:normAutofit/>
          </a:bodyPr>
          <a:lstStyle/>
          <a:p>
            <a:pPr lvl="1"/>
            <a:r>
              <a:rPr lang="en-US" sz="4800" dirty="0" smtClean="0"/>
              <a:t>every </a:t>
            </a:r>
            <a:r>
              <a:rPr lang="en-US" sz="4800" dirty="0" smtClean="0">
                <a:solidFill>
                  <a:srgbClr val="FF00FF"/>
                </a:solidFill>
              </a:rPr>
              <a:t>n</a:t>
            </a:r>
            <a:r>
              <a:rPr lang="en-US" sz="4800" dirty="0" smtClean="0">
                <a:solidFill>
                  <a:srgbClr val="000000"/>
                </a:solidFill>
              </a:rPr>
              <a:t>-vertex</a:t>
            </a:r>
            <a:r>
              <a:rPr lang="en-US" sz="4800" dirty="0" smtClean="0">
                <a:solidFill>
                  <a:srgbClr val="FF00FF"/>
                </a:solidFill>
              </a:rPr>
              <a:t> </a:t>
            </a:r>
            <a:r>
              <a:rPr lang="en-US" sz="4800" dirty="0" smtClean="0"/>
              <a:t>DAG has</a:t>
            </a:r>
          </a:p>
          <a:p>
            <a:pPr lvl="1">
              <a:buFont typeface="Arial"/>
              <a:buChar char="•"/>
            </a:pPr>
            <a:r>
              <a:rPr lang="en-US" sz="4800" dirty="0" smtClean="0"/>
              <a:t>a </a:t>
            </a:r>
            <a:r>
              <a:rPr lang="en-US" sz="4800" dirty="0">
                <a:solidFill>
                  <a:srgbClr val="0033CC"/>
                </a:solidFill>
              </a:rPr>
              <a:t>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5400" b="1" dirty="0" smtClean="0">
                <a:latin typeface="Symbol" charset="2"/>
                <a:cs typeface="Symbol" charset="2"/>
                <a:sym typeface="Euclid Symbol"/>
              </a:rPr>
              <a:t>&gt;</a:t>
            </a:r>
            <a:endParaRPr lang="en-US" sz="4800" dirty="0"/>
          </a:p>
          <a:p>
            <a:pPr lvl="1">
              <a:spcBef>
                <a:spcPts val="0"/>
              </a:spcBef>
              <a:buFont typeface="Times" pitchFamily="18" charset="0"/>
              <a:buChar char="•"/>
            </a:pPr>
            <a:r>
              <a:rPr lang="en-US" sz="4800" dirty="0" smtClean="0"/>
              <a:t>or </a:t>
            </a:r>
            <a:r>
              <a:rPr lang="en-US" sz="4800" dirty="0" err="1">
                <a:solidFill>
                  <a:srgbClr val="008000"/>
                </a:solidFill>
              </a:rPr>
              <a:t>antichain</a:t>
            </a:r>
            <a:r>
              <a:rPr lang="en-US" sz="4800" dirty="0"/>
              <a:t> of size</a:t>
            </a:r>
            <a:r>
              <a:rPr lang="en-US" sz="4800" dirty="0" smtClean="0"/>
              <a:t> </a:t>
            </a:r>
            <a:r>
              <a:rPr lang="en-US" sz="6000" b="1" dirty="0" smtClean="0">
                <a:latin typeface="Symbol" charset="2"/>
                <a:cs typeface="Symbol" charset="2"/>
                <a:sym typeface="Euclid Symbol"/>
              </a:rPr>
              <a:t>≥</a:t>
            </a:r>
            <a:endParaRPr lang="en-US" sz="4800" dirty="0" smtClean="0">
              <a:latin typeface="Symbol" charset="2"/>
              <a:cs typeface="Symbol" charset="2"/>
              <a:sym typeface="Symbol" pitchFamily="18" charset="2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538655"/>
              </p:ext>
            </p:extLst>
          </p:nvPr>
        </p:nvGraphicFramePr>
        <p:xfrm>
          <a:off x="7328980" y="3239337"/>
          <a:ext cx="1150425" cy="133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8" name="Equation" r:id="rId4" imgW="241300" imgH="279400" progId="Equation.DSMT4">
                  <p:embed/>
                </p:oleObj>
              </mc:Choice>
              <mc:Fallback>
                <p:oleObj name="Equation" r:id="rId4" imgW="2413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28980" y="3239337"/>
                        <a:ext cx="1150425" cy="1332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257246"/>
              </p:ext>
            </p:extLst>
          </p:nvPr>
        </p:nvGraphicFramePr>
        <p:xfrm>
          <a:off x="7190658" y="2081445"/>
          <a:ext cx="1077073" cy="124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9" name="Equation" r:id="rId6" imgW="241300" imgH="279400" progId="Equation.DSMT4">
                  <p:embed/>
                </p:oleObj>
              </mc:Choice>
              <mc:Fallback>
                <p:oleObj name="Equation" r:id="rId6" imgW="2413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0658" y="2081445"/>
                        <a:ext cx="1077073" cy="1247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833300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99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Height/Birthday </a:t>
            </a:r>
            <a:r>
              <a:rPr lang="en-US" sz="4000" dirty="0" smtClean="0"/>
              <a:t>DAG</a:t>
            </a:r>
            <a:endParaRPr lang="en-US" sz="4000" dirty="0"/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448" y="1362037"/>
            <a:ext cx="8379795" cy="480175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Edge from one student to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another </a:t>
            </a:r>
            <a:r>
              <a:rPr lang="en-US" sz="4400" dirty="0" err="1" smtClean="0"/>
              <a:t>iff</a:t>
            </a:r>
            <a:r>
              <a:rPr lang="en-US" sz="4400" dirty="0" smtClean="0"/>
              <a:t> </a:t>
            </a:r>
            <a:r>
              <a:rPr lang="en-US" sz="4400" dirty="0"/>
              <a:t>one is </a:t>
            </a:r>
            <a:r>
              <a:rPr lang="en-US" sz="4400" dirty="0">
                <a:solidFill>
                  <a:srgbClr val="1E03BD"/>
                </a:solidFill>
              </a:rPr>
              <a:t>shorter</a:t>
            </a:r>
            <a:r>
              <a:rPr lang="en-US" sz="4400" dirty="0">
                <a:solidFill>
                  <a:srgbClr val="0066FF"/>
                </a:solidFill>
              </a:rPr>
              <a:t> </a:t>
            </a:r>
            <a:endParaRPr lang="en-US" sz="4400" dirty="0" smtClean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4400" dirty="0" smtClean="0"/>
              <a:t>and </a:t>
            </a:r>
            <a:r>
              <a:rPr lang="en-US" sz="4400" dirty="0">
                <a:solidFill>
                  <a:srgbClr val="1E03BD"/>
                </a:solidFill>
              </a:rPr>
              <a:t>younger </a:t>
            </a:r>
            <a:r>
              <a:rPr lang="en-US" sz="4400" dirty="0" smtClean="0"/>
              <a:t>than </a:t>
            </a:r>
            <a:r>
              <a:rPr lang="en-US" sz="4400" dirty="0"/>
              <a:t>the </a:t>
            </a:r>
            <a:r>
              <a:rPr lang="en-US" sz="4400" dirty="0" smtClean="0"/>
              <a:t>other.</a:t>
            </a:r>
            <a:endParaRPr lang="en-US" sz="44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, 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b="1" dirty="0" smtClean="0">
                <a:sym typeface="Euclid Math Two" pitchFamily="18" charset="2"/>
              </a:rPr>
              <a:t>→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(s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, </a:t>
            </a:r>
            <a:r>
              <a:rPr lang="en-US" sz="4800" dirty="0" smtClean="0">
                <a:solidFill>
                  <a:srgbClr val="0033CC"/>
                </a:solidFill>
              </a:rPr>
              <a:t>a</a:t>
            </a:r>
            <a:r>
              <a:rPr lang="en-US" sz="4800" baseline="-25000" dirty="0" smtClean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  <a:endParaRPr lang="en-US" sz="4800" dirty="0"/>
          </a:p>
          <a:p>
            <a:pPr lvl="1" algn="ctr">
              <a:spcBef>
                <a:spcPts val="0"/>
              </a:spcBef>
              <a:buFontTx/>
              <a:buNone/>
            </a:pPr>
            <a:r>
              <a:rPr lang="en-US" sz="4800" dirty="0" err="1" smtClean="0"/>
              <a:t>iff</a:t>
            </a:r>
            <a:r>
              <a:rPr lang="en-US" sz="4800" dirty="0" smtClean="0"/>
              <a:t>  </a:t>
            </a:r>
            <a:r>
              <a:rPr lang="en-US" sz="4800" dirty="0" smtClean="0">
                <a:solidFill>
                  <a:srgbClr val="0033CC"/>
                </a:solidFill>
              </a:rPr>
              <a:t>(s</a:t>
            </a:r>
            <a:r>
              <a:rPr lang="en-US" sz="4800" baseline="-25000" dirty="0" smtClean="0">
                <a:solidFill>
                  <a:srgbClr val="0033CC"/>
                </a:solidFill>
              </a:rPr>
              <a:t>1</a:t>
            </a:r>
            <a:r>
              <a:rPr lang="en-US" sz="4800" dirty="0" smtClean="0">
                <a:solidFill>
                  <a:srgbClr val="0033CC"/>
                </a:solidFill>
              </a:rPr>
              <a:t> </a:t>
            </a:r>
            <a:r>
              <a:rPr lang="en-US" sz="4800" b="1" dirty="0">
                <a:solidFill>
                  <a:srgbClr val="05811A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>
                <a:solidFill>
                  <a:srgbClr val="0033CC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s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>
                <a:solidFill>
                  <a:srgbClr val="0033CC"/>
                </a:solidFill>
              </a:rPr>
              <a:t>) </a:t>
            </a:r>
            <a:r>
              <a:rPr lang="en-US" sz="4800" dirty="0"/>
              <a:t>and</a:t>
            </a:r>
            <a:r>
              <a:rPr lang="en-US" sz="4800" dirty="0">
                <a:solidFill>
                  <a:srgbClr val="0033CC"/>
                </a:solidFill>
              </a:rPr>
              <a:t> (a</a:t>
            </a:r>
            <a:r>
              <a:rPr lang="en-US" sz="4800" baseline="-25000" dirty="0">
                <a:solidFill>
                  <a:srgbClr val="0033CC"/>
                </a:solidFill>
              </a:rPr>
              <a:t>1</a:t>
            </a:r>
            <a:r>
              <a:rPr lang="en-US" sz="4800" dirty="0">
                <a:solidFill>
                  <a:srgbClr val="0033CC"/>
                </a:solidFill>
              </a:rPr>
              <a:t> </a:t>
            </a:r>
            <a:r>
              <a:rPr lang="en-US" sz="4800" b="1" dirty="0">
                <a:solidFill>
                  <a:srgbClr val="05811A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4800" dirty="0" smtClean="0">
                <a:solidFill>
                  <a:srgbClr val="05811A"/>
                </a:solidFill>
                <a:cs typeface="Times New Roman" pitchFamily="18" charset="0"/>
              </a:rPr>
              <a:t> </a:t>
            </a:r>
            <a:r>
              <a:rPr lang="en-US" sz="4800" dirty="0">
                <a:solidFill>
                  <a:srgbClr val="0033CC"/>
                </a:solidFill>
              </a:rPr>
              <a:t>a</a:t>
            </a:r>
            <a:r>
              <a:rPr lang="en-US" sz="4800" baseline="-25000" dirty="0">
                <a:solidFill>
                  <a:srgbClr val="0033CC"/>
                </a:solidFill>
              </a:rPr>
              <a:t>2</a:t>
            </a:r>
            <a:r>
              <a:rPr lang="en-US" sz="4800" dirty="0" smtClean="0">
                <a:solidFill>
                  <a:srgbClr val="0033CC"/>
                </a:solidFill>
              </a:rPr>
              <a:t>)</a:t>
            </a:r>
          </a:p>
          <a:p>
            <a:pPr lvl="1">
              <a:spcBef>
                <a:spcPts val="1200"/>
              </a:spcBef>
              <a:buFontTx/>
              <a:buNone/>
            </a:pPr>
            <a:r>
              <a:rPr lang="en-US" sz="4800" dirty="0" smtClean="0"/>
              <a:t>      (the </a:t>
            </a:r>
            <a:r>
              <a:rPr lang="en-US" sz="4800" dirty="0" smtClean="0">
                <a:solidFill>
                  <a:srgbClr val="05811A"/>
                </a:solidFill>
              </a:rPr>
              <a:t>product</a:t>
            </a:r>
            <a:r>
              <a:rPr lang="en-US" sz="4800" dirty="0" smtClean="0"/>
              <a:t> </a:t>
            </a:r>
            <a:r>
              <a:rPr lang="en-US" sz="4800" dirty="0" err="1" smtClean="0"/>
              <a:t>p.o</a:t>
            </a:r>
            <a:r>
              <a:rPr lang="en-US" sz="4800" dirty="0" smtClean="0"/>
              <a:t>.)</a:t>
            </a:r>
            <a:endParaRPr lang="en-US" sz="4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2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2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1996" y="274638"/>
            <a:ext cx="6662057" cy="1105126"/>
          </a:xfrm>
        </p:spPr>
        <p:txBody>
          <a:bodyPr>
            <a:normAutofit/>
          </a:bodyPr>
          <a:lstStyle/>
          <a:p>
            <a:r>
              <a:rPr lang="en-US" sz="4000" dirty="0"/>
              <a:t>Height/Birthday </a:t>
            </a:r>
            <a:r>
              <a:rPr lang="en-US" sz="4000" dirty="0" smtClean="0"/>
              <a:t>DAG</a:t>
            </a:r>
            <a:endParaRPr lang="en-US" sz="4000" dirty="0"/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489" y="1407088"/>
            <a:ext cx="8591459" cy="407184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/>
              <a:t>by Dilworth, our class of 120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4800" dirty="0" smtClean="0"/>
              <a:t>has a chain or </a:t>
            </a:r>
            <a:r>
              <a:rPr lang="en-US" sz="4800" dirty="0" err="1" smtClean="0"/>
              <a:t>antichain</a:t>
            </a:r>
            <a:r>
              <a:rPr lang="en-US" sz="4800" dirty="0" smtClean="0"/>
              <a:t> of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48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547490"/>
              </p:ext>
            </p:extLst>
          </p:nvPr>
        </p:nvGraphicFramePr>
        <p:xfrm>
          <a:off x="2369224" y="3113839"/>
          <a:ext cx="4353365" cy="2246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5" name="Equation" r:id="rId3" imgW="787400" imgH="406400" progId="Equation.DSMT4">
                  <p:embed/>
                </p:oleObj>
              </mc:Choice>
              <mc:Fallback>
                <p:oleObj name="Equation" r:id="rId3" imgW="7874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9224" y="3113839"/>
                        <a:ext cx="4353365" cy="2246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5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sz="6600"/>
              <a:t>   Dilworth Demo</a:t>
            </a:r>
          </a:p>
        </p:txBody>
      </p:sp>
      <p:pic>
        <p:nvPicPr>
          <p:cNvPr id="760835" name="Picture 3" descr="j023289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81200"/>
            <a:ext cx="1758950" cy="2590800"/>
          </a:xfrm>
          <a:prstGeom prst="rect">
            <a:avLst/>
          </a:prstGeom>
          <a:noFill/>
        </p:spPr>
      </p:pic>
      <p:pic>
        <p:nvPicPr>
          <p:cNvPr id="760836" name="Picture 4" descr="j023289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41588" y="2286000"/>
            <a:ext cx="1552575" cy="2286000"/>
          </a:xfrm>
          <a:prstGeom prst="rect">
            <a:avLst/>
          </a:prstGeom>
          <a:noFill/>
        </p:spPr>
      </p:pic>
      <p:pic>
        <p:nvPicPr>
          <p:cNvPr id="760837" name="Picture 5" descr="j023289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84988" y="2971800"/>
            <a:ext cx="1035050" cy="1524000"/>
          </a:xfrm>
          <a:prstGeom prst="rect">
            <a:avLst/>
          </a:prstGeom>
          <a:noFill/>
        </p:spPr>
      </p:pic>
      <p:pic>
        <p:nvPicPr>
          <p:cNvPr id="760838" name="Picture 6" descr="j023289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1388" y="2667000"/>
            <a:ext cx="1293812" cy="1905000"/>
          </a:xfrm>
          <a:prstGeom prst="rect">
            <a:avLst/>
          </a:prstGeom>
          <a:noFill/>
        </p:spPr>
      </p:pic>
      <p:pic>
        <p:nvPicPr>
          <p:cNvPr id="760839" name="Picture 7" descr="j0135033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51788" y="3352800"/>
            <a:ext cx="511175" cy="1143000"/>
          </a:xfrm>
          <a:prstGeom prst="rect">
            <a:avLst/>
          </a:prstGeom>
          <a:noFill/>
        </p:spPr>
      </p:pic>
      <p:pic>
        <p:nvPicPr>
          <p:cNvPr id="760840" name="Picture 8" descr="j0135033[1]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46788" y="2743200"/>
            <a:ext cx="782637" cy="1752600"/>
          </a:xfrm>
          <a:prstGeom prst="rect">
            <a:avLst/>
          </a:prstGeom>
          <a:noFill/>
        </p:spPr>
      </p:pic>
      <p:pic>
        <p:nvPicPr>
          <p:cNvPr id="760841" name="Picture 9" descr="j0135033[1]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36988" y="2438400"/>
            <a:ext cx="919162" cy="2057400"/>
          </a:xfrm>
          <a:prstGeom prst="rect">
            <a:avLst/>
          </a:prstGeom>
          <a:noFill/>
        </p:spPr>
      </p:pic>
      <p:sp>
        <p:nvSpPr>
          <p:cNvPr id="760842" name="Line 10"/>
          <p:cNvSpPr>
            <a:spLocks noChangeShapeType="1"/>
          </p:cNvSpPr>
          <p:nvPr/>
        </p:nvSpPr>
        <p:spPr bwMode="auto">
          <a:xfrm>
            <a:off x="1447800" y="48006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arrow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591866" y="4791205"/>
            <a:ext cx="7960270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dirty="0" smtClean="0">
                <a:solidFill>
                  <a:srgbClr val="0033CC"/>
                </a:solidFill>
                <a:latin typeface="Comic Sans MS" pitchFamily="66" charset="0"/>
              </a:rPr>
              <a:t>older</a:t>
            </a:r>
          </a:p>
          <a:p>
            <a:pPr algn="ctr">
              <a:spcBef>
                <a:spcPct val="0"/>
              </a:spcBef>
            </a:pPr>
            <a:r>
              <a:rPr lang="en-US" sz="5400" dirty="0" smtClean="0">
                <a:latin typeface="Comic Sans MS" pitchFamily="66" charset="0"/>
              </a:rPr>
              <a:t>(a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height/</a:t>
            </a:r>
            <a:r>
              <a:rPr lang="en-US" sz="4800" dirty="0" err="1" smtClean="0">
                <a:solidFill>
                  <a:srgbClr val="000000"/>
                </a:solidFill>
                <a:latin typeface="Comic Sans MS"/>
                <a:cs typeface="Comic Sans MS"/>
                <a:sym typeface="Euclid Math Two" pitchFamily="18" charset="2"/>
              </a:rPr>
              <a:t>bday</a:t>
            </a:r>
            <a:r>
              <a:rPr lang="en-US" sz="5400" dirty="0" err="1" smtClean="0">
                <a:latin typeface="Comic Sans MS" pitchFamily="66" charset="0"/>
                <a:sym typeface="Euclid Math Two" pitchFamily="18" charset="2"/>
              </a:rPr>
              <a:t>-</a:t>
            </a:r>
            <a:r>
              <a:rPr lang="en-US" sz="5400" dirty="0" err="1" smtClean="0">
                <a:latin typeface="Comic Sans MS" pitchFamily="66" charset="0"/>
              </a:rPr>
              <a:t>antichain</a:t>
            </a:r>
            <a:r>
              <a:rPr lang="en-US" sz="5400" dirty="0" smtClean="0">
                <a:latin typeface="Comic Sans MS" pitchFamily="66" charset="0"/>
              </a:rPr>
              <a:t>)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311188"/>
            <a:ext cx="8517507" cy="470898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ctr"/>
            <a:r>
              <a:rPr lang="en-US" sz="4400" dirty="0" smtClean="0">
                <a:latin typeface="Comic Sans MS" pitchFamily="66" charset="0"/>
              </a:rPr>
              <a:t>so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latin typeface="Comic Sans MS" pitchFamily="66" charset="0"/>
              </a:rPr>
              <a:t> is an indirect </a:t>
            </a:r>
            <a:r>
              <a:rPr lang="en-US" sz="4400" dirty="0" err="1" smtClean="0">
                <a:latin typeface="Comic Sans MS" pitchFamily="66" charset="0"/>
              </a:rPr>
              <a:t>prereq</a:t>
            </a:r>
            <a:r>
              <a:rPr lang="en-US" sz="4400" dirty="0" smtClean="0">
                <a:latin typeface="Comic Sans MS" pitchFamily="66" charset="0"/>
              </a:rPr>
              <a:t> of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just means that there is a</a:t>
            </a:r>
          </a:p>
          <a:p>
            <a:pPr marL="742950" indent="-285750"/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positive length path from</a:t>
            </a:r>
          </a:p>
          <a:p>
            <a:pPr marL="742950" indent="-285750"/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4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in the prerequisite 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digraph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400" dirty="0" smtClean="0">
                <a:latin typeface="Comic Sans MS" pitchFamily="66" charset="0"/>
              </a:rPr>
              <a:t>:</a:t>
            </a:r>
          </a:p>
          <a:p>
            <a:pPr marL="742950" indent="-285750" algn="ctr"/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u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R</a:t>
            </a:r>
            <a:r>
              <a:rPr lang="en-US" sz="8000" baseline="30000" dirty="0" smtClean="0">
                <a:solidFill>
                  <a:srgbClr val="0000FF"/>
                </a:solidFill>
                <a:latin typeface="Comic Sans MS" pitchFamily="66" charset="0"/>
              </a:rPr>
              <a:t>+</a:t>
            </a:r>
            <a:r>
              <a:rPr lang="en-US" sz="8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8000" dirty="0" err="1" smtClean="0">
                <a:solidFill>
                  <a:srgbClr val="0000FF"/>
                </a:solidFill>
                <a:latin typeface="Comic Sans MS" pitchFamily="66" charset="0"/>
              </a:rPr>
              <a:t>v</a:t>
            </a:r>
            <a:endParaRPr lang="en-US" sz="8000" dirty="0" smtClean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indirect prerequisites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313246" y="1411988"/>
            <a:ext cx="8517507" cy="212365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a 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subject has no</a:t>
            </a:r>
          </a:p>
          <a:p>
            <a:pPr marL="742950" indent="-285750" algn="l"/>
            <a:r>
              <a:rPr lang="en-US" sz="4400" dirty="0" err="1" smtClean="0">
                <a:latin typeface="Comic Sans MS" pitchFamily="66" charset="0"/>
              </a:rPr>
              <a:t>preequisites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/>
                <a:cs typeface="Comic Sans MS"/>
              </a:rPr>
              <a:t>--</a:t>
            </a:r>
            <a:r>
              <a:rPr lang="en-US" sz="4400" dirty="0" smtClean="0">
                <a:latin typeface="Comic Sans MS" pitchFamily="66" charset="0"/>
              </a:rPr>
              <a:t>a Freshman </a:t>
            </a:r>
          </a:p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subject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al</a:t>
            </a:r>
            <a:r>
              <a:rPr lang="en-US" i="1" dirty="0" smtClean="0"/>
              <a:t> </a:t>
            </a:r>
            <a:r>
              <a:rPr lang="en-US" dirty="0" smtClean="0"/>
              <a:t>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417919" y="3259485"/>
            <a:ext cx="6190914" cy="110799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nothing</a:t>
            </a:r>
            <a:r>
              <a:rPr lang="en-US" sz="6600" dirty="0" smtClean="0"/>
              <a:t> </a:t>
            </a:r>
            <a:r>
              <a:rPr lang="en-US" sz="6600" b="1" dirty="0" smtClean="0">
                <a:solidFill>
                  <a:srgbClr val="1E03BD"/>
                </a:solidFill>
                <a:latin typeface="Symbol" charset="2"/>
                <a:cs typeface="Symbol" charset="2"/>
                <a:sym typeface="Euclid Symbol"/>
              </a:rPr>
              <a:t>→</a:t>
            </a:r>
            <a:r>
              <a:rPr lang="en-US" sz="6600" b="1" dirty="0" smtClean="0">
                <a:solidFill>
                  <a:srgbClr val="1E03BD"/>
                </a:solidFill>
                <a:cs typeface="Times New Roman" pitchFamily="18" charset="0"/>
                <a:sym typeface="Euclid Symbol"/>
              </a:rPr>
              <a:t> </a:t>
            </a:r>
            <a:r>
              <a:rPr lang="en-US" sz="6600" dirty="0" err="1" smtClean="0">
                <a:solidFill>
                  <a:srgbClr val="1E03BD"/>
                </a:solidFill>
                <a:latin typeface="Comic Sans MS" pitchFamily="66" charset="0"/>
              </a:rPr>
              <a:t>d</a:t>
            </a:r>
            <a:endParaRPr lang="en-US" sz="6600" dirty="0">
              <a:solidFill>
                <a:srgbClr val="1E03BD"/>
              </a:solidFill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12023" y="4753559"/>
            <a:ext cx="5900903" cy="781160"/>
            <a:chOff x="1828800" y="1600200"/>
            <a:chExt cx="5219700" cy="381000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18288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62865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4343400" y="1600200"/>
              <a:ext cx="762000" cy="381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Text Box 2"/>
          <p:cNvSpPr txBox="1">
            <a:spLocks noChangeArrowheads="1"/>
          </p:cNvSpPr>
          <p:nvPr/>
        </p:nvSpPr>
        <p:spPr bwMode="auto">
          <a:xfrm>
            <a:off x="231813" y="1229728"/>
            <a:ext cx="8778643" cy="4093428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400" dirty="0" smtClean="0">
                <a:latin typeface="Comic Sans MS" pitchFamily="66" charset="0"/>
              </a:rPr>
              <a:t>minim</a:t>
            </a:r>
            <a:r>
              <a:rPr lang="en-US" sz="4400" dirty="0" smtClean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i="1" dirty="0" smtClean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means earliest of all:</a:t>
            </a:r>
          </a:p>
          <a:p>
            <a:pPr marL="742950" indent="-285750" algn="l"/>
            <a:r>
              <a:rPr lang="en-US" sz="4000" dirty="0" smtClean="0">
                <a:latin typeface="Comic Sans MS" pitchFamily="66" charset="0"/>
              </a:rPr>
              <a:t>an indirect </a:t>
            </a:r>
            <a:r>
              <a:rPr lang="en-US" sz="4000" dirty="0" err="1">
                <a:latin typeface="Comic Sans MS" pitchFamily="66" charset="0"/>
              </a:rPr>
              <a:t>prereq</a:t>
            </a:r>
            <a:r>
              <a:rPr lang="en-US" sz="4000" dirty="0">
                <a:latin typeface="Comic Sans MS" pitchFamily="66" charset="0"/>
              </a:rPr>
              <a:t>.</a:t>
            </a:r>
            <a:r>
              <a:rPr lang="en-US" sz="4000" dirty="0" smtClean="0">
                <a:latin typeface="Comic Sans MS" pitchFamily="66" charset="0"/>
              </a:rPr>
              <a:t> of everything</a:t>
            </a:r>
          </a:p>
          <a:p>
            <a:pPr marL="742950" indent="-285750" algn="ctr"/>
            <a:r>
              <a:rPr lang="en-US" sz="4400" dirty="0" smtClean="0">
                <a:solidFill>
                  <a:srgbClr val="B21EAB"/>
                </a:solidFill>
                <a:latin typeface="Comic Sans MS" pitchFamily="66" charset="0"/>
              </a:rPr>
              <a:t>none in this example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there used to be one at MIT: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orientation week seminar on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on summer book assignment  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767893" y="274638"/>
            <a:ext cx="5639778" cy="1112373"/>
          </a:xfrm>
          <a:noFill/>
          <a:ln/>
        </p:spPr>
        <p:txBody>
          <a:bodyPr/>
          <a:lstStyle/>
          <a:p>
            <a:r>
              <a:rPr lang="en-US" dirty="0" smtClean="0"/>
              <a:t>a minim</a:t>
            </a:r>
            <a:r>
              <a:rPr lang="en-US" dirty="0" smtClean="0">
                <a:solidFill>
                  <a:srgbClr val="FF00FF"/>
                </a:solidFill>
              </a:rPr>
              <a:t>um</a:t>
            </a:r>
            <a:r>
              <a:rPr lang="en-US" dirty="0" smtClean="0"/>
              <a:t> subject?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 thruBlk="1"/>
      </p:transition>
    </mc:Choice>
    <mc:Fallback>
      <p:transition xmlns:p14="http://schemas.microsoft.com/office/powerpoint/2010/main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8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8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8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8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Text Box 2"/>
          <p:cNvSpPr txBox="1">
            <a:spLocks noChangeArrowheads="1"/>
          </p:cNvSpPr>
          <p:nvPr/>
        </p:nvSpPr>
        <p:spPr bwMode="auto">
          <a:xfrm>
            <a:off x="1001908" y="1073385"/>
            <a:ext cx="6911891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</a:t>
            </a:r>
            <a:r>
              <a:rPr lang="en-US" sz="44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al</a:t>
            </a:r>
            <a:r>
              <a:rPr lang="en-US" sz="4400" dirty="0">
                <a:latin typeface="Comic Sans MS" pitchFamily="66" charset="0"/>
              </a:rPr>
              <a:t>:</a:t>
            </a: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nothing else is earlier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Minimal elements</a:t>
            </a:r>
          </a:p>
        </p:txBody>
      </p:sp>
      <p:sp>
        <p:nvSpPr>
          <p:cNvPr id="626693" name="Text Box 5"/>
          <p:cNvSpPr txBox="1">
            <a:spLocks noChangeArrowheads="1"/>
          </p:cNvSpPr>
          <p:nvPr/>
        </p:nvSpPr>
        <p:spPr bwMode="auto">
          <a:xfrm>
            <a:off x="342899" y="3630074"/>
            <a:ext cx="8562203" cy="1446550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/>
            <a:r>
              <a:rPr lang="en-US" sz="4400" dirty="0">
                <a:latin typeface="Comic Sans MS" pitchFamily="66" charset="0"/>
              </a:rPr>
              <a:t>d is </a:t>
            </a:r>
            <a:r>
              <a:rPr lang="en-US" sz="4400" dirty="0">
                <a:solidFill>
                  <a:srgbClr val="0033CC"/>
                </a:solidFill>
                <a:latin typeface="Comic Sans MS" pitchFamily="66" charset="0"/>
              </a:rPr>
              <a:t>minim</a:t>
            </a:r>
            <a:r>
              <a:rPr lang="en-US" sz="4400" b="1" dirty="0">
                <a:solidFill>
                  <a:srgbClr val="FF00FF"/>
                </a:solidFill>
                <a:latin typeface="Comic Sans MS" pitchFamily="66" charset="0"/>
              </a:rPr>
              <a:t>um</a:t>
            </a:r>
            <a:r>
              <a:rPr lang="en-US" sz="4400" dirty="0">
                <a:latin typeface="Comic Sans MS" pitchFamily="66" charset="0"/>
              </a:rPr>
              <a:t>:</a:t>
            </a:r>
            <a:endParaRPr lang="en-US" sz="4400" dirty="0" smtClean="0">
              <a:latin typeface="Comic Sans MS" pitchFamily="66" charset="0"/>
            </a:endParaRPr>
          </a:p>
          <a:p>
            <a:pPr marL="742950" indent="-285750"/>
            <a:r>
              <a:rPr lang="en-US" sz="4400" dirty="0" smtClean="0">
                <a:latin typeface="Comic Sans MS" pitchFamily="66" charset="0"/>
              </a:rPr>
              <a:t>earlier </a:t>
            </a:r>
            <a:r>
              <a:rPr lang="en-US" sz="4400" dirty="0">
                <a:latin typeface="Comic Sans MS" pitchFamily="66" charset="0"/>
              </a:rPr>
              <a:t>than </a:t>
            </a:r>
            <a:r>
              <a:rPr lang="en-US" sz="4400" dirty="0" smtClean="0">
                <a:latin typeface="Comic Sans MS" pitchFamily="66" charset="0"/>
              </a:rPr>
              <a:t>everything else</a:t>
            </a:r>
            <a:endParaRPr lang="en-US" sz="4400" dirty="0"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26695" name="Line 7"/>
          <p:cNvSpPr>
            <a:spLocks noChangeShapeType="1"/>
          </p:cNvSpPr>
          <p:nvPr/>
        </p:nvSpPr>
        <p:spPr bwMode="auto">
          <a:xfrm flipV="1">
            <a:off x="533400" y="3676320"/>
            <a:ext cx="8001000" cy="0"/>
          </a:xfrm>
          <a:prstGeom prst="line">
            <a:avLst/>
          </a:prstGeom>
          <a:noFill/>
          <a:ln w="444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907399"/>
              </p:ext>
            </p:extLst>
          </p:nvPr>
        </p:nvGraphicFramePr>
        <p:xfrm>
          <a:off x="1795463" y="2154238"/>
          <a:ext cx="5478462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Equation" r:id="rId4" imgW="1016000" imgH="304800" progId="Equation.3">
                  <p:embed/>
                </p:oleObj>
              </mc:Choice>
              <mc:Fallback>
                <p:oleObj name="Equation" r:id="rId4" imgW="10160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5463" y="2154238"/>
                        <a:ext cx="5478462" cy="164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690137"/>
              </p:ext>
            </p:extLst>
          </p:nvPr>
        </p:nvGraphicFramePr>
        <p:xfrm>
          <a:off x="1413375" y="4748464"/>
          <a:ext cx="6113045" cy="171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Equation" r:id="rId6" imgW="1041400" imgH="292100" progId="Equation.DSMT4">
                  <p:embed/>
                </p:oleObj>
              </mc:Choice>
              <mc:Fallback>
                <p:oleObj name="Equation" r:id="rId6" imgW="1041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3375" y="4748464"/>
                        <a:ext cx="6113045" cy="1714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26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555263" y="1537304"/>
            <a:ext cx="1448656" cy="610340"/>
          </a:xfrm>
          <a:prstGeom prst="roundRect">
            <a:avLst>
              <a:gd name="adj" fmla="val 16667"/>
            </a:avLst>
          </a:prstGeom>
          <a:solidFill>
            <a:srgbClr val="FFFF00">
              <a:alpha val="44000"/>
            </a:srgbClr>
          </a:solidFill>
          <a:ln w="31750" algn="ctr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en-US" dirty="0" smtClean="0"/>
          </a:p>
          <a:p>
            <a:endParaRPr 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6725" y="1602772"/>
            <a:ext cx="1448656" cy="2615742"/>
            <a:chOff x="768" y="1152"/>
            <a:chExt cx="672" cy="1440"/>
          </a:xfrm>
          <a:solidFill>
            <a:srgbClr val="FFFF00">
              <a:alpha val="44000"/>
            </a:srgbClr>
          </a:solidFill>
        </p:grpSpPr>
        <p:sp>
          <p:nvSpPr>
            <p:cNvPr id="633859" name="AutoShape 3"/>
            <p:cNvSpPr>
              <a:spLocks noChangeArrowheads="1"/>
            </p:cNvSpPr>
            <p:nvPr/>
          </p:nvSpPr>
          <p:spPr bwMode="auto">
            <a:xfrm>
              <a:off x="768" y="1152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861" name="AutoShape 5"/>
            <p:cNvSpPr>
              <a:spLocks noChangeArrowheads="1"/>
            </p:cNvSpPr>
            <p:nvPr/>
          </p:nvSpPr>
          <p:spPr bwMode="auto">
            <a:xfrm>
              <a:off x="768" y="2256"/>
              <a:ext cx="672" cy="336"/>
            </a:xfrm>
            <a:prstGeom prst="roundRect">
              <a:avLst>
                <a:gd name="adj" fmla="val 16667"/>
              </a:avLst>
            </a:prstGeom>
            <a:grpFill/>
            <a:ln w="31750" algn="ctr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3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643" y="1523144"/>
            <a:ext cx="3493213" cy="3932434"/>
          </a:xfrm>
        </p:spPr>
        <p:txBody>
          <a:bodyPr/>
          <a:lstStyle/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>
                <a:cs typeface="Times New Roman" pitchFamily="18" charset="0"/>
              </a:rPr>
              <a:t> 6.042</a:t>
            </a:r>
            <a:endParaRPr lang="en-US" dirty="0"/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18.02</a:t>
            </a:r>
          </a:p>
          <a:p>
            <a:pPr>
              <a:buNone/>
            </a:pPr>
            <a:r>
              <a:rPr lang="en-US" dirty="0"/>
              <a:t>18.01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18.03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6.001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6.034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6.042 </a:t>
            </a:r>
            <a:r>
              <a:rPr lang="en-US" dirty="0">
                <a:solidFill>
                  <a:srgbClr val="0033CC"/>
                </a:solidFill>
                <a:cs typeface="Times New Roman" pitchFamily="18" charset="0"/>
              </a:rPr>
              <a:t>→</a:t>
            </a:r>
            <a:r>
              <a:rPr lang="en-US" dirty="0"/>
              <a:t> 6.046</a:t>
            </a:r>
          </a:p>
        </p:txBody>
      </p:sp>
      <p:sp>
        <p:nvSpPr>
          <p:cNvPr id="63386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3864" name="Rectangle 8"/>
          <p:cNvSpPr>
            <a:spLocks noChangeArrowheads="1"/>
          </p:cNvSpPr>
          <p:nvPr/>
        </p:nvSpPr>
        <p:spPr bwMode="auto">
          <a:xfrm>
            <a:off x="4294599" y="1571947"/>
            <a:ext cx="4685014" cy="30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</a:rPr>
              <a:t>            8.02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6.002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18.03,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6.002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6.004 </a:t>
            </a:r>
            <a:endParaRPr lang="en-US" sz="3200" dirty="0" smtClean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</a:pPr>
            <a:r>
              <a:rPr lang="en-US" sz="3200" dirty="0" smtClean="0">
                <a:latin typeface="Comic Sans MS" pitchFamily="66" charset="0"/>
                <a:cs typeface="Times New Roman" pitchFamily="18" charset="0"/>
              </a:rPr>
              <a:t>6.001, 6.004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6.033</a:t>
            </a:r>
          </a:p>
          <a:p>
            <a:pPr marL="342900" indent="-342900" algn="l">
              <a:lnSpc>
                <a:spcPct val="90000"/>
              </a:lnSpc>
            </a:pP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          6.033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 6.857</a:t>
            </a:r>
          </a:p>
          <a:p>
            <a:pPr marL="342900" indent="-342900" algn="l"/>
            <a:r>
              <a:rPr lang="en-US" sz="3200" dirty="0">
                <a:latin typeface="Comic Sans MS" pitchFamily="66" charset="0"/>
              </a:rPr>
              <a:t>           6.046 </a:t>
            </a:r>
            <a:r>
              <a:rPr lang="en-US" sz="3200" dirty="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→</a:t>
            </a:r>
            <a:r>
              <a:rPr lang="en-US" sz="3200" dirty="0">
                <a:latin typeface="Comic Sans MS" pitchFamily="66" charset="0"/>
              </a:rPr>
              <a:t> </a:t>
            </a:r>
            <a:r>
              <a:rPr lang="en-US" sz="3200" dirty="0" smtClean="0">
                <a:latin typeface="Comic Sans MS" pitchFamily="66" charset="0"/>
              </a:rPr>
              <a:t>6.840</a:t>
            </a:r>
            <a:endParaRPr lang="en-US" sz="3200" dirty="0">
              <a:latin typeface="Comic Sans MS" pitchFamily="66" charset="0"/>
              <a:cs typeface="Times New Roman" pitchFamily="18" charset="0"/>
            </a:endParaRPr>
          </a:p>
          <a:p>
            <a:pPr marL="342900" indent="-342900" algn="l">
              <a:lnSpc>
                <a:spcPct val="90000"/>
              </a:lnSpc>
              <a:buFontTx/>
              <a:buChar char="•"/>
            </a:pPr>
            <a:endParaRPr lang="en-US" sz="2800" dirty="0">
              <a:latin typeface="Comic Sans MS" pitchFamily="66" charset="0"/>
            </a:endParaRPr>
          </a:p>
        </p:txBody>
      </p:sp>
      <p:sp>
        <p:nvSpPr>
          <p:cNvPr id="633865" name="Text Box 9"/>
          <p:cNvSpPr txBox="1">
            <a:spLocks noChangeArrowheads="1"/>
          </p:cNvSpPr>
          <p:nvPr/>
        </p:nvSpPr>
        <p:spPr bwMode="auto">
          <a:xfrm>
            <a:off x="1219200" y="5486400"/>
            <a:ext cx="7367723" cy="769441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742950" indent="-285750" algn="l"/>
            <a:r>
              <a:rPr lang="en-US" sz="4400" dirty="0">
                <a:latin typeface="Comic Sans MS" pitchFamily="66" charset="0"/>
              </a:rPr>
              <a:t>identify minimal elements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338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1600200"/>
            <a:ext cx="5219700" cy="381000"/>
            <a:chOff x="1152" y="1008"/>
            <a:chExt cx="3288" cy="240"/>
          </a:xfrm>
        </p:grpSpPr>
        <p:sp>
          <p:nvSpPr>
            <p:cNvPr id="634884" name="AutoShape 4"/>
            <p:cNvSpPr>
              <a:spLocks noChangeArrowheads="1"/>
            </p:cNvSpPr>
            <p:nvPr/>
          </p:nvSpPr>
          <p:spPr bwMode="auto">
            <a:xfrm>
              <a:off x="1152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18.01</a:t>
              </a:r>
            </a:p>
          </p:txBody>
        </p:sp>
        <p:sp>
          <p:nvSpPr>
            <p:cNvPr id="634885" name="AutoShape 5"/>
            <p:cNvSpPr>
              <a:spLocks noChangeArrowheads="1"/>
            </p:cNvSpPr>
            <p:nvPr/>
          </p:nvSpPr>
          <p:spPr bwMode="auto">
            <a:xfrm>
              <a:off x="3960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latin typeface="Comic Sans MS" pitchFamily="66" charset="0"/>
                </a:rPr>
                <a:t>6.001</a:t>
              </a:r>
            </a:p>
          </p:txBody>
        </p:sp>
        <p:sp>
          <p:nvSpPr>
            <p:cNvPr id="634886" name="AutoShape 6"/>
            <p:cNvSpPr>
              <a:spLocks noChangeArrowheads="1"/>
            </p:cNvSpPr>
            <p:nvPr/>
          </p:nvSpPr>
          <p:spPr bwMode="auto">
            <a:xfrm>
              <a:off x="2736" y="1008"/>
              <a:ext cx="480" cy="24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sz="2400" dirty="0" smtClean="0">
                  <a:latin typeface="Comic Sans MS" pitchFamily="66" charset="0"/>
                </a:rPr>
                <a:t>8.02</a:t>
              </a:r>
              <a:endParaRPr lang="en-US" sz="2400" dirty="0">
                <a:latin typeface="Comic Sans MS" pitchFamily="66" charset="0"/>
              </a:endParaRPr>
            </a:p>
          </p:txBody>
        </p:sp>
      </p:grpSp>
      <p:sp>
        <p:nvSpPr>
          <p:cNvPr id="63488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3200" dirty="0"/>
              <a:t>Constructing a Term Schedule</a:t>
            </a:r>
          </a:p>
        </p:txBody>
      </p:sp>
      <p:sp>
        <p:nvSpPr>
          <p:cNvPr id="634889" name="Text Box 9"/>
          <p:cNvSpPr txBox="1">
            <a:spLocks noChangeArrowheads="1"/>
          </p:cNvSpPr>
          <p:nvPr/>
        </p:nvSpPr>
        <p:spPr bwMode="auto">
          <a:xfrm>
            <a:off x="1238878" y="5329084"/>
            <a:ext cx="6774426" cy="707886"/>
          </a:xfrm>
          <a:prstGeom prst="rect">
            <a:avLst/>
          </a:prstGeom>
          <a:noFill/>
          <a:ln w="31750" algn="ctr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742950" indent="-285750" algn="l"/>
            <a:r>
              <a:rPr lang="en-US" sz="4000" dirty="0">
                <a:latin typeface="Comic Sans MS" pitchFamily="66" charset="0"/>
              </a:rPr>
              <a:t>start schedule with them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7750" y="6596742"/>
            <a:ext cx="906250" cy="26125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Comic Sans MS" pitchFamily="66" charset="0"/>
              </a:defRPr>
            </a:lvl1pPr>
          </a:lstStyle>
          <a:p>
            <a:r>
              <a:rPr lang="en-US" dirty="0" smtClean="0"/>
              <a:t>6F.</a:t>
            </a:r>
            <a:fld id="{CA4C0C47-BA92-4669-BC5C-D64A96AF3D0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48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1059</Words>
  <Application>Microsoft Macintosh PowerPoint</Application>
  <PresentationFormat>On-screen Show (4:3)</PresentationFormat>
  <Paragraphs>403</Paragraphs>
  <Slides>38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Office Theme</vt:lpstr>
      <vt:lpstr>Microsoft Equation</vt:lpstr>
      <vt:lpstr>Equation</vt:lpstr>
      <vt:lpstr>MathType 6.0 Equation</vt:lpstr>
      <vt:lpstr>PowerPoint Presentation</vt:lpstr>
      <vt:lpstr>Some Course 6 Prerequisites</vt:lpstr>
      <vt:lpstr>indirect prerequisites</vt:lpstr>
      <vt:lpstr>indirect prerequisites</vt:lpstr>
      <vt:lpstr>a minimal subject?</vt:lpstr>
      <vt:lpstr>a minimum subject?</vt:lpstr>
      <vt:lpstr>Minimal elements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Constructing a Term Schedule</vt:lpstr>
      <vt:lpstr>complete term schedule</vt:lpstr>
      <vt:lpstr>an antichain</vt:lpstr>
      <vt:lpstr>some antichains</vt:lpstr>
      <vt:lpstr>a leisurely schedule</vt:lpstr>
      <vt:lpstr>a chain</vt:lpstr>
      <vt:lpstr>some chains</vt:lpstr>
      <vt:lpstr>some chains</vt:lpstr>
      <vt:lpstr>some chains</vt:lpstr>
      <vt:lpstr>maximum length chain</vt:lpstr>
      <vt:lpstr>how many terms to graduate?</vt:lpstr>
      <vt:lpstr>…sufficient</vt:lpstr>
      <vt:lpstr>PowerPoint Presentation</vt:lpstr>
      <vt:lpstr>at most 4 subjects/term</vt:lpstr>
      <vt:lpstr>3 Subjects per Term Possible</vt:lpstr>
      <vt:lpstr> parallel processing time</vt:lpstr>
      <vt:lpstr>Minimum “Parallel” Time</vt:lpstr>
      <vt:lpstr>Minimum “Parallel” Time</vt:lpstr>
      <vt:lpstr>For min time: ≥ 3-subject term</vt:lpstr>
      <vt:lpstr>PowerPoint Presentation</vt:lpstr>
      <vt:lpstr>Dilworth’s Lemma</vt:lpstr>
      <vt:lpstr>Dilworth’s Lemma</vt:lpstr>
      <vt:lpstr>Height/Birthday DAG</vt:lpstr>
      <vt:lpstr>Height/Birthday DAG</vt:lpstr>
      <vt:lpstr>   Dilworth Demo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 R. Meyer</dc:creator>
  <cp:lastModifiedBy>Albert R Meyer</cp:lastModifiedBy>
  <cp:revision>278</cp:revision>
  <cp:lastPrinted>2012-03-13T01:11:36Z</cp:lastPrinted>
  <dcterms:created xsi:type="dcterms:W3CDTF">2011-03-11T18:06:35Z</dcterms:created>
  <dcterms:modified xsi:type="dcterms:W3CDTF">2012-03-14T21:00:54Z</dcterms:modified>
</cp:coreProperties>
</file>