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462" r:id="rId2"/>
    <p:sldId id="599" r:id="rId3"/>
    <p:sldId id="674" r:id="rId4"/>
    <p:sldId id="675" r:id="rId5"/>
    <p:sldId id="665" r:id="rId6"/>
    <p:sldId id="677" r:id="rId7"/>
    <p:sldId id="672" r:id="rId8"/>
    <p:sldId id="648" r:id="rId9"/>
    <p:sldId id="678" r:id="rId10"/>
    <p:sldId id="680" r:id="rId11"/>
    <p:sldId id="679" r:id="rId12"/>
    <p:sldId id="607" r:id="rId13"/>
    <p:sldId id="610" r:id="rId14"/>
    <p:sldId id="617" r:id="rId15"/>
    <p:sldId id="613" r:id="rId16"/>
    <p:sldId id="656" r:id="rId17"/>
    <p:sldId id="614" r:id="rId18"/>
    <p:sldId id="661" r:id="rId19"/>
    <p:sldId id="660" r:id="rId20"/>
    <p:sldId id="615" r:id="rId21"/>
    <p:sldId id="664" r:id="rId22"/>
    <p:sldId id="666" r:id="rId23"/>
    <p:sldId id="667" r:id="rId24"/>
    <p:sldId id="668" r:id="rId25"/>
    <p:sldId id="669" r:id="rId26"/>
    <p:sldId id="670" r:id="rId27"/>
    <p:sldId id="671" r:id="rId28"/>
  </p:sldIdLst>
  <p:sldSz cx="9144000" cy="6858000" type="letter"/>
  <p:notesSz cx="9601200" cy="7315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10" d="100"/>
          <a:sy n="110" d="100"/>
        </p:scale>
        <p:origin x="-2448" y="-72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1792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8,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30480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edges is connected.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58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Lemma: </a:t>
            </a:r>
            <a:r>
              <a:rPr lang="en-US" sz="4800" dirty="0" smtClean="0"/>
              <a:t>There is an spanning </a:t>
            </a:r>
          </a:p>
          <a:p>
            <a:r>
              <a:rPr lang="en-US" sz="4800" dirty="0" smtClean="0"/>
              <a:t>tree 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weight gray edge</a:t>
            </a:r>
            <a:r>
              <a:rPr lang="en-US" sz="4800" dirty="0" smtClean="0"/>
              <a:t> (maybe </a:t>
            </a:r>
          </a:p>
          <a:p>
            <a:r>
              <a:rPr lang="en-US" sz="4800" dirty="0" smtClean="0"/>
              <a:t>using a different coloring for </a:t>
            </a:r>
          </a:p>
          <a:p>
            <a:r>
              <a:rPr lang="en-US" sz="4800" dirty="0" smtClean="0"/>
              <a:t>each 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8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</a:t>
            </a:r>
            <a:r>
              <a:rPr lang="en-US" sz="6600" dirty="0" smtClean="0"/>
              <a:t>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030166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84346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632829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3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44993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2400" y="15240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069422"/>
                </p:ext>
              </p:extLst>
            </p:nvPr>
          </p:nvGraphicFramePr>
          <p:xfrm>
            <a:off x="60960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63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975729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</a:t>
            </a:r>
            <a:r>
              <a:rPr lang="en-US" sz="5400" dirty="0" smtClean="0"/>
              <a:t>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3427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</a:t>
              </a:r>
              <a:r>
                <a:rPr lang="en-US" sz="5400" dirty="0" smtClean="0"/>
                <a:t>is </a:t>
              </a:r>
              <a:r>
                <a:rPr lang="en-US" sz="5400" dirty="0" smtClean="0">
                  <a:solidFill>
                    <a:srgbClr val="FF00FF"/>
                  </a:solidFill>
                </a:rPr>
                <a:t>connected</a:t>
              </a:r>
              <a:r>
                <a:rPr lang="en-US" sz="5400" dirty="0" smtClean="0"/>
                <a:t>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1356048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9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FF"/>
                </a:solidFill>
              </a:rPr>
              <a:t>QED</a:t>
            </a:r>
            <a:endParaRPr lang="en-US" sz="72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Lemma: </a:t>
            </a:r>
            <a:r>
              <a:rPr lang="en-US" sz="4800" dirty="0" smtClean="0"/>
              <a:t>There is an spanning </a:t>
            </a:r>
          </a:p>
          <a:p>
            <a:r>
              <a:rPr lang="en-US" sz="4800" dirty="0" smtClean="0"/>
              <a:t>tree 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weight gray edge</a:t>
            </a:r>
            <a:r>
              <a:rPr lang="en-US" sz="4800" dirty="0" smtClean="0"/>
              <a:t> (maybe </a:t>
            </a:r>
          </a:p>
          <a:p>
            <a:r>
              <a:rPr lang="en-US" sz="4800" dirty="0" smtClean="0"/>
              <a:t>using a different coloring for </a:t>
            </a:r>
          </a:p>
          <a:p>
            <a:r>
              <a:rPr lang="en-US" sz="4800" dirty="0" smtClean="0"/>
              <a:t>each 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247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sufficient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Lemma: </a:t>
            </a:r>
            <a:r>
              <a:rPr lang="en-US" sz="4800" dirty="0" smtClean="0"/>
              <a:t>There is an spanning </a:t>
            </a:r>
          </a:p>
          <a:p>
            <a:r>
              <a:rPr lang="en-US" sz="4800" dirty="0" smtClean="0"/>
              <a:t>tree 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weight gray edge</a:t>
            </a:r>
            <a:r>
              <a:rPr lang="en-US" sz="4800" dirty="0" smtClean="0"/>
              <a:t> (maybe </a:t>
            </a:r>
          </a:p>
          <a:p>
            <a:r>
              <a:rPr lang="en-US" sz="4800" dirty="0" smtClean="0"/>
              <a:t>using a different coloring for </a:t>
            </a:r>
          </a:p>
          <a:p>
            <a:r>
              <a:rPr lang="en-US" sz="4800" dirty="0" smtClean="0"/>
              <a:t>each edge)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4343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constructio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590800"/>
          </a:xfrm>
        </p:spPr>
        <p:txBody>
          <a:bodyPr/>
          <a:lstStyle/>
          <a:p>
            <a:r>
              <a:rPr lang="en-US" sz="4400" dirty="0" smtClean="0"/>
              <a:t>Build tree from successive gray</a:t>
            </a:r>
          </a:p>
          <a:p>
            <a:r>
              <a:rPr lang="en-US" sz="4400" dirty="0" smtClean="0"/>
              <a:t>edges by </a:t>
            </a:r>
            <a:r>
              <a:rPr lang="en-US" sz="4400" dirty="0" smtClean="0">
                <a:solidFill>
                  <a:srgbClr val="930093"/>
                </a:solidFill>
              </a:rPr>
              <a:t>mono-coloring</a:t>
            </a:r>
            <a:r>
              <a:rPr lang="en-US" sz="4400" dirty="0" smtClean="0"/>
              <a:t> each </a:t>
            </a:r>
          </a:p>
          <a:p>
            <a:r>
              <a:rPr lang="en-US" sz="4400" dirty="0" smtClean="0"/>
              <a:t>connected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124200"/>
            <a:ext cx="891540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That </a:t>
            </a: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way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gray edges are not yet in any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component.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5467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Corollary: </a:t>
            </a:r>
            <a:r>
              <a:rPr lang="en-US" sz="4800" dirty="0" smtClean="0"/>
              <a:t>There is an MST</a:t>
            </a:r>
          </a:p>
          <a:p>
            <a:r>
              <a:rPr lang="en-US" sz="4800" dirty="0" smtClean="0"/>
              <a:t>with </a:t>
            </a:r>
            <a:r>
              <a:rPr lang="en-US" sz="4800" dirty="0" smtClean="0">
                <a:solidFill>
                  <a:srgbClr val="008000"/>
                </a:solidFill>
              </a:rPr>
              <a:t>every </a:t>
            </a:r>
            <a:r>
              <a:rPr lang="en-US" sz="4800" dirty="0" smtClean="0"/>
              <a:t>edge a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min-weight</a:t>
            </a:r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gray edge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563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G</a:t>
            </a:r>
            <a:r>
              <a:rPr lang="en-US" sz="4000" dirty="0" smtClean="0"/>
              <a:t>ray edge spanning tree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90700"/>
            <a:ext cx="8686800" cy="3276600"/>
          </a:xfrm>
        </p:spPr>
        <p:txBody>
          <a:bodyPr/>
          <a:lstStyle/>
          <a:p>
            <a:r>
              <a:rPr lang="en-US" dirty="0" smtClean="0">
                <a:solidFill>
                  <a:srgbClr val="A52174"/>
                </a:solidFill>
              </a:rPr>
              <a:t>Theorem: </a:t>
            </a:r>
            <a:r>
              <a:rPr lang="en-US" sz="4800" dirty="0" smtClean="0"/>
              <a:t>There is a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spanning</a:t>
            </a:r>
          </a:p>
          <a:p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tree</a:t>
            </a:r>
            <a:r>
              <a:rPr lang="en-US" sz="4800" dirty="0" smtClean="0"/>
              <a:t> consisting of gray edges</a:t>
            </a:r>
          </a:p>
          <a:p>
            <a:r>
              <a:rPr lang="en-US" sz="4800" dirty="0" smtClean="0"/>
              <a:t>from various colorings.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6729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133600"/>
            <a:ext cx="8648700" cy="3581400"/>
          </a:xfrm>
        </p:spPr>
        <p:txBody>
          <a:bodyPr/>
          <a:lstStyle/>
          <a:p>
            <a:r>
              <a:rPr lang="en-US" sz="5400" dirty="0" smtClean="0"/>
              <a:t>If all edge weights differ,</a:t>
            </a:r>
          </a:p>
          <a:p>
            <a:r>
              <a:rPr lang="en-US" sz="6000" dirty="0" smtClean="0"/>
              <a:t>then spanning tree is </a:t>
            </a:r>
          </a:p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unique</a:t>
            </a:r>
            <a:r>
              <a:rPr lang="en-US" sz="60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Unique M</a:t>
            </a:r>
            <a:r>
              <a:rPr lang="en-US" sz="4000" dirty="0" smtClean="0"/>
              <a:t>in-weight Tree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4478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A52174"/>
                </a:solidFill>
              </a:rPr>
              <a:t>Theorem: 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</a:t>
            </a:r>
            <a:r>
              <a:rPr lang="en-US" sz="5400" dirty="0" smtClean="0"/>
              <a:t>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</a:t>
            </a:r>
            <a:r>
              <a:rPr lang="en-US" sz="5400" dirty="0" smtClean="0"/>
              <a:t>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connected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</a:t>
            </a:r>
          </a:p>
          <a:p>
            <a:r>
              <a:rPr lang="en-US" sz="5400" dirty="0" smtClean="0"/>
              <a:t>Then there is </a:t>
            </a:r>
            <a:r>
              <a:rPr lang="en-US" sz="5400" dirty="0"/>
              <a:t>edge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/>
              <a:t> </a:t>
            </a:r>
            <a:r>
              <a:rPr lang="en-US" sz="5400" dirty="0" smtClean="0"/>
              <a:t>of </a:t>
            </a:r>
            <a:r>
              <a:rPr lang="en-US" sz="4800" dirty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:</a:t>
            </a:r>
          </a:p>
          <a:p>
            <a:r>
              <a:rPr lang="en-US" sz="5400" dirty="0" smtClean="0"/>
              <a:t>   (</a:t>
            </a:r>
            <a:r>
              <a:rPr lang="en-US" sz="5400" dirty="0" err="1"/>
              <a:t>i</a:t>
            </a:r>
            <a:r>
              <a:rPr lang="en-US" sz="5400" dirty="0"/>
              <a:t>)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</a:p>
          <a:p>
            <a:r>
              <a:rPr lang="en-US" sz="4800" dirty="0" smtClean="0"/>
              <a:t>   (</a:t>
            </a:r>
            <a:r>
              <a:rPr lang="en-US" sz="4800" dirty="0"/>
              <a:t>ii)</a:t>
            </a:r>
            <a:r>
              <a:rPr lang="en-US" sz="5400" dirty="0"/>
              <a:t>                </a:t>
            </a:r>
            <a:r>
              <a:rPr lang="en-US" sz="5400" dirty="0" smtClean="0"/>
              <a:t> </a:t>
            </a:r>
            <a:r>
              <a:rPr lang="en-US" sz="4800" dirty="0" smtClean="0"/>
              <a:t>is connected</a:t>
            </a:r>
            <a:endParaRPr lang="en-US" sz="4800" dirty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962584"/>
              </p:ext>
            </p:extLst>
          </p:nvPr>
        </p:nvGraphicFramePr>
        <p:xfrm>
          <a:off x="1726275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275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15400" cy="3581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Corollary: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 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5400" dirty="0" smtClean="0"/>
              <a:t>connected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</a:t>
            </a:r>
            <a:r>
              <a:rPr lang="en-US" sz="6600" dirty="0" smtClean="0"/>
              <a:t>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077200" cy="3429000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minimum.</a:t>
            </a:r>
            <a:endParaRPr lang="en-US" sz="5700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532486"/>
              </p:ext>
            </p:extLst>
          </p:nvPr>
        </p:nvGraphicFramePr>
        <p:xfrm>
          <a:off x="1895475" y="313372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75" y="313372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</a:t>
            </a:r>
            <a:r>
              <a:rPr lang="en-US" sz="4000" dirty="0" smtClean="0"/>
              <a:t>in-weight gray </a:t>
            </a:r>
            <a:r>
              <a:rPr lang="en-US" sz="4000" dirty="0" smtClean="0">
                <a:solidFill>
                  <a:srgbClr val="008000"/>
                </a:solidFill>
              </a:rPr>
              <a:t>necessary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588009" y="1066800"/>
            <a:ext cx="217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proof: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30480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edges is connected.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615</Words>
  <Application>Microsoft Macintosh PowerPoint</Application>
  <PresentationFormat>Letter Paper (8.5x11 in)</PresentationFormat>
  <Paragraphs>170</Paragraphs>
  <Slides>27</Slides>
  <Notes>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6.042 Lecture Template</vt:lpstr>
      <vt:lpstr>Equation</vt:lpstr>
      <vt:lpstr>MathType 6.0 Equation</vt:lpstr>
      <vt:lpstr>Mathematics for Computer Science MIT 6.042J/18.062J</vt:lpstr>
      <vt:lpstr>Black-white coloring</vt:lpstr>
      <vt:lpstr>Black-white coloring</vt:lpstr>
      <vt:lpstr>Black-white coloring</vt:lpstr>
      <vt:lpstr>Gray Edges</vt:lpstr>
      <vt:lpstr>Gray Edge Swap Lemma</vt:lpstr>
      <vt:lpstr>Min Gray Edge Necessary </vt:lpstr>
      <vt:lpstr>Min-weight gray necessary</vt:lpstr>
      <vt:lpstr>Min Gray Edges Sufficient </vt:lpstr>
      <vt:lpstr>Min Gray Edges Sufficient </vt:lpstr>
      <vt:lpstr>Min-weight gray sufficient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Min-weight gray sufficient </vt:lpstr>
      <vt:lpstr>Min-weight gray sufficient </vt:lpstr>
      <vt:lpstr>Gray Edge construction</vt:lpstr>
      <vt:lpstr>PowerPoint Presentation</vt:lpstr>
      <vt:lpstr>Gray edge spanning tree</vt:lpstr>
      <vt:lpstr>Unique Min-weight Tree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2016-05-15T23:28:27Z</dcterms:modified>
</cp:coreProperties>
</file>