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8.xml" ContentType="application/vnd.openxmlformats-officedocument.presentationml.tags+xml"/>
  <Override PartName="/ppt/notesSlides/notesSlide27.xml" ContentType="application/vnd.openxmlformats-officedocument.presentationml.notesSlide+xml"/>
  <Override PartName="/ppt/tags/tag19.xml" ContentType="application/vnd.openxmlformats-officedocument.presentationml.tags+xml"/>
  <Override PartName="/ppt/notesSlides/notesSlide28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tags/tag20.xml" ContentType="application/vnd.openxmlformats-officedocument.presentationml.tags+xml"/>
  <Override PartName="/ppt/notesSlides/notesSlide29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58"/>
  </p:notesMasterIdLst>
  <p:handoutMasterIdLst>
    <p:handoutMasterId r:id="rId59"/>
  </p:handoutMasterIdLst>
  <p:sldIdLst>
    <p:sldId id="257" r:id="rId2"/>
    <p:sldId id="377" r:id="rId3"/>
    <p:sldId id="298" r:id="rId4"/>
    <p:sldId id="381" r:id="rId5"/>
    <p:sldId id="362" r:id="rId6"/>
    <p:sldId id="357" r:id="rId7"/>
    <p:sldId id="382" r:id="rId8"/>
    <p:sldId id="385" r:id="rId9"/>
    <p:sldId id="335" r:id="rId10"/>
    <p:sldId id="366" r:id="rId11"/>
    <p:sldId id="386" r:id="rId12"/>
    <p:sldId id="384" r:id="rId13"/>
    <p:sldId id="388" r:id="rId14"/>
    <p:sldId id="363" r:id="rId15"/>
    <p:sldId id="364" r:id="rId16"/>
    <p:sldId id="365" r:id="rId17"/>
    <p:sldId id="389" r:id="rId18"/>
    <p:sldId id="391" r:id="rId19"/>
    <p:sldId id="394" r:id="rId20"/>
    <p:sldId id="393" r:id="rId21"/>
    <p:sldId id="392" r:id="rId22"/>
    <p:sldId id="367" r:id="rId23"/>
    <p:sldId id="352" r:id="rId24"/>
    <p:sldId id="359" r:id="rId25"/>
    <p:sldId id="369" r:id="rId26"/>
    <p:sldId id="370" r:id="rId27"/>
    <p:sldId id="371" r:id="rId28"/>
    <p:sldId id="368" r:id="rId29"/>
    <p:sldId id="375" r:id="rId30"/>
    <p:sldId id="376" r:id="rId31"/>
    <p:sldId id="374" r:id="rId32"/>
    <p:sldId id="351" r:id="rId33"/>
    <p:sldId id="358" r:id="rId34"/>
    <p:sldId id="360" r:id="rId35"/>
    <p:sldId id="353" r:id="rId36"/>
    <p:sldId id="354" r:id="rId37"/>
    <p:sldId id="355" r:id="rId38"/>
    <p:sldId id="356" r:id="rId39"/>
    <p:sldId id="378" r:id="rId40"/>
    <p:sldId id="379" r:id="rId41"/>
    <p:sldId id="343" r:id="rId42"/>
    <p:sldId id="344" r:id="rId43"/>
    <p:sldId id="311" r:id="rId44"/>
    <p:sldId id="312" r:id="rId45"/>
    <p:sldId id="313" r:id="rId46"/>
    <p:sldId id="314" r:id="rId47"/>
    <p:sldId id="380" r:id="rId48"/>
    <p:sldId id="317" r:id="rId49"/>
    <p:sldId id="318" r:id="rId50"/>
    <p:sldId id="319" r:id="rId51"/>
    <p:sldId id="321" r:id="rId52"/>
    <p:sldId id="322" r:id="rId53"/>
    <p:sldId id="361" r:id="rId54"/>
    <p:sldId id="346" r:id="rId55"/>
    <p:sldId id="347" r:id="rId56"/>
    <p:sldId id="350" r:id="rId57"/>
  </p:sldIdLst>
  <p:sldSz cx="9144000" cy="6858000" type="screen4x3"/>
  <p:notesSz cx="7315200" cy="9601200"/>
  <p:custDataLst>
    <p:tags r:id="rId6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03399"/>
    <a:srgbClr val="E45ECA"/>
    <a:srgbClr val="F74BE3"/>
    <a:srgbClr val="33CC33"/>
    <a:srgbClr val="9751CB"/>
    <a:srgbClr val="F5FCFD"/>
    <a:srgbClr val="E9F8FB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5858" autoAdjust="0"/>
    <p:restoredTop sz="94549" autoAdjust="0"/>
  </p:normalViewPr>
  <p:slideViewPr>
    <p:cSldViewPr snapToGrid="0" showGuides="1">
      <p:cViewPr>
        <p:scale>
          <a:sx n="150" d="100"/>
          <a:sy n="150" d="100"/>
        </p:scale>
        <p:origin x="-2104" y="-560"/>
      </p:cViewPr>
      <p:guideLst>
        <p:guide orient="horz" pos="2154"/>
        <p:guide pos="24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tags" Target="tags/tag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33.emf"/><Relationship Id="rId3" Type="http://schemas.openxmlformats.org/officeDocument/2006/relationships/image" Target="../media/image3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wmf"/><Relationship Id="rId3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Relationship Id="rId2" Type="http://schemas.openxmlformats.org/officeDocument/2006/relationships/image" Target="../media/image3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Relationship Id="rId2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emf"/><Relationship Id="rId3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7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71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23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28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29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30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32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AE66D-7FFE-44CD-99A4-BAF99F9C97DC}" type="slidenum">
              <a:rPr lang="en-US"/>
              <a:pPr/>
              <a:t>35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36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37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38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40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AE66D-7FFE-44CD-99A4-BAF99F9C97DC}" type="slidenum">
              <a:rPr lang="en-US"/>
              <a:pPr/>
              <a:t>2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AE66D-7FFE-44CD-99A4-BAF99F9C97DC}" type="slidenum">
              <a:rPr lang="en-US"/>
              <a:pPr/>
              <a:t>43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44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45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46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48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49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50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51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0EC72-EB67-4546-B7C3-5744BDE3AD4D}" type="slidenum">
              <a:rPr lang="en-US"/>
              <a:pPr/>
              <a:t>52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0EC72-EB67-4546-B7C3-5744BDE3AD4D}" type="slidenum">
              <a:rPr lang="en-US"/>
              <a:pPr/>
              <a:t>53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3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4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7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12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15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17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20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51229" y="6515100"/>
            <a:ext cx="12419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 3T.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251289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 21, 2011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3" r:id="rId3"/>
    <p:sldLayoutId id="2147483653" r:id="rId4"/>
    <p:sldLayoutId id="2147483654" r:id="rId5"/>
    <p:sldLayoutId id="2147483656" r:id="rId6"/>
    <p:sldLayoutId id="2147483657" r:id="rId7"/>
    <p:sldLayoutId id="2147483664" r:id="rId8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6.bin"/><Relationship Id="rId12" Type="http://schemas.openxmlformats.org/officeDocument/2006/relationships/image" Target="../media/image2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2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7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8.e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19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21.e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2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3.e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24.emf"/><Relationship Id="rId7" Type="http://schemas.openxmlformats.org/officeDocument/2006/relationships/oleObject" Target="../embeddings/oleObject21.bin"/><Relationship Id="rId8" Type="http://schemas.openxmlformats.org/officeDocument/2006/relationships/image" Target="../media/image2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26.e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2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28.e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29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2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8.xml"/><Relationship Id="rId5" Type="http://schemas.openxmlformats.org/officeDocument/2006/relationships/oleObject" Target="../embeddings/oleObject26.bin"/><Relationship Id="rId6" Type="http://schemas.openxmlformats.org/officeDocument/2006/relationships/image" Target="../media/image30.emf"/><Relationship Id="rId7" Type="http://schemas.openxmlformats.org/officeDocument/2006/relationships/oleObject" Target="../embeddings/oleObject27.bin"/><Relationship Id="rId8" Type="http://schemas.openxmlformats.org/officeDocument/2006/relationships/image" Target="../media/image31.emf"/><Relationship Id="rId1" Type="http://schemas.openxmlformats.org/officeDocument/2006/relationships/vmlDrawing" Target="../drawings/vmlDrawing12.vml"/><Relationship Id="rId2" Type="http://schemas.openxmlformats.org/officeDocument/2006/relationships/tags" Target="../tags/tag1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9.xml"/><Relationship Id="rId5" Type="http://schemas.openxmlformats.org/officeDocument/2006/relationships/oleObject" Target="../embeddings/oleObject28.bin"/><Relationship Id="rId6" Type="http://schemas.openxmlformats.org/officeDocument/2006/relationships/image" Target="../media/image32.emf"/><Relationship Id="rId7" Type="http://schemas.openxmlformats.org/officeDocument/2006/relationships/oleObject" Target="../embeddings/oleObject29.bin"/><Relationship Id="rId8" Type="http://schemas.openxmlformats.org/officeDocument/2006/relationships/image" Target="../media/image33.emf"/><Relationship Id="rId9" Type="http://schemas.openxmlformats.org/officeDocument/2006/relationships/oleObject" Target="../embeddings/oleObject30.bin"/><Relationship Id="rId10" Type="http://schemas.openxmlformats.org/officeDocument/2006/relationships/image" Target="../media/image34.emf"/><Relationship Id="rId1" Type="http://schemas.openxmlformats.org/officeDocument/2006/relationships/vmlDrawing" Target="../drawings/vmlDrawing13.vml"/><Relationship Id="rId2" Type="http://schemas.openxmlformats.org/officeDocument/2006/relationships/tags" Target="../tags/tag2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35.emf"/><Relationship Id="rId5" Type="http://schemas.openxmlformats.org/officeDocument/2006/relationships/oleObject" Target="../embeddings/oleObject32.bin"/><Relationship Id="rId6" Type="http://schemas.openxmlformats.org/officeDocument/2006/relationships/image" Target="../media/image36.wmf"/><Relationship Id="rId7" Type="http://schemas.openxmlformats.org/officeDocument/2006/relationships/oleObject" Target="../embeddings/oleObject33.bin"/><Relationship Id="rId8" Type="http://schemas.openxmlformats.org/officeDocument/2006/relationships/image" Target="../media/image37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38.emf"/><Relationship Id="rId5" Type="http://schemas.openxmlformats.org/officeDocument/2006/relationships/oleObject" Target="../embeddings/oleObject35.bin"/><Relationship Id="rId6" Type="http://schemas.openxmlformats.org/officeDocument/2006/relationships/image" Target="../media/image39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4" Type="http://schemas.openxmlformats.org/officeDocument/2006/relationships/image" Target="../media/image40.wmf"/><Relationship Id="rId5" Type="http://schemas.openxmlformats.org/officeDocument/2006/relationships/oleObject" Target="../embeddings/oleObject37.bin"/><Relationship Id="rId6" Type="http://schemas.openxmlformats.org/officeDocument/2006/relationships/image" Target="../media/image41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736725" y="523875"/>
            <a:ext cx="631615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  <a:p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</a:rPr>
              <a:t>Relations &amp;</a:t>
            </a:r>
            <a:endParaRPr lang="en-US" sz="8000" kern="0" dirty="0">
              <a:solidFill>
                <a:schemeClr val="tx2"/>
              </a:solidFill>
              <a:latin typeface="Comic Sans MS" pitchFamily="66" charset="0"/>
            </a:endParaRPr>
          </a:p>
          <a:p>
            <a:pPr lvl="0"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</a:rPr>
              <a:t>Functions</a:t>
            </a:r>
            <a:endParaRPr lang="en-US" sz="8000" kern="0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84"/>
    </mc:Choice>
    <mc:Fallback xmlns="">
      <p:transition xmlns:p14="http://schemas.microsoft.com/office/powerpoint/2010/main" spd="slow" advTm="2268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598" y="1507067"/>
            <a:ext cx="8923870" cy="367453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6600" dirty="0" smtClean="0">
                <a:solidFill>
                  <a:srgbClr val="0033CC"/>
                </a:solidFill>
                <a:cs typeface="+mn-cs"/>
              </a:rPr>
              <a:t>R</a:t>
            </a:r>
            <a:r>
              <a:rPr lang="en-US" sz="6600" dirty="0" smtClean="0">
                <a:cs typeface="+mn-cs"/>
              </a:rPr>
              <a:t>(</a:t>
            </a:r>
            <a:r>
              <a:rPr lang="en-US" sz="6600" dirty="0" smtClean="0">
                <a:solidFill>
                  <a:srgbClr val="008000"/>
                </a:solidFill>
                <a:cs typeface="+mn-cs"/>
              </a:rPr>
              <a:t>X</a:t>
            </a:r>
            <a:r>
              <a:rPr lang="en-US" sz="6600" dirty="0" smtClean="0">
                <a:cs typeface="+mn-cs"/>
              </a:rPr>
              <a:t>) ::= </a:t>
            </a:r>
            <a:r>
              <a:rPr lang="en-US" sz="6600" dirty="0" smtClean="0"/>
              <a:t>every</a:t>
            </a:r>
            <a:r>
              <a:rPr lang="en-US" sz="6600" dirty="0" smtClean="0">
                <a:cs typeface="+mn-cs"/>
                <a:sym typeface="Symbol" charset="0"/>
              </a:rPr>
              <a:t>thing</a:t>
            </a:r>
            <a:r>
              <a:rPr lang="en-US" sz="6600" dirty="0" smtClean="0">
                <a:solidFill>
                  <a:srgbClr val="0033CC"/>
                </a:solidFill>
                <a:sym typeface="Symbol" charset="0"/>
              </a:rPr>
              <a:t> R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6600" dirty="0">
                <a:solidFill>
                  <a:srgbClr val="0033CC"/>
                </a:solidFill>
                <a:cs typeface="+mn-cs"/>
                <a:sym typeface="Symbol" charset="0"/>
              </a:rPr>
              <a:t> </a:t>
            </a:r>
            <a:r>
              <a:rPr lang="en-US" sz="6600" dirty="0" smtClean="0">
                <a:cs typeface="+mn-cs"/>
                <a:sym typeface="Symbol" charset="0"/>
              </a:rPr>
              <a:t>relates to things in </a:t>
            </a:r>
            <a:r>
              <a:rPr lang="en-US" sz="6600" dirty="0" smtClean="0">
                <a:solidFill>
                  <a:srgbClr val="008000"/>
                </a:solidFill>
              </a:rPr>
              <a:t>X</a:t>
            </a:r>
            <a:endParaRPr lang="en-US" sz="6600" dirty="0" smtClean="0">
              <a:solidFill>
                <a:srgbClr val="008000"/>
              </a:solidFill>
              <a:sym typeface="Symbo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3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2166"/>
            <a:ext cx="5494867" cy="1079501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dirty="0" smtClean="0"/>
              <a:t>({</a:t>
            </a:r>
            <a:r>
              <a:rPr lang="en-US" sz="4800" dirty="0" smtClean="0">
                <a:solidFill>
                  <a:srgbClr val="008000"/>
                </a:solidFill>
              </a:rPr>
              <a:t>Jason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>
                <a:solidFill>
                  <a:srgbClr val="000000"/>
                </a:solidFill>
              </a:rPr>
              <a:t>}) =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0233" y="2542311"/>
            <a:ext cx="665721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subjects with </a:t>
            </a:r>
            <a:r>
              <a:rPr lang="en-US" sz="5400" dirty="0" smtClean="0">
                <a:solidFill>
                  <a:srgbClr val="008000"/>
                </a:solidFill>
                <a:latin typeface="Comic Sans MS"/>
                <a:cs typeface="Comic Sans MS"/>
              </a:rPr>
              <a:t>Jason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</a:p>
          <a:p>
            <a:r>
              <a:rPr lang="en-US" sz="5400" dirty="0" smtClean="0">
                <a:solidFill>
                  <a:srgbClr val="9751CB"/>
                </a:solidFill>
                <a:latin typeface="Comic Sans MS"/>
                <a:cs typeface="Comic Sans MS"/>
              </a:rPr>
              <a:t>or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Yihui</a:t>
            </a:r>
            <a:r>
              <a:rPr lang="en-US" sz="5400" dirty="0" smtClean="0">
                <a:latin typeface="Comic Sans MS"/>
                <a:cs typeface="Comic Sans MS"/>
              </a:rPr>
              <a:t> registered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87044503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914400" y="1968500"/>
            <a:ext cx="2286000" cy="4457700"/>
          </a:xfrm>
          <a:prstGeom prst="ellipse">
            <a:avLst/>
          </a:prstGeom>
          <a:solidFill>
            <a:srgbClr val="92D050">
              <a:alpha val="73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806700" y="2794000"/>
            <a:ext cx="3429000" cy="5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2781300" y="2832100"/>
            <a:ext cx="3416300" cy="187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590800" y="3746500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4152900" y="1896534"/>
            <a:ext cx="539255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pic>
        <p:nvPicPr>
          <p:cNvPr id="664586" name="Picture 10" descr="j023289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4495800"/>
            <a:ext cx="900113" cy="1325563"/>
          </a:xfrm>
          <a:prstGeom prst="rect">
            <a:avLst/>
          </a:prstGeom>
          <a:noFill/>
        </p:spPr>
      </p:pic>
      <p:pic>
        <p:nvPicPr>
          <p:cNvPr id="664587" name="Picture 11" descr="j0135033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2100" y="2309813"/>
            <a:ext cx="544513" cy="1219200"/>
          </a:xfrm>
          <a:prstGeom prst="rect">
            <a:avLst/>
          </a:prstGeom>
          <a:noFill/>
        </p:spPr>
      </p:pic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4000" dirty="0" smtClean="0"/>
              <a:t>R</a:t>
            </a:r>
            <a:r>
              <a:rPr lang="en-US" dirty="0" smtClean="0"/>
              <a:t>egistered for” relation </a:t>
            </a:r>
            <a:r>
              <a:rPr lang="en-US" sz="4800" dirty="0" smtClean="0">
                <a:solidFill>
                  <a:srgbClr val="000090"/>
                </a:solidFill>
              </a:rPr>
              <a:t>R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2578100" y="4686300"/>
            <a:ext cx="3530600" cy="114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2641600" y="4737100"/>
            <a:ext cx="3556000" cy="952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017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987">
        <p:fade/>
      </p:transition>
    </mc:Choice>
    <mc:Fallback xmlns="">
      <p:transition xmlns:p14="http://schemas.microsoft.com/office/powerpoint/2010/main" spd="med" advTm="38987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2166"/>
            <a:ext cx="5494867" cy="1079501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dirty="0" smtClean="0"/>
              <a:t>({</a:t>
            </a:r>
            <a:r>
              <a:rPr lang="en-US" sz="4800" dirty="0" smtClean="0">
                <a:solidFill>
                  <a:srgbClr val="008000"/>
                </a:solidFill>
              </a:rPr>
              <a:t>Jason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>
                <a:solidFill>
                  <a:srgbClr val="000000"/>
                </a:solidFill>
              </a:rPr>
              <a:t>}) =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0233" y="2542311"/>
            <a:ext cx="7527910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subjects with </a:t>
            </a:r>
            <a:r>
              <a:rPr lang="en-US" sz="5400" dirty="0" smtClean="0">
                <a:solidFill>
                  <a:srgbClr val="008000"/>
                </a:solidFill>
                <a:latin typeface="Comic Sans MS"/>
                <a:cs typeface="Comic Sans MS"/>
              </a:rPr>
              <a:t>Jason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or </a:t>
            </a:r>
            <a:r>
              <a:rPr lang="en-US" sz="54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Yihui</a:t>
            </a:r>
            <a:r>
              <a:rPr lang="en-US" sz="5400" dirty="0" smtClean="0">
                <a:latin typeface="Comic Sans MS"/>
                <a:cs typeface="Comic Sans MS"/>
              </a:rPr>
              <a:t> registered</a:t>
            </a:r>
          </a:p>
          <a:p>
            <a:pPr>
              <a:lnSpc>
                <a:spcPct val="120000"/>
              </a:lnSpc>
            </a:pPr>
            <a:r>
              <a:rPr lang="en-US" sz="5400" dirty="0" smtClean="0">
                <a:latin typeface="Comic Sans MS"/>
                <a:cs typeface="Comic Sans MS"/>
              </a:rPr>
              <a:t>= </a:t>
            </a:r>
            <a:r>
              <a:rPr lang="en-US" sz="5400" dirty="0">
                <a:latin typeface="Comic Sans MS"/>
                <a:cs typeface="Comic Sans MS"/>
              </a:rPr>
              <a:t>{</a:t>
            </a:r>
            <a:r>
              <a:rPr lang="en-US" sz="5400" dirty="0">
                <a:solidFill>
                  <a:srgbClr val="F74BE3"/>
                </a:solidFill>
                <a:latin typeface="Comic Sans MS"/>
                <a:cs typeface="Comic Sans MS"/>
              </a:rPr>
              <a:t>6.042</a:t>
            </a:r>
            <a:r>
              <a:rPr lang="en-US" sz="5400" dirty="0">
                <a:solidFill>
                  <a:schemeClr val="tx2"/>
                </a:solidFill>
                <a:latin typeface="Comic Sans MS"/>
                <a:cs typeface="Comic Sans MS"/>
              </a:rPr>
              <a:t>,</a:t>
            </a:r>
            <a:r>
              <a:rPr lang="en-US" sz="5400" dirty="0">
                <a:solidFill>
                  <a:srgbClr val="F74BE3"/>
                </a:solidFill>
                <a:latin typeface="Comic Sans MS"/>
                <a:cs typeface="Comic Sans MS"/>
              </a:rPr>
              <a:t> 6.012</a:t>
            </a:r>
            <a:r>
              <a:rPr lang="en-US" sz="5400" dirty="0">
                <a:solidFill>
                  <a:schemeClr val="tx2"/>
                </a:solidFill>
                <a:latin typeface="Comic Sans MS"/>
                <a:cs typeface="Comic Sans MS"/>
              </a:rPr>
              <a:t>,</a:t>
            </a:r>
            <a:r>
              <a:rPr lang="en-US" sz="5400" dirty="0">
                <a:solidFill>
                  <a:srgbClr val="F74BE3"/>
                </a:solidFill>
                <a:latin typeface="Comic Sans MS"/>
                <a:cs typeface="Comic Sans MS"/>
              </a:rPr>
              <a:t> 6.004</a:t>
            </a:r>
            <a:r>
              <a:rPr lang="en-US" sz="5400" dirty="0" smtClean="0">
                <a:latin typeface="Comic Sans MS"/>
                <a:cs typeface="Comic Sans MS"/>
              </a:rPr>
              <a:t>}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47421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598" y="1507067"/>
            <a:ext cx="8923870" cy="367453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6600" dirty="0" smtClean="0">
                <a:solidFill>
                  <a:srgbClr val="0033CC"/>
                </a:solidFill>
                <a:cs typeface="+mn-cs"/>
              </a:rPr>
              <a:t>R</a:t>
            </a:r>
            <a:r>
              <a:rPr lang="en-US" sz="6600" dirty="0" smtClean="0">
                <a:cs typeface="+mn-cs"/>
              </a:rPr>
              <a:t>(</a:t>
            </a:r>
            <a:r>
              <a:rPr lang="en-US" sz="6600" dirty="0" smtClean="0">
                <a:solidFill>
                  <a:srgbClr val="008000"/>
                </a:solidFill>
                <a:cs typeface="+mn-cs"/>
              </a:rPr>
              <a:t>X</a:t>
            </a:r>
            <a:r>
              <a:rPr lang="en-US" sz="6600" dirty="0" smtClean="0">
                <a:cs typeface="+mn-cs"/>
              </a:rPr>
              <a:t>) ::= </a:t>
            </a:r>
            <a:r>
              <a:rPr lang="en-US" sz="6000" dirty="0" smtClean="0"/>
              <a:t>endpoints of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  <a:defRPr/>
            </a:pPr>
            <a:r>
              <a:rPr lang="en-US" sz="6000" dirty="0" smtClean="0">
                <a:solidFill>
                  <a:srgbClr val="000000"/>
                </a:solidFill>
                <a:sym typeface="Symbol" charset="0"/>
              </a:rPr>
              <a:t>arrows from points in</a:t>
            </a:r>
            <a:r>
              <a:rPr lang="en-US" sz="6000" dirty="0" smtClean="0">
                <a:solidFill>
                  <a:srgbClr val="008000"/>
                </a:solidFill>
                <a:sym typeface="Symbol" charset="0"/>
              </a:rPr>
              <a:t> X</a:t>
            </a:r>
          </a:p>
          <a:p>
            <a:pPr algn="ctr"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sz="6600" dirty="0" smtClean="0"/>
              <a:t>{</a:t>
            </a:r>
            <a:r>
              <a:rPr lang="en-US" sz="6600" dirty="0" err="1" smtClean="0">
                <a:solidFill>
                  <a:srgbClr val="F74BE3"/>
                </a:solidFill>
              </a:rPr>
              <a:t>j</a:t>
            </a:r>
            <a:r>
              <a:rPr lang="en-US" sz="6600" b="1" dirty="0" err="1" smtClean="0">
                <a:solidFill>
                  <a:srgbClr val="000000"/>
                </a:solidFill>
              </a:rPr>
              <a:t>∊</a:t>
            </a:r>
            <a:r>
              <a:rPr lang="en-US" sz="6600" dirty="0" err="1" smtClean="0">
                <a:solidFill>
                  <a:srgbClr val="F74BE3"/>
                </a:solidFill>
              </a:rPr>
              <a:t>J</a:t>
            </a:r>
            <a:r>
              <a:rPr lang="en-US" sz="6600" dirty="0" smtClean="0">
                <a:solidFill>
                  <a:srgbClr val="F74BE3"/>
                </a:solidFill>
              </a:rPr>
              <a:t> </a:t>
            </a:r>
            <a:r>
              <a:rPr lang="en-US" sz="6600" dirty="0" smtClean="0"/>
              <a:t>|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6600" dirty="0" err="1" smtClean="0">
                <a:solidFill>
                  <a:srgbClr val="008000"/>
                </a:solidFill>
                <a:sym typeface="Symbol" charset="0"/>
              </a:rPr>
              <a:t>d</a:t>
            </a:r>
            <a:r>
              <a:rPr lang="en-US" sz="6600" b="1" dirty="0" err="1" smtClean="0">
                <a:solidFill>
                  <a:srgbClr val="000000"/>
                </a:solidFill>
              </a:rPr>
              <a:t>∊</a:t>
            </a:r>
            <a:r>
              <a:rPr lang="en-US" sz="6600" dirty="0" err="1" smtClean="0">
                <a:solidFill>
                  <a:srgbClr val="008000"/>
                </a:solidFill>
                <a:sym typeface="Symbol" charset="0"/>
              </a:rPr>
              <a:t>X</a:t>
            </a:r>
            <a:r>
              <a:rPr lang="en-US" sz="6600" dirty="0" smtClean="0">
                <a:sym typeface="Symbol" charset="0"/>
              </a:rPr>
              <a:t>. </a:t>
            </a:r>
            <a:r>
              <a:rPr lang="en-US" sz="6600" dirty="0" smtClean="0">
                <a:solidFill>
                  <a:srgbClr val="008000"/>
                </a:solidFill>
                <a:sym typeface="Symbol" charset="0"/>
              </a:rPr>
              <a:t>d</a:t>
            </a:r>
            <a:r>
              <a:rPr lang="en-US" sz="3200" dirty="0" smtClean="0">
                <a:solidFill>
                  <a:srgbClr val="008000"/>
                </a:solidFill>
                <a:sym typeface="Symbol" charset="0"/>
              </a:rPr>
              <a:t> </a:t>
            </a:r>
            <a:r>
              <a:rPr lang="en-US" sz="6600" dirty="0" smtClean="0">
                <a:solidFill>
                  <a:srgbClr val="0033CC"/>
                </a:solidFill>
                <a:sym typeface="Symbol" charset="0"/>
              </a:rPr>
              <a:t>R</a:t>
            </a:r>
            <a:r>
              <a:rPr lang="en-US" sz="3200" dirty="0" smtClean="0">
                <a:solidFill>
                  <a:srgbClr val="0033CC"/>
                </a:solidFill>
                <a:sym typeface="Symbol" charset="0"/>
              </a:rPr>
              <a:t> </a:t>
            </a:r>
            <a:r>
              <a:rPr lang="en-US" sz="6600" dirty="0" smtClean="0">
                <a:solidFill>
                  <a:srgbClr val="F74BE3"/>
                </a:solidFill>
                <a:sym typeface="Symbol" charset="0"/>
              </a:rPr>
              <a:t>j</a:t>
            </a:r>
            <a:r>
              <a:rPr lang="en-US" sz="6600" dirty="0" smtClean="0">
                <a:sym typeface="Symbol" charset="0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371913"/>
              </p:ext>
            </p:extLst>
          </p:nvPr>
        </p:nvGraphicFramePr>
        <p:xfrm>
          <a:off x="2403475" y="3251200"/>
          <a:ext cx="6418263" cy="286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54" name="Equation" r:id="rId3" imgW="1054100" imgH="469900" progId="Equation.DSMT4">
                  <p:embed/>
                </p:oleObj>
              </mc:Choice>
              <mc:Fallback>
                <p:oleObj name="Equation" r:id="rId3" imgW="1054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03475" y="3251200"/>
                        <a:ext cx="6418263" cy="286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620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914400" y="1968500"/>
            <a:ext cx="2286000" cy="4457700"/>
          </a:xfrm>
          <a:prstGeom prst="ellipse">
            <a:avLst/>
          </a:prstGeom>
          <a:solidFill>
            <a:srgbClr val="92D050">
              <a:alpha val="73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806700" y="2794000"/>
            <a:ext cx="3429000" cy="50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2781300" y="2832100"/>
            <a:ext cx="3416300" cy="187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590800" y="3746500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2984500" y="2159000"/>
            <a:ext cx="3312175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registered for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pic>
        <p:nvPicPr>
          <p:cNvPr id="664586" name="Picture 10" descr="j023289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4495800"/>
            <a:ext cx="900113" cy="1325563"/>
          </a:xfrm>
          <a:prstGeom prst="rect">
            <a:avLst/>
          </a:prstGeom>
          <a:noFill/>
        </p:spPr>
      </p:pic>
      <p:pic>
        <p:nvPicPr>
          <p:cNvPr id="664587" name="Picture 11" descr="j0135033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2100" y="2309813"/>
            <a:ext cx="544513" cy="1219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192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2578100" y="4686300"/>
            <a:ext cx="3530600" cy="114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2641600" y="4737100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Rectangle 12"/>
          <p:cNvSpPr txBox="1">
            <a:spLocks noChangeArrowheads="1"/>
          </p:cNvSpPr>
          <p:nvPr/>
        </p:nvSpPr>
        <p:spPr bwMode="auto">
          <a:xfrm>
            <a:off x="1532484" y="330202"/>
            <a:ext cx="6341521" cy="99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4000" dirty="0" smtClean="0"/>
              <a:t>“registers” relation</a:t>
            </a:r>
            <a:r>
              <a:rPr lang="en-US" dirty="0" smtClean="0"/>
              <a:t> </a:t>
            </a:r>
            <a:r>
              <a:rPr lang="en-US" sz="4800" b="0" dirty="0" smtClean="0">
                <a:solidFill>
                  <a:srgbClr val="000090"/>
                </a:solidFill>
              </a:rPr>
              <a:t>R</a:t>
            </a:r>
            <a:r>
              <a:rPr lang="en-US" sz="4800" b="0" baseline="30000" dirty="0" smtClean="0">
                <a:solidFill>
                  <a:srgbClr val="9751CB"/>
                </a:solidFill>
              </a:rPr>
              <a:t>-</a:t>
            </a:r>
            <a:r>
              <a:rPr lang="en-US" sz="4800" baseline="30000" dirty="0" smtClean="0">
                <a:solidFill>
                  <a:srgbClr val="9751CB"/>
                </a:solidFill>
              </a:rPr>
              <a:t>1</a:t>
            </a:r>
            <a:endParaRPr lang="en-US" dirty="0">
              <a:solidFill>
                <a:srgbClr val="9751CB"/>
              </a:solidFill>
            </a:endParaRP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>
            <a:off x="2832095" y="2802461"/>
            <a:ext cx="3429000" cy="50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2806695" y="2840561"/>
            <a:ext cx="3416300" cy="187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2616195" y="3754961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2603495" y="4694761"/>
            <a:ext cx="3530600" cy="114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666995" y="4745561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3458631" y="2133599"/>
            <a:ext cx="217559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registers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4277789"/>
      </p:ext>
    </p:extLst>
  </p:cSld>
  <p:clrMapOvr>
    <a:masterClrMapping/>
  </p:clrMapOvr>
  <p:transition xmlns:p14="http://schemas.microsoft.com/office/powerpoint/2010/main" advTm="38987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64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664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00"/>
                                        <p:tgtEl>
                                          <p:spTgt spid="664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5" dur="500"/>
                                        <p:tgtEl>
                                          <p:spTgt spid="664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0" grpId="0" animBg="1"/>
      <p:bldP spid="664581" grpId="0" animBg="1"/>
      <p:bldP spid="664582" grpId="0" animBg="1"/>
      <p:bldP spid="664585" grpId="0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r>
              <a:rPr lang="en-US" sz="5400" baseline="30000" dirty="0" smtClean="0">
                <a:solidFill>
                  <a:srgbClr val="0000FF"/>
                </a:solidFill>
              </a:rPr>
              <a:t>-1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4" y="1722973"/>
            <a:ext cx="8271934" cy="4347627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baseline="30000" dirty="0" smtClean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/>
              <a:t>) =</a:t>
            </a:r>
            <a:endParaRPr 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0014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914400" y="1968500"/>
            <a:ext cx="2286000" cy="4457700"/>
          </a:xfrm>
          <a:prstGeom prst="ellipse">
            <a:avLst/>
          </a:prstGeom>
          <a:solidFill>
            <a:srgbClr val="92D050">
              <a:alpha val="73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pic>
        <p:nvPicPr>
          <p:cNvPr id="664586" name="Picture 10" descr="j023289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4495800"/>
            <a:ext cx="900113" cy="1325563"/>
          </a:xfrm>
          <a:prstGeom prst="rect">
            <a:avLst/>
          </a:prstGeom>
          <a:noFill/>
        </p:spPr>
      </p:pic>
      <p:pic>
        <p:nvPicPr>
          <p:cNvPr id="664587" name="Picture 11" descr="j0135033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2100" y="2309813"/>
            <a:ext cx="544513" cy="1219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192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>
            <a:off x="2832095" y="2861728"/>
            <a:ext cx="3429000" cy="50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2781290" y="2865967"/>
            <a:ext cx="3416300" cy="187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2616195" y="3738027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2620428" y="4635495"/>
            <a:ext cx="3530600" cy="114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650058" y="4728630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3458631" y="2133599"/>
            <a:ext cx="217559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registers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25" name="Rectangle 12"/>
          <p:cNvSpPr txBox="1">
            <a:spLocks noChangeArrowheads="1"/>
          </p:cNvSpPr>
          <p:nvPr/>
        </p:nvSpPr>
        <p:spPr bwMode="auto">
          <a:xfrm>
            <a:off x="1524017" y="330202"/>
            <a:ext cx="6341521" cy="99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4000" dirty="0" smtClean="0"/>
              <a:t>“registers” relation</a:t>
            </a:r>
            <a:r>
              <a:rPr lang="en-US" dirty="0" smtClean="0"/>
              <a:t> </a:t>
            </a:r>
            <a:r>
              <a:rPr lang="en-US" sz="4800" b="0" dirty="0" smtClean="0">
                <a:solidFill>
                  <a:srgbClr val="000090"/>
                </a:solidFill>
              </a:rPr>
              <a:t>R</a:t>
            </a:r>
            <a:r>
              <a:rPr lang="en-US" sz="4800" b="0" baseline="30000" dirty="0" smtClean="0">
                <a:solidFill>
                  <a:srgbClr val="9751CB"/>
                </a:solidFill>
              </a:rPr>
              <a:t>-</a:t>
            </a:r>
            <a:r>
              <a:rPr lang="en-US" sz="4800" baseline="30000" dirty="0" smtClean="0">
                <a:solidFill>
                  <a:srgbClr val="9751CB"/>
                </a:solidFill>
              </a:rPr>
              <a:t>1</a:t>
            </a:r>
            <a:endParaRPr lang="en-US" dirty="0">
              <a:solidFill>
                <a:srgbClr val="9751C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7178590"/>
      </p:ext>
    </p:extLst>
  </p:cSld>
  <p:clrMapOvr>
    <a:masterClrMapping/>
  </p:clrMapOvr>
  <p:transition xmlns:p14="http://schemas.microsoft.com/office/powerpoint/2010/main" advTm="38987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r>
              <a:rPr lang="en-US" sz="5400" baseline="30000" dirty="0" smtClean="0">
                <a:solidFill>
                  <a:srgbClr val="0000FF"/>
                </a:solidFill>
              </a:rPr>
              <a:t>-1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4" y="1722973"/>
            <a:ext cx="8271934" cy="4347627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baseline="30000" dirty="0" smtClean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/>
              <a:t>) = {</a:t>
            </a:r>
            <a:r>
              <a:rPr lang="en-US" sz="4800" dirty="0" smtClean="0">
                <a:solidFill>
                  <a:srgbClr val="008000"/>
                </a:solidFill>
              </a:rPr>
              <a:t>Jason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755035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r>
              <a:rPr lang="en-US" sz="5400" baseline="30000" dirty="0" smtClean="0">
                <a:solidFill>
                  <a:srgbClr val="0000FF"/>
                </a:solidFill>
              </a:rPr>
              <a:t>-1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4" y="1722973"/>
            <a:ext cx="8271934" cy="4347627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baseline="30000" dirty="0" smtClean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/>
              <a:t>) = {</a:t>
            </a:r>
            <a:r>
              <a:rPr lang="en-US" sz="4800" dirty="0" smtClean="0">
                <a:solidFill>
                  <a:srgbClr val="008000"/>
                </a:solidFill>
              </a:rPr>
              <a:t>Jason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/>
              <a:t>}</a:t>
            </a:r>
          </a:p>
          <a:p>
            <a:r>
              <a:rPr lang="en-US" sz="4800" dirty="0">
                <a:solidFill>
                  <a:srgbClr val="0000FF"/>
                </a:solidFill>
              </a:rPr>
              <a:t>R</a:t>
            </a:r>
            <a:r>
              <a:rPr lang="en-US" sz="4800" baseline="30000" dirty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({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>
                <a:solidFill>
                  <a:srgbClr val="000000"/>
                </a:solidFill>
              </a:rPr>
              <a:t>,</a:t>
            </a:r>
            <a:r>
              <a:rPr lang="en-US" sz="4800" dirty="0" smtClean="0">
                <a:solidFill>
                  <a:srgbClr val="F74BE3"/>
                </a:solidFill>
              </a:rPr>
              <a:t> 6.003</a:t>
            </a:r>
            <a:r>
              <a:rPr lang="en-US" sz="4800" dirty="0" smtClean="0"/>
              <a:t>}) =</a:t>
            </a:r>
          </a:p>
        </p:txBody>
      </p:sp>
    </p:spTree>
    <p:extLst>
      <p:ext uri="{BB962C8B-B14F-4D97-AF65-F5344CB8AC3E}">
        <p14:creationId xmlns:p14="http://schemas.microsoft.com/office/powerpoint/2010/main" val="205964577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725" y="1486018"/>
            <a:ext cx="7702275" cy="4347515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A </a:t>
            </a:r>
            <a:r>
              <a:rPr lang="en-US" sz="4400" dirty="0" smtClean="0">
                <a:solidFill>
                  <a:srgbClr val="9751CB"/>
                </a:solidFill>
              </a:rPr>
              <a:t>binary relation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associates</a:t>
            </a:r>
            <a:r>
              <a:rPr lang="en-US" sz="4400" dirty="0" smtClean="0">
                <a:solidFill>
                  <a:srgbClr val="000000"/>
                </a:solidFill>
              </a:rPr>
              <a:t> elements of one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set called the </a:t>
            </a:r>
            <a:r>
              <a:rPr lang="en-US" sz="4800" dirty="0" smtClean="0">
                <a:solidFill>
                  <a:srgbClr val="9751CB"/>
                </a:solidFill>
              </a:rPr>
              <a:t>domain</a:t>
            </a:r>
            <a:r>
              <a:rPr lang="en-US" sz="44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with elements of another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set called the </a:t>
            </a:r>
            <a:r>
              <a:rPr lang="en-US" sz="4400" dirty="0" smtClean="0">
                <a:solidFill>
                  <a:srgbClr val="9751CB"/>
                </a:solidFill>
              </a:rPr>
              <a:t>codomain</a:t>
            </a:r>
          </a:p>
        </p:txBody>
      </p:sp>
      <p:sp>
        <p:nvSpPr>
          <p:cNvPr id="8" name="Rectangle 7"/>
          <p:cNvSpPr/>
          <p:nvPr/>
        </p:nvSpPr>
        <p:spPr>
          <a:xfrm>
            <a:off x="1935720" y="426394"/>
            <a:ext cx="52725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Binary relations</a:t>
            </a:r>
            <a:endParaRPr lang="en-US" sz="5400" b="1" dirty="0">
              <a:solidFill>
                <a:srgbClr val="000000"/>
              </a:solidFill>
              <a:latin typeface="Comic Sans MS" pitchFamily="66" charset="0"/>
              <a:sym typeface="Euclid Math Two" pitchFamily="18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30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709">
        <p:fade/>
      </p:transition>
    </mc:Choice>
    <mc:Fallback xmlns="">
      <p:transition xmlns:p14="http://schemas.microsoft.com/office/powerpoint/2010/main" spd="med" advTm="20709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914400" y="1968500"/>
            <a:ext cx="2286000" cy="4457700"/>
          </a:xfrm>
          <a:prstGeom prst="ellipse">
            <a:avLst/>
          </a:prstGeom>
          <a:solidFill>
            <a:srgbClr val="92D050">
              <a:alpha val="73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pic>
        <p:nvPicPr>
          <p:cNvPr id="664586" name="Picture 10" descr="j023289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4495800"/>
            <a:ext cx="900113" cy="1325563"/>
          </a:xfrm>
          <a:prstGeom prst="rect">
            <a:avLst/>
          </a:prstGeom>
          <a:noFill/>
        </p:spPr>
      </p:pic>
      <p:pic>
        <p:nvPicPr>
          <p:cNvPr id="664587" name="Picture 11" descr="j0135033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2100" y="2309813"/>
            <a:ext cx="544513" cy="1219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192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>
            <a:off x="2832095" y="2861728"/>
            <a:ext cx="3429000" cy="50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2781290" y="2865967"/>
            <a:ext cx="3416300" cy="187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2616195" y="3738027"/>
            <a:ext cx="3632200" cy="3809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2620428" y="4635495"/>
            <a:ext cx="3530600" cy="114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650058" y="4728630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3458631" y="2133599"/>
            <a:ext cx="217559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registers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1524017" y="330202"/>
            <a:ext cx="6341521" cy="99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4000" dirty="0" smtClean="0"/>
              <a:t>“registers” relation</a:t>
            </a:r>
            <a:r>
              <a:rPr lang="en-US" dirty="0" smtClean="0"/>
              <a:t> </a:t>
            </a:r>
            <a:r>
              <a:rPr lang="en-US" sz="4800" b="0" dirty="0" smtClean="0">
                <a:solidFill>
                  <a:srgbClr val="000090"/>
                </a:solidFill>
              </a:rPr>
              <a:t>R</a:t>
            </a:r>
            <a:r>
              <a:rPr lang="en-US" sz="4800" b="0" baseline="30000" dirty="0" smtClean="0">
                <a:solidFill>
                  <a:srgbClr val="9751CB"/>
                </a:solidFill>
              </a:rPr>
              <a:t>-</a:t>
            </a:r>
            <a:r>
              <a:rPr lang="en-US" sz="4800" baseline="30000" dirty="0" smtClean="0">
                <a:solidFill>
                  <a:srgbClr val="9751CB"/>
                </a:solidFill>
              </a:rPr>
              <a:t>1</a:t>
            </a:r>
            <a:endParaRPr lang="en-US" dirty="0">
              <a:solidFill>
                <a:srgbClr val="9751C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8754850"/>
      </p:ext>
    </p:extLst>
  </p:cSld>
  <p:clrMapOvr>
    <a:masterClrMapping/>
  </p:clrMapOvr>
  <p:transition xmlns:p14="http://schemas.microsoft.com/office/powerpoint/2010/main" advTm="38987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r>
              <a:rPr lang="en-US" sz="5400" baseline="30000" dirty="0" smtClean="0">
                <a:solidFill>
                  <a:srgbClr val="0000FF"/>
                </a:solidFill>
              </a:rPr>
              <a:t>-1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4" y="1722973"/>
            <a:ext cx="8271934" cy="4347627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baseline="30000" dirty="0" smtClean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/>
              <a:t>) = {</a:t>
            </a:r>
            <a:r>
              <a:rPr lang="en-US" sz="4800" dirty="0" smtClean="0">
                <a:solidFill>
                  <a:srgbClr val="008000"/>
                </a:solidFill>
              </a:rPr>
              <a:t>Jason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/>
              <a:t>}</a:t>
            </a:r>
          </a:p>
          <a:p>
            <a:r>
              <a:rPr lang="en-US" sz="4800" dirty="0">
                <a:solidFill>
                  <a:srgbClr val="0000FF"/>
                </a:solidFill>
              </a:rPr>
              <a:t>R</a:t>
            </a:r>
            <a:r>
              <a:rPr lang="en-US" sz="4800" baseline="30000" dirty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({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>
                <a:solidFill>
                  <a:srgbClr val="000000"/>
                </a:solidFill>
              </a:rPr>
              <a:t>,</a:t>
            </a:r>
            <a:r>
              <a:rPr lang="en-US" sz="4800" dirty="0" smtClean="0">
                <a:solidFill>
                  <a:srgbClr val="F74BE3"/>
                </a:solidFill>
              </a:rPr>
              <a:t> 6.003</a:t>
            </a:r>
            <a:r>
              <a:rPr lang="en-US" sz="4800" dirty="0" smtClean="0"/>
              <a:t>}) </a:t>
            </a:r>
            <a:r>
              <a:rPr lang="en-US" sz="4800" dirty="0"/>
              <a:t>= </a:t>
            </a:r>
            <a:r>
              <a:rPr lang="en-US" sz="4800" dirty="0" smtClean="0"/>
              <a:t>      </a:t>
            </a:r>
          </a:p>
          <a:p>
            <a:r>
              <a:rPr lang="en-US" sz="4800" dirty="0"/>
              <a:t> </a:t>
            </a:r>
            <a:r>
              <a:rPr lang="en-US" sz="4800" dirty="0" smtClean="0"/>
              <a:t>       {</a:t>
            </a:r>
            <a:r>
              <a:rPr lang="en-US" sz="4800" dirty="0">
                <a:solidFill>
                  <a:srgbClr val="008000"/>
                </a:solidFill>
              </a:rPr>
              <a:t>Jason</a:t>
            </a:r>
            <a:r>
              <a:rPr lang="en-US" sz="4800" dirty="0">
                <a:solidFill>
                  <a:srgbClr val="000000"/>
                </a:solidFill>
              </a:rPr>
              <a:t>, </a:t>
            </a:r>
            <a:r>
              <a:rPr lang="en-US" sz="4800" dirty="0" smtClean="0">
                <a:solidFill>
                  <a:srgbClr val="008000"/>
                </a:solidFill>
              </a:rPr>
              <a:t>Joan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/>
              <a:t>}</a:t>
            </a:r>
          </a:p>
          <a:p>
            <a:r>
              <a:rPr lang="en-US" sz="4800" dirty="0">
                <a:solidFill>
                  <a:srgbClr val="0000FF"/>
                </a:solidFill>
              </a:rPr>
              <a:t>R</a:t>
            </a:r>
            <a:r>
              <a:rPr lang="en-US" sz="4800" baseline="30000" dirty="0">
                <a:solidFill>
                  <a:srgbClr val="0000FF"/>
                </a:solidFill>
              </a:rPr>
              <a:t>-</a:t>
            </a:r>
            <a:r>
              <a:rPr lang="en-US" sz="4800" baseline="300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>
                <a:solidFill>
                  <a:srgbClr val="000000"/>
                </a:solidFill>
              </a:rPr>
              <a:t>(</a:t>
            </a:r>
            <a:r>
              <a:rPr lang="en-US" sz="4800" dirty="0" smtClean="0">
                <a:solidFill>
                  <a:srgbClr val="F74BE3"/>
                </a:solidFill>
              </a:rPr>
              <a:t>Y</a:t>
            </a:r>
            <a:r>
              <a:rPr lang="en-US" sz="4800" dirty="0" smtClean="0">
                <a:solidFill>
                  <a:srgbClr val="000000"/>
                </a:solidFill>
              </a:rPr>
              <a:t>) aka the </a:t>
            </a:r>
            <a:r>
              <a:rPr lang="en-US" sz="4800" dirty="0" smtClean="0">
                <a:solidFill>
                  <a:srgbClr val="9751CB"/>
                </a:solidFill>
              </a:rPr>
              <a:t>inverse image 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                 of </a:t>
            </a:r>
            <a:r>
              <a:rPr lang="en-US" sz="4800" dirty="0" smtClean="0">
                <a:solidFill>
                  <a:srgbClr val="F74BE3"/>
                </a:solidFill>
              </a:rPr>
              <a:t>Y</a:t>
            </a:r>
            <a:r>
              <a:rPr lang="en-US" sz="4800" dirty="0" smtClean="0">
                <a:solidFill>
                  <a:srgbClr val="000000"/>
                </a:solidFill>
              </a:rPr>
              <a:t> under </a:t>
            </a:r>
            <a:r>
              <a:rPr lang="en-US" sz="4800" dirty="0" smtClean="0">
                <a:solidFill>
                  <a:srgbClr val="0000FF"/>
                </a:solidFill>
              </a:rPr>
              <a:t>R</a:t>
            </a:r>
            <a:endParaRPr 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34638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42326" y="2798240"/>
            <a:ext cx="7958667" cy="1581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4400" i="0" dirty="0" smtClean="0">
                <a:latin typeface="Comic Sans MS"/>
                <a:cs typeface="Comic Sans MS"/>
              </a:rPr>
              <a:t>Every student is registered</a:t>
            </a:r>
          </a:p>
          <a:p>
            <a:pPr>
              <a:spcBef>
                <a:spcPct val="20000"/>
              </a:spcBef>
              <a:defRPr/>
            </a:pPr>
            <a:r>
              <a:rPr lang="en-US" sz="4400" dirty="0" smtClean="0">
                <a:latin typeface="Comic Sans MS"/>
                <a:cs typeface="Comic Sans MS"/>
              </a:rPr>
              <a:t>for some subject:</a:t>
            </a:r>
            <a:endParaRPr lang="en-US" sz="4400" i="0" dirty="0" smtClean="0">
              <a:latin typeface="Comic Sans MS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099782"/>
              </p:ext>
            </p:extLst>
          </p:nvPr>
        </p:nvGraphicFramePr>
        <p:xfrm>
          <a:off x="240506" y="1291696"/>
          <a:ext cx="8637588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3" imgW="2527300" imgH="457200" progId="Equation.DSMT4">
                  <p:embed/>
                </p:oleObj>
              </mc:Choice>
              <mc:Fallback>
                <p:oleObj name="Equation" r:id="rId3" imgW="25273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0506" y="1291696"/>
                        <a:ext cx="8637588" cy="156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637186"/>
              </p:ext>
            </p:extLst>
          </p:nvPr>
        </p:nvGraphicFramePr>
        <p:xfrm>
          <a:off x="2499783" y="4328582"/>
          <a:ext cx="4068233" cy="137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5" imgW="749300" imgH="254000" progId="Equation.DSMT4">
                  <p:embed/>
                </p:oleObj>
              </mc:Choice>
              <mc:Fallback>
                <p:oleObj name="Equation" r:id="rId5" imgW="749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9783" y="4328582"/>
                        <a:ext cx="4068233" cy="1379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83267" y="329671"/>
            <a:ext cx="6794500" cy="1003300"/>
          </a:xfrm>
        </p:spPr>
        <p:txBody>
          <a:bodyPr/>
          <a:lstStyle/>
          <a:p>
            <a:r>
              <a:rPr lang="en-US" sz="4400" dirty="0" smtClean="0"/>
              <a:t>Inverse image under </a:t>
            </a:r>
            <a:r>
              <a:rPr lang="en-US" sz="4400" dirty="0" smtClean="0">
                <a:solidFill>
                  <a:srgbClr val="0000FF"/>
                </a:solidFill>
              </a:rPr>
              <a:t>R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9272" y="5630333"/>
            <a:ext cx="93213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(not true: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  <a:r>
              <a:rPr lang="en-US" sz="4400" dirty="0" smtClean="0">
                <a:latin typeface="Comic Sans MS" pitchFamily="66" charset="0"/>
              </a:rPr>
              <a:t> wasn’t registered)</a:t>
            </a:r>
          </a:p>
        </p:txBody>
      </p:sp>
    </p:spTree>
    <p:extLst>
      <p:ext uri="{BB962C8B-B14F-4D97-AF65-F5344CB8AC3E}">
        <p14:creationId xmlns:p14="http://schemas.microsoft.com/office/powerpoint/2010/main" val="126442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2"/>
          <p:cNvSpPr>
            <a:spLocks noChangeArrowheads="1"/>
          </p:cNvSpPr>
          <p:nvPr/>
        </p:nvSpPr>
        <p:spPr bwMode="auto">
          <a:xfrm>
            <a:off x="6134100" y="1968500"/>
            <a:ext cx="2286000" cy="4457700"/>
          </a:xfrm>
          <a:prstGeom prst="ellipse">
            <a:avLst/>
          </a:prstGeom>
          <a:solidFill>
            <a:srgbClr val="92D050">
              <a:alpha val="52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495300" y="1943100"/>
            <a:ext cx="2209800" cy="3962400"/>
          </a:xfrm>
          <a:prstGeom prst="ellipse">
            <a:avLst/>
          </a:prstGeom>
          <a:solidFill>
            <a:srgbClr val="FFFF00">
              <a:alpha val="46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057400" y="2476500"/>
            <a:ext cx="43815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108200" y="2463800"/>
            <a:ext cx="4292600" cy="1231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635000" y="1327150"/>
            <a:ext cx="2291237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FF6600"/>
                </a:solidFill>
                <a:latin typeface="Comic Sans MS" pitchFamily="66" charset="0"/>
              </a:rPr>
              <a:t>P</a:t>
            </a:r>
            <a:r>
              <a:rPr lang="en-US" sz="3600" dirty="0" smtClean="0">
                <a:latin typeface="Comic Sans MS" pitchFamily="66" charset="0"/>
              </a:rPr>
              <a:t>rofessor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3530600" y="1879600"/>
            <a:ext cx="176124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advises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dirty="0" smtClean="0"/>
              <a:t>“advises” relation</a:t>
            </a:r>
            <a:r>
              <a:rPr lang="en-US" dirty="0" smtClean="0"/>
              <a:t> </a:t>
            </a:r>
            <a:r>
              <a:rPr lang="en-US" sz="4800" dirty="0" smtClean="0">
                <a:solidFill>
                  <a:srgbClr val="000090"/>
                </a:solidFill>
              </a:rPr>
              <a:t>V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7600" y="2199670"/>
            <a:ext cx="1016000" cy="358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ARM</a:t>
            </a: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FTL</a:t>
            </a: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TLP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LPK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6600"/>
                </a:solidFill>
                <a:latin typeface="Comic Sans MS" pitchFamily="66" charset="0"/>
              </a:rPr>
              <a:t>PHW</a:t>
            </a:r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1917700" y="3162300"/>
            <a:ext cx="4241800" cy="5207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2006600" y="4038600"/>
            <a:ext cx="4508500" cy="1549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2484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89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2070100" y="2501900"/>
            <a:ext cx="4381500" cy="2159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>
            <a:off x="2146300" y="2527300"/>
            <a:ext cx="4457700" cy="3035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>
            <a:off x="1879600" y="3141133"/>
            <a:ext cx="4529668" cy="158326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6753525"/>
      </p:ext>
    </p:extLst>
  </p:cSld>
  <p:clrMapOvr>
    <a:masterClrMapping/>
  </p:clrMapOvr>
  <p:transition xmlns:p14="http://schemas.microsoft.com/office/powerpoint/2010/main" advTm="38987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6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0" grpId="0" animBg="1"/>
      <p:bldP spid="664582" grpId="0" animBg="1"/>
      <p:bldP spid="664585" grpId="0"/>
      <p:bldP spid="17" grpId="0" animBg="1"/>
      <p:bldP spid="19" grpId="0" animBg="1"/>
      <p:bldP spid="25" grpId="0" animBg="1"/>
      <p:bldP spid="26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228072"/>
            <a:ext cx="6794500" cy="1003300"/>
          </a:xfrm>
        </p:spPr>
        <p:txBody>
          <a:bodyPr/>
          <a:lstStyle/>
          <a:p>
            <a:r>
              <a:rPr lang="en-US" sz="4000" dirty="0" smtClean="0"/>
              <a:t>The range of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37584" y="2654300"/>
            <a:ext cx="8420100" cy="1581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4400" i="0" dirty="0" smtClean="0">
                <a:latin typeface="Comic Sans MS"/>
                <a:cs typeface="Comic Sans MS"/>
              </a:rPr>
              <a:t>Every student is advised by a </a:t>
            </a:r>
          </a:p>
          <a:p>
            <a:pPr>
              <a:spcBef>
                <a:spcPct val="20000"/>
              </a:spcBef>
              <a:defRPr/>
            </a:pPr>
            <a:r>
              <a:rPr lang="en-US" sz="4400" i="0" dirty="0" smtClean="0">
                <a:latin typeface="Comic Sans MS"/>
                <a:cs typeface="Comic Sans MS"/>
              </a:rPr>
              <a:t>Professor: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637105"/>
              </p:ext>
            </p:extLst>
          </p:nvPr>
        </p:nvGraphicFramePr>
        <p:xfrm>
          <a:off x="1300163" y="1173633"/>
          <a:ext cx="6988704" cy="1563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311" name="Equation" r:id="rId3" imgW="2044700" imgH="457200" progId="Equation.DSMT4">
                  <p:embed/>
                </p:oleObj>
              </mc:Choice>
              <mc:Fallback>
                <p:oleObj name="Equation" r:id="rId3" imgW="2044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0163" y="1173633"/>
                        <a:ext cx="6988704" cy="15632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952044"/>
              </p:ext>
            </p:extLst>
          </p:nvPr>
        </p:nvGraphicFramePr>
        <p:xfrm>
          <a:off x="2362947" y="4064000"/>
          <a:ext cx="4392706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312" name="Equation" r:id="rId5" imgW="622300" imgH="215900" progId="Equation.DSMT4">
                  <p:embed/>
                </p:oleObj>
              </mc:Choice>
              <mc:Fallback>
                <p:oleObj name="Equation" r:id="rId5" imgW="6223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2947" y="4064000"/>
                        <a:ext cx="4392706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33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266231"/>
              </p:ext>
            </p:extLst>
          </p:nvPr>
        </p:nvGraphicFramePr>
        <p:xfrm>
          <a:off x="482459" y="3564466"/>
          <a:ext cx="8185431" cy="1727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393" name="Equation" r:id="rId3" imgW="2768600" imgH="584200" progId="Equation.DSMT4">
                  <p:embed/>
                </p:oleObj>
              </mc:Choice>
              <mc:Fallback>
                <p:oleObj name="Equation" r:id="rId3" imgW="27686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2459" y="3564466"/>
                        <a:ext cx="8185431" cy="1727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90"/>
                </a:solidFill>
              </a:rPr>
              <a:t>R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90"/>
                </a:solidFill>
              </a:rPr>
              <a:t>V</a:t>
            </a:r>
            <a:endParaRPr lang="en-US" sz="4000" dirty="0">
              <a:solidFill>
                <a:srgbClr val="000090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529262"/>
              </p:ext>
            </p:extLst>
          </p:nvPr>
        </p:nvGraphicFramePr>
        <p:xfrm>
          <a:off x="521610" y="1524000"/>
          <a:ext cx="8107129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394" name="Equation" r:id="rId5" imgW="2921000" imgH="685800" progId="Equation.DSMT4">
                  <p:embed/>
                </p:oleObj>
              </mc:Choice>
              <mc:Fallback>
                <p:oleObj name="Equation" r:id="rId5" imgW="29210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1610" y="1524000"/>
                        <a:ext cx="8107129" cy="190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772682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90"/>
                </a:solidFill>
              </a:rPr>
              <a:t>R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90"/>
                </a:solidFill>
              </a:rPr>
              <a:t>V</a:t>
            </a:r>
            <a:endParaRPr lang="en-US" sz="4000" dirty="0">
              <a:solidFill>
                <a:srgbClr val="000090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473845"/>
              </p:ext>
            </p:extLst>
          </p:nvPr>
        </p:nvGraphicFramePr>
        <p:xfrm>
          <a:off x="1413932" y="1475316"/>
          <a:ext cx="6199717" cy="149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411" name="Equation" r:id="rId3" imgW="1473200" imgH="355600" progId="Equation.DSMT4">
                  <p:embed/>
                </p:oleObj>
              </mc:Choice>
              <mc:Fallback>
                <p:oleObj name="Equation" r:id="rId3" imgW="14732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3932" y="1475316"/>
                        <a:ext cx="6199717" cy="149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129247"/>
              </p:ext>
            </p:extLst>
          </p:nvPr>
        </p:nvGraphicFramePr>
        <p:xfrm>
          <a:off x="3208866" y="2868082"/>
          <a:ext cx="2899834" cy="1449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412" name="Equation" r:id="rId5" imgW="355600" imgH="177800" progId="Equation.DSMT4">
                  <p:embed/>
                </p:oleObj>
              </mc:Choice>
              <mc:Fallback>
                <p:oleObj name="Equation" r:id="rId5" imgW="3556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8866" y="2868082"/>
                        <a:ext cx="2899834" cy="1449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72189" y="4318000"/>
            <a:ext cx="600597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is the </a:t>
            </a:r>
            <a:r>
              <a:rPr lang="en-US" sz="5400" dirty="0" smtClean="0">
                <a:solidFill>
                  <a:srgbClr val="9751CB"/>
                </a:solidFill>
                <a:latin typeface="Comic Sans MS" pitchFamily="66" charset="0"/>
              </a:rPr>
              <a:t>composition</a:t>
            </a:r>
          </a:p>
          <a:p>
            <a:r>
              <a:rPr lang="en-US" sz="5400" dirty="0" smtClean="0">
                <a:latin typeface="Comic Sans MS" pitchFamily="66" charset="0"/>
              </a:rPr>
              <a:t>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and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V</a:t>
            </a:r>
          </a:p>
        </p:txBody>
      </p:sp>
    </p:spTree>
    <p:extLst>
      <p:ext uri="{BB962C8B-B14F-4D97-AF65-F5344CB8AC3E}">
        <p14:creationId xmlns:p14="http://schemas.microsoft.com/office/powerpoint/2010/main" val="48069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90"/>
                </a:solidFill>
              </a:rPr>
              <a:t>R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90"/>
                </a:solidFill>
              </a:rPr>
              <a:t>V</a:t>
            </a:r>
            <a:endParaRPr lang="en-US" sz="4000" dirty="0">
              <a:solidFill>
                <a:srgbClr val="00009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6517" y="1598710"/>
            <a:ext cx="7907849" cy="1498841"/>
            <a:chOff x="626535" y="1624109"/>
            <a:chExt cx="7907849" cy="149884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8877249"/>
                </p:ext>
              </p:extLst>
            </p:nvPr>
          </p:nvGraphicFramePr>
          <p:xfrm>
            <a:off x="626535" y="1624109"/>
            <a:ext cx="2015066" cy="10448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40" name="Equation" r:id="rId3" imgW="342900" imgH="177800" progId="Equation.DSMT4">
                    <p:embed/>
                  </p:oleObj>
                </mc:Choice>
                <mc:Fallback>
                  <p:oleObj name="Equation" r:id="rId3" imgW="342900" imgH="177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26535" y="1624109"/>
                          <a:ext cx="2015066" cy="10448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675451" y="1676400"/>
              <a:ext cx="585893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atin typeface="Comic Sans MS" pitchFamily="66" charset="0"/>
                </a:rPr>
                <a:t>::= “prof </a:t>
              </a:r>
              <a:r>
                <a:rPr lang="en-US" sz="4400" dirty="0">
                  <a:latin typeface="Comic Sans MS" pitchFamily="66" charset="0"/>
                </a:rPr>
                <a:t>h</a:t>
              </a:r>
              <a:r>
                <a:rPr lang="en-US" sz="4400" dirty="0" smtClean="0">
                  <a:latin typeface="Comic Sans MS" pitchFamily="66" charset="0"/>
                </a:rPr>
                <a:t>as advisee</a:t>
              </a:r>
            </a:p>
            <a:p>
              <a:r>
                <a:rPr lang="en-US" sz="4400" dirty="0" smtClean="0">
                  <a:latin typeface="Comic Sans MS" pitchFamily="66" charset="0"/>
                </a:rPr>
                <a:t>      registered for” </a:t>
              </a:r>
            </a:p>
          </p:txBody>
        </p:sp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145377"/>
              </p:ext>
            </p:extLst>
          </p:nvPr>
        </p:nvGraphicFramePr>
        <p:xfrm>
          <a:off x="200271" y="3427413"/>
          <a:ext cx="8749800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41" name="Equation" r:id="rId5" imgW="2565400" imgH="457200" progId="Equation.DSMT4">
                  <p:embed/>
                </p:oleObj>
              </mc:Choice>
              <mc:Fallback>
                <p:oleObj name="Equation" r:id="rId5" imgW="2565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0271" y="3427413"/>
                        <a:ext cx="8749800" cy="1557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07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6959592" y="1777997"/>
            <a:ext cx="1871133" cy="4639733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20" name="Oval 2"/>
          <p:cNvSpPr>
            <a:spLocks noChangeArrowheads="1"/>
          </p:cNvSpPr>
          <p:nvPr/>
        </p:nvSpPr>
        <p:spPr bwMode="auto">
          <a:xfrm>
            <a:off x="3585633" y="1739900"/>
            <a:ext cx="2286000" cy="4457700"/>
          </a:xfrm>
          <a:prstGeom prst="ellipse">
            <a:avLst/>
          </a:prstGeom>
          <a:solidFill>
            <a:srgbClr val="92D050">
              <a:alpha val="52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495300" y="1943100"/>
            <a:ext cx="2209800" cy="3962400"/>
          </a:xfrm>
          <a:prstGeom prst="ellipse">
            <a:avLst/>
          </a:prstGeom>
          <a:solidFill>
            <a:srgbClr val="FFFF00">
              <a:alpha val="46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388535" y="1200147"/>
            <a:ext cx="505066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P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2743200" y="1710262"/>
            <a:ext cx="584715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V</a:t>
            </a:r>
            <a:endParaRPr lang="en-US" sz="48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90"/>
                </a:solidFill>
              </a:rPr>
              <a:t>R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90"/>
                </a:solidFill>
              </a:rPr>
              <a:t>V</a:t>
            </a:r>
            <a:endParaRPr lang="en-US" sz="4000" dirty="0">
              <a:solidFill>
                <a:srgbClr val="00009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7600" y="2199670"/>
            <a:ext cx="1016000" cy="358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ARM</a:t>
            </a: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FTL</a:t>
            </a: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TLP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LPK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6600"/>
                </a:solidFill>
                <a:latin typeface="Comic Sans MS" pitchFamily="66" charset="0"/>
              </a:rPr>
              <a:t>PHW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445000" y="996946"/>
            <a:ext cx="628898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endParaRPr lang="en-US" sz="4800" dirty="0">
              <a:latin typeface="Comic Sans MS" pitchFamily="66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55798" y="2370667"/>
            <a:ext cx="2794000" cy="3632202"/>
            <a:chOff x="1917700" y="2438400"/>
            <a:chExt cx="6097473" cy="3559949"/>
          </a:xfrm>
        </p:grpSpPr>
        <p:sp>
          <p:nvSpPr>
            <p:cNvPr id="664580" name="Line 4"/>
            <p:cNvSpPr>
              <a:spLocks noChangeShapeType="1"/>
            </p:cNvSpPr>
            <p:nvPr/>
          </p:nvSpPr>
          <p:spPr bwMode="auto">
            <a:xfrm>
              <a:off x="2057400" y="2476500"/>
              <a:ext cx="43815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4582" name="Line 6"/>
            <p:cNvSpPr>
              <a:spLocks noChangeShapeType="1"/>
            </p:cNvSpPr>
            <p:nvPr/>
          </p:nvSpPr>
          <p:spPr bwMode="auto">
            <a:xfrm>
              <a:off x="2108200" y="2463800"/>
              <a:ext cx="4292600" cy="12319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7" name="Line 4"/>
            <p:cNvSpPr>
              <a:spLocks noChangeShapeType="1"/>
            </p:cNvSpPr>
            <p:nvPr/>
          </p:nvSpPr>
          <p:spPr bwMode="auto">
            <a:xfrm>
              <a:off x="1917700" y="3162300"/>
              <a:ext cx="4241800" cy="5207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2006600" y="4038600"/>
              <a:ext cx="4508500" cy="1549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38900" y="2438400"/>
              <a:ext cx="1576273" cy="355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Jason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Joan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err="1" smtClean="0">
                  <a:solidFill>
                    <a:srgbClr val="008000"/>
                  </a:solidFill>
                  <a:latin typeface="Comic Sans MS" pitchFamily="66" charset="0"/>
                </a:rPr>
                <a:t>Yihui</a:t>
              </a: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Adam</a:t>
              </a:r>
            </a:p>
          </p:txBody>
        </p:sp>
        <p:sp>
          <p:nvSpPr>
            <p:cNvPr id="25" name="Line 6"/>
            <p:cNvSpPr>
              <a:spLocks noChangeShapeType="1"/>
            </p:cNvSpPr>
            <p:nvPr/>
          </p:nvSpPr>
          <p:spPr bwMode="auto">
            <a:xfrm>
              <a:off x="2070100" y="2501900"/>
              <a:ext cx="4381500" cy="2159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2146300" y="2527300"/>
              <a:ext cx="4457700" cy="3035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5538536" y="2656218"/>
            <a:ext cx="1607591" cy="5066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5526628" y="2694213"/>
            <a:ext cx="1601637" cy="187442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5437317" y="3606094"/>
            <a:ext cx="1702856" cy="3799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>
            <a:off x="5431363" y="4543305"/>
            <a:ext cx="1655224" cy="11398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>
            <a:off x="5461133" y="4593965"/>
            <a:ext cx="1667132" cy="94987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0598" y="1684867"/>
            <a:ext cx="61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endParaRPr lang="en-US" sz="5400" dirty="0" smtClean="0">
              <a:latin typeface="Comic Sans MS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7737" y="1024466"/>
            <a:ext cx="594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2266052"/>
      </p:ext>
    </p:extLst>
  </p:cSld>
  <p:clrMapOvr>
    <a:masterClrMapping/>
  </p:clrMapOvr>
  <p:transition xmlns:p14="http://schemas.microsoft.com/office/powerpoint/2010/main" advTm="38987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6959592" y="1777997"/>
            <a:ext cx="1871133" cy="4639733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20" name="Oval 2"/>
          <p:cNvSpPr>
            <a:spLocks noChangeArrowheads="1"/>
          </p:cNvSpPr>
          <p:nvPr/>
        </p:nvSpPr>
        <p:spPr bwMode="auto">
          <a:xfrm>
            <a:off x="3585633" y="1739900"/>
            <a:ext cx="2286000" cy="4457700"/>
          </a:xfrm>
          <a:prstGeom prst="ellipse">
            <a:avLst/>
          </a:prstGeom>
          <a:solidFill>
            <a:srgbClr val="92D050">
              <a:alpha val="52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495300" y="1943100"/>
            <a:ext cx="2209800" cy="3962400"/>
          </a:xfrm>
          <a:prstGeom prst="ellipse">
            <a:avLst/>
          </a:prstGeom>
          <a:solidFill>
            <a:srgbClr val="FFFF00">
              <a:alpha val="46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388535" y="1200147"/>
            <a:ext cx="505066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P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2743200" y="1710262"/>
            <a:ext cx="584715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V</a:t>
            </a:r>
            <a:endParaRPr lang="en-US" sz="48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90"/>
                </a:solidFill>
              </a:rPr>
              <a:t>R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90"/>
                </a:solidFill>
              </a:rPr>
              <a:t>V</a:t>
            </a:r>
            <a:endParaRPr lang="en-US" sz="4000" dirty="0">
              <a:solidFill>
                <a:srgbClr val="00009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7600" y="2199670"/>
            <a:ext cx="1016000" cy="358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ARM</a:t>
            </a: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FTL</a:t>
            </a: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TLP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LPK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6600"/>
                </a:solidFill>
                <a:latin typeface="Comic Sans MS" pitchFamily="66" charset="0"/>
              </a:rPr>
              <a:t>PHW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445000" y="996946"/>
            <a:ext cx="628898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019812" y="2409540"/>
            <a:ext cx="2007702" cy="31098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043089" y="2396583"/>
            <a:ext cx="1966966" cy="125690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1955798" y="3109259"/>
            <a:ext cx="1943689" cy="53126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1996534" y="4003345"/>
            <a:ext cx="2065897" cy="158084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7514" y="2370667"/>
            <a:ext cx="722284" cy="36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2025631" y="2435456"/>
            <a:ext cx="2007702" cy="2202819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>
            <a:off x="2060548" y="2461371"/>
            <a:ext cx="2042619" cy="309690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5538536" y="2656218"/>
            <a:ext cx="1607591" cy="5066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5526628" y="2694213"/>
            <a:ext cx="1601637" cy="187442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5437317" y="3606094"/>
            <a:ext cx="1702856" cy="3799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>
            <a:off x="5431363" y="4543305"/>
            <a:ext cx="1655224" cy="11398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>
            <a:off x="5461133" y="4593965"/>
            <a:ext cx="1667132" cy="94987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0598" y="1684867"/>
            <a:ext cx="61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endParaRPr lang="en-US" sz="5400" dirty="0" smtClean="0">
              <a:latin typeface="Comic Sans MS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7737" y="1024466"/>
            <a:ext cx="594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0195521"/>
      </p:ext>
    </p:extLst>
  </p:cSld>
  <p:clrMapOvr>
    <a:masterClrMapping/>
  </p:clrMapOvr>
  <p:transition xmlns:p14="http://schemas.microsoft.com/office/powerpoint/2010/main" advTm="38987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67400" y="1270000"/>
            <a:ext cx="2311221" cy="5295900"/>
            <a:chOff x="5867400" y="1270000"/>
            <a:chExt cx="2311221" cy="5295900"/>
          </a:xfrm>
        </p:grpSpPr>
        <p:sp>
          <p:nvSpPr>
            <p:cNvPr id="664579" name="Oval 3"/>
            <p:cNvSpPr>
              <a:spLocks noChangeArrowheads="1"/>
            </p:cNvSpPr>
            <p:nvPr/>
          </p:nvSpPr>
          <p:spPr bwMode="auto">
            <a:xfrm>
              <a:off x="5867400" y="1955800"/>
              <a:ext cx="2209800" cy="46101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3200" b="1" dirty="0">
                  <a:solidFill>
                    <a:srgbClr val="F74BE3"/>
                  </a:solidFill>
                  <a:latin typeface="Comic Sans MS" pitchFamily="66" charset="0"/>
                </a:rPr>
                <a:t>6.042</a:t>
              </a:r>
            </a:p>
            <a:p>
              <a:pPr>
                <a:spcBef>
                  <a:spcPct val="0"/>
                </a:spcBef>
              </a:pP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>
                  <a:solidFill>
                    <a:srgbClr val="F74BE3"/>
                  </a:solidFill>
                  <a:latin typeface="Comic Sans MS" pitchFamily="66" charset="0"/>
                </a:rPr>
                <a:t>6.003</a:t>
              </a:r>
            </a:p>
            <a:p>
              <a:pPr>
                <a:spcBef>
                  <a:spcPct val="0"/>
                </a:spcBef>
              </a:pP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 smtClean="0">
                  <a:solidFill>
                    <a:srgbClr val="F74BE3"/>
                  </a:solidFill>
                  <a:latin typeface="Comic Sans MS" pitchFamily="66" charset="0"/>
                </a:rPr>
                <a:t>6.012</a:t>
              </a:r>
            </a:p>
            <a:p>
              <a:pPr>
                <a:spcBef>
                  <a:spcPct val="0"/>
                </a:spcBef>
              </a:pPr>
              <a:endParaRPr lang="en-US" sz="3200" b="1" dirty="0" smtClean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 smtClean="0">
                  <a:solidFill>
                    <a:srgbClr val="F74BE3"/>
                  </a:solidFill>
                  <a:latin typeface="Comic Sans MS" pitchFamily="66" charset="0"/>
                </a:rPr>
                <a:t>6.004</a:t>
              </a: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</p:txBody>
        </p:sp>
        <p:sp>
          <p:nvSpPr>
            <p:cNvPr id="664583" name="Rectangle 7"/>
            <p:cNvSpPr>
              <a:spLocks noChangeArrowheads="1"/>
            </p:cNvSpPr>
            <p:nvPr/>
          </p:nvSpPr>
          <p:spPr bwMode="auto">
            <a:xfrm>
              <a:off x="6096000" y="1270000"/>
              <a:ext cx="208262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 </a:t>
              </a:r>
              <a:r>
                <a:rPr lang="en-US" sz="3600" dirty="0" err="1" smtClean="0">
                  <a:solidFill>
                    <a:schemeClr val="tx2"/>
                  </a:solidFill>
                  <a:latin typeface="Comic Sans MS" pitchFamily="66" charset="0"/>
                </a:rPr>
                <a:t>sub</a:t>
              </a:r>
              <a:r>
                <a:rPr lang="en-US" sz="3600" b="1" dirty="0" err="1" smtClean="0">
                  <a:solidFill>
                    <a:srgbClr val="F74BE3"/>
                  </a:solidFill>
                  <a:latin typeface="Comic Sans MS" pitchFamily="66" charset="0"/>
                </a:rPr>
                <a:t>J</a:t>
              </a:r>
              <a:r>
                <a:rPr lang="en-US" sz="3600" dirty="0" err="1" smtClean="0">
                  <a:solidFill>
                    <a:schemeClr val="tx2"/>
                  </a:solidFill>
                  <a:latin typeface="Comic Sans MS" pitchFamily="66" charset="0"/>
                </a:rPr>
                <a:t>ect</a:t>
              </a:r>
              <a:endParaRPr lang="en-US" sz="3600" dirty="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</p:grp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4000" dirty="0" smtClean="0"/>
              <a:t>R</a:t>
            </a:r>
            <a:r>
              <a:rPr lang="en-US" dirty="0" smtClean="0"/>
              <a:t>egistered for” relation </a:t>
            </a:r>
            <a:r>
              <a:rPr lang="en-US" sz="4800" dirty="0" smtClean="0">
                <a:solidFill>
                  <a:srgbClr val="000090"/>
                </a:solidFill>
              </a:rPr>
              <a:t>R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14400" y="1968500"/>
            <a:ext cx="2286000" cy="4457700"/>
            <a:chOff x="914400" y="1968500"/>
            <a:chExt cx="2286000" cy="4457700"/>
          </a:xfrm>
        </p:grpSpPr>
        <p:sp>
          <p:nvSpPr>
            <p:cNvPr id="664578" name="Oval 2"/>
            <p:cNvSpPr>
              <a:spLocks noChangeArrowheads="1"/>
            </p:cNvSpPr>
            <p:nvPr/>
          </p:nvSpPr>
          <p:spPr bwMode="auto">
            <a:xfrm>
              <a:off x="914400" y="1968500"/>
              <a:ext cx="2286000" cy="4457700"/>
            </a:xfrm>
            <a:prstGeom prst="ellipse">
              <a:avLst/>
            </a:prstGeom>
            <a:solidFill>
              <a:srgbClr val="92D050">
                <a:alpha val="73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19200" y="2438400"/>
              <a:ext cx="1576273" cy="355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Jason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Joan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err="1" smtClean="0">
                  <a:solidFill>
                    <a:srgbClr val="008000"/>
                  </a:solidFill>
                  <a:latin typeface="Comic Sans MS" pitchFamily="66" charset="0"/>
                </a:rPr>
                <a:t>Yihui</a:t>
              </a: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Adam</a:t>
              </a:r>
            </a:p>
          </p:txBody>
        </p:sp>
      </p:grp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4135966" y="1896534"/>
            <a:ext cx="539255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561166" y="2794000"/>
            <a:ext cx="3657600" cy="2895600"/>
            <a:chOff x="2561166" y="2794000"/>
            <a:chExt cx="3657600" cy="2895600"/>
          </a:xfrm>
        </p:grpSpPr>
        <p:sp>
          <p:nvSpPr>
            <p:cNvPr id="664580" name="Line 4"/>
            <p:cNvSpPr>
              <a:spLocks noChangeShapeType="1"/>
            </p:cNvSpPr>
            <p:nvPr/>
          </p:nvSpPr>
          <p:spPr bwMode="auto">
            <a:xfrm>
              <a:off x="2789766" y="2794000"/>
              <a:ext cx="3429000" cy="50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4581" name="Line 5"/>
            <p:cNvSpPr>
              <a:spLocks noChangeShapeType="1"/>
            </p:cNvSpPr>
            <p:nvPr/>
          </p:nvSpPr>
          <p:spPr bwMode="auto">
            <a:xfrm>
              <a:off x="2764366" y="2832100"/>
              <a:ext cx="3416300" cy="1879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4582" name="Line 6"/>
            <p:cNvSpPr>
              <a:spLocks noChangeShapeType="1"/>
            </p:cNvSpPr>
            <p:nvPr/>
          </p:nvSpPr>
          <p:spPr bwMode="auto">
            <a:xfrm>
              <a:off x="2573866" y="3746500"/>
              <a:ext cx="3632200" cy="3809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2561166" y="4686300"/>
              <a:ext cx="3530600" cy="114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2624666" y="4737100"/>
              <a:ext cx="3556000" cy="9525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xmlns:p14="http://schemas.microsoft.com/office/powerpoint/2010/main" advTm="38987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6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4" grpId="0"/>
      <p:bldP spid="66458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6959592" y="1777997"/>
            <a:ext cx="1871133" cy="4639733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20" name="Oval 2"/>
          <p:cNvSpPr>
            <a:spLocks noChangeArrowheads="1"/>
          </p:cNvSpPr>
          <p:nvPr/>
        </p:nvSpPr>
        <p:spPr bwMode="auto">
          <a:xfrm>
            <a:off x="3585633" y="1739900"/>
            <a:ext cx="2286000" cy="4457700"/>
          </a:xfrm>
          <a:prstGeom prst="ellipse">
            <a:avLst/>
          </a:prstGeom>
          <a:solidFill>
            <a:srgbClr val="92D050">
              <a:alpha val="52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495300" y="1943100"/>
            <a:ext cx="2209800" cy="3962400"/>
          </a:xfrm>
          <a:prstGeom prst="ellipse">
            <a:avLst/>
          </a:prstGeom>
          <a:solidFill>
            <a:srgbClr val="FFFF00">
              <a:alpha val="46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388535" y="1200147"/>
            <a:ext cx="505066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P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2743200" y="1710262"/>
            <a:ext cx="584715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V</a:t>
            </a:r>
            <a:endParaRPr lang="en-US" sz="48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90"/>
                </a:solidFill>
              </a:rPr>
              <a:t>R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90"/>
                </a:solidFill>
              </a:rPr>
              <a:t>V</a:t>
            </a:r>
            <a:endParaRPr lang="en-US" sz="4000" dirty="0">
              <a:solidFill>
                <a:srgbClr val="00009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7600" y="2199670"/>
            <a:ext cx="1016000" cy="358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ARM</a:t>
            </a: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FTL</a:t>
            </a: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TLP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LPK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6600"/>
                </a:solidFill>
                <a:latin typeface="Comic Sans MS" pitchFamily="66" charset="0"/>
              </a:rPr>
              <a:t>PHW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445000" y="996946"/>
            <a:ext cx="628898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019812" y="2409540"/>
            <a:ext cx="2007702" cy="31098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043089" y="2396583"/>
            <a:ext cx="1966966" cy="125690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1955798" y="3109259"/>
            <a:ext cx="1943689" cy="53126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1996534" y="4003345"/>
            <a:ext cx="2065897" cy="158084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7514" y="2370667"/>
            <a:ext cx="722284" cy="36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2025631" y="2435456"/>
            <a:ext cx="2007702" cy="220281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>
            <a:off x="2060548" y="2461371"/>
            <a:ext cx="2042619" cy="309690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5538536" y="2656218"/>
            <a:ext cx="1607591" cy="5066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5526628" y="2694213"/>
            <a:ext cx="1601637" cy="187442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5437317" y="3606094"/>
            <a:ext cx="1702856" cy="3799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>
            <a:off x="5431363" y="4543305"/>
            <a:ext cx="1655224" cy="11398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>
            <a:off x="5461133" y="4593965"/>
            <a:ext cx="1667132" cy="94987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0598" y="1684867"/>
            <a:ext cx="61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endParaRPr lang="en-US" sz="5400" dirty="0" smtClean="0">
              <a:latin typeface="Comic Sans MS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7737" y="1024466"/>
            <a:ext cx="594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3530853"/>
      </p:ext>
    </p:extLst>
  </p:cSld>
  <p:clrMapOvr>
    <a:masterClrMapping/>
  </p:clrMapOvr>
  <p:transition xmlns:p14="http://schemas.microsoft.com/office/powerpoint/2010/main" advTm="38987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90"/>
                </a:solidFill>
              </a:rPr>
              <a:t>R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90"/>
                </a:solidFill>
              </a:rPr>
              <a:t>V</a:t>
            </a:r>
            <a:endParaRPr lang="en-US" sz="4000" dirty="0">
              <a:solidFill>
                <a:srgbClr val="00009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302037"/>
              </p:ext>
            </p:extLst>
          </p:nvPr>
        </p:nvGraphicFramePr>
        <p:xfrm>
          <a:off x="320675" y="1546754"/>
          <a:ext cx="52451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84" name="Equation" r:id="rId3" imgW="1346200" imgH="228600" progId="Equation.3">
                  <p:embed/>
                </p:oleObj>
              </mc:Choice>
              <mc:Fallback>
                <p:oleObj name="Equation" r:id="rId3" imgW="1346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675" y="1546754"/>
                        <a:ext cx="5245100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661768"/>
              </p:ext>
            </p:extLst>
          </p:nvPr>
        </p:nvGraphicFramePr>
        <p:xfrm>
          <a:off x="101604" y="2508968"/>
          <a:ext cx="8957733" cy="910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85" name="Equation" r:id="rId5" imgW="2247900" imgH="228600" progId="Equation.3">
                  <p:embed/>
                </p:oleObj>
              </mc:Choice>
              <mc:Fallback>
                <p:oleObj name="Equation" r:id="rId5" imgW="22479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604" y="2508968"/>
                        <a:ext cx="8957733" cy="9105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55733" y="1464733"/>
            <a:ext cx="2475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because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028765"/>
              </p:ext>
            </p:extLst>
          </p:nvPr>
        </p:nvGraphicFramePr>
        <p:xfrm>
          <a:off x="643459" y="3579813"/>
          <a:ext cx="7821874" cy="232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86" name="Equation" r:id="rId7" imgW="1790700" imgH="533400" progId="Equation.DSMT4">
                  <p:embed/>
                </p:oleObj>
              </mc:Choice>
              <mc:Fallback>
                <p:oleObj name="Equation" r:id="rId7" imgW="17907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3459" y="3579813"/>
                        <a:ext cx="7821874" cy="2329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635955"/>
              </p:ext>
            </p:extLst>
          </p:nvPr>
        </p:nvGraphicFramePr>
        <p:xfrm>
          <a:off x="3488265" y="4216398"/>
          <a:ext cx="5271073" cy="2294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87" name="Equation" r:id="rId9" imgW="1079500" imgH="469900" progId="Equation.DSMT4">
                  <p:embed/>
                </p:oleObj>
              </mc:Choice>
              <mc:Fallback>
                <p:oleObj name="Equation" r:id="rId9" imgW="1079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88265" y="4216398"/>
                        <a:ext cx="5271073" cy="2294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245109"/>
              </p:ext>
            </p:extLst>
          </p:nvPr>
        </p:nvGraphicFramePr>
        <p:xfrm>
          <a:off x="1234011" y="3507839"/>
          <a:ext cx="1407585" cy="1495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88" name="Equation" r:id="rId11" imgW="406400" imgH="431800" progId="Equation.DSMT4">
                  <p:embed/>
                </p:oleObj>
              </mc:Choice>
              <mc:Fallback>
                <p:oleObj name="Equation" r:id="rId11" imgW="4064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34011" y="3507839"/>
                        <a:ext cx="1407585" cy="1495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601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867400" y="1270000"/>
            <a:ext cx="2311221" cy="5295900"/>
            <a:chOff x="5867400" y="1270000"/>
            <a:chExt cx="2311221" cy="5295900"/>
          </a:xfrm>
        </p:grpSpPr>
        <p:sp>
          <p:nvSpPr>
            <p:cNvPr id="664579" name="Oval 3"/>
            <p:cNvSpPr>
              <a:spLocks noChangeArrowheads="1"/>
            </p:cNvSpPr>
            <p:nvPr/>
          </p:nvSpPr>
          <p:spPr bwMode="auto">
            <a:xfrm>
              <a:off x="5867400" y="1955800"/>
              <a:ext cx="2209800" cy="46101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3200" b="1" dirty="0">
                  <a:solidFill>
                    <a:srgbClr val="F74BE3"/>
                  </a:solidFill>
                  <a:latin typeface="Comic Sans MS" pitchFamily="66" charset="0"/>
                </a:rPr>
                <a:t>6.042</a:t>
              </a:r>
            </a:p>
            <a:p>
              <a:pPr>
                <a:spcBef>
                  <a:spcPct val="0"/>
                </a:spcBef>
              </a:pP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 smtClean="0">
                  <a:solidFill>
                    <a:srgbClr val="F74BE3"/>
                  </a:solidFill>
                  <a:latin typeface="Comic Sans MS" pitchFamily="66" charset="0"/>
                </a:rPr>
                <a:t>6.01</a:t>
              </a: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 smtClean="0">
                  <a:solidFill>
                    <a:srgbClr val="F74BE3"/>
                  </a:solidFill>
                  <a:latin typeface="Comic Sans MS" pitchFamily="66" charset="0"/>
                </a:rPr>
                <a:t>6.012</a:t>
              </a:r>
            </a:p>
            <a:p>
              <a:pPr>
                <a:spcBef>
                  <a:spcPct val="0"/>
                </a:spcBef>
              </a:pPr>
              <a:endParaRPr lang="en-US" sz="3200" b="1" dirty="0" smtClean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 smtClean="0">
                  <a:solidFill>
                    <a:srgbClr val="F74BE3"/>
                  </a:solidFill>
                  <a:latin typeface="Comic Sans MS" pitchFamily="66" charset="0"/>
                </a:rPr>
                <a:t>6.034</a:t>
              </a: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</p:txBody>
        </p:sp>
        <p:sp>
          <p:nvSpPr>
            <p:cNvPr id="664583" name="Rectangle 7"/>
            <p:cNvSpPr>
              <a:spLocks noChangeArrowheads="1"/>
            </p:cNvSpPr>
            <p:nvPr/>
          </p:nvSpPr>
          <p:spPr bwMode="auto">
            <a:xfrm>
              <a:off x="6096000" y="1270000"/>
              <a:ext cx="208262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 </a:t>
              </a:r>
              <a:r>
                <a:rPr lang="en-US" sz="3600" dirty="0" err="1" smtClean="0">
                  <a:latin typeface="Comic Sans MS" pitchFamily="66" charset="0"/>
                </a:rPr>
                <a:t>sub</a:t>
              </a:r>
              <a:r>
                <a:rPr lang="en-US" sz="3600" b="1" dirty="0" err="1" smtClean="0">
                  <a:solidFill>
                    <a:srgbClr val="F74BE3"/>
                  </a:solidFill>
                  <a:latin typeface="Comic Sans MS" pitchFamily="66" charset="0"/>
                </a:rPr>
                <a:t>J</a:t>
              </a:r>
              <a:r>
                <a:rPr lang="en-US" sz="3600" dirty="0" err="1" smtClean="0">
                  <a:latin typeface="Comic Sans MS" pitchFamily="66" charset="0"/>
                </a:rPr>
                <a:t>ect</a:t>
              </a:r>
              <a:endParaRPr lang="en-US" sz="3600" dirty="0">
                <a:latin typeface="Comic Sans MS" pitchFamily="66" charset="0"/>
              </a:endParaRPr>
            </a:p>
          </p:txBody>
        </p:sp>
      </p:grp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3200400" y="1879600"/>
            <a:ext cx="187285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teaches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dirty="0" smtClean="0"/>
              <a:t>“teaches” relation</a:t>
            </a:r>
            <a:r>
              <a:rPr lang="en-US" dirty="0" smtClean="0"/>
              <a:t> </a:t>
            </a:r>
            <a:r>
              <a:rPr lang="en-US" sz="4800" dirty="0" smtClean="0">
                <a:solidFill>
                  <a:srgbClr val="000090"/>
                </a:solidFill>
              </a:rPr>
              <a:t>T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95300" y="1327150"/>
            <a:ext cx="2430937" cy="4578350"/>
            <a:chOff x="495300" y="1327150"/>
            <a:chExt cx="2430937" cy="4578350"/>
          </a:xfrm>
        </p:grpSpPr>
        <p:sp>
          <p:nvSpPr>
            <p:cNvPr id="664578" name="Oval 2"/>
            <p:cNvSpPr>
              <a:spLocks noChangeArrowheads="1"/>
            </p:cNvSpPr>
            <p:nvPr/>
          </p:nvSpPr>
          <p:spPr bwMode="auto">
            <a:xfrm>
              <a:off x="495300" y="1943100"/>
              <a:ext cx="2209800" cy="3962400"/>
            </a:xfrm>
            <a:prstGeom prst="ellipse">
              <a:avLst/>
            </a:prstGeom>
            <a:solidFill>
              <a:srgbClr val="FFFF00">
                <a:alpha val="30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664584" name="Text Box 8"/>
            <p:cNvSpPr txBox="1">
              <a:spLocks noChangeArrowheads="1"/>
            </p:cNvSpPr>
            <p:nvPr/>
          </p:nvSpPr>
          <p:spPr bwMode="auto">
            <a:xfrm>
              <a:off x="635000" y="1327150"/>
              <a:ext cx="229123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b="1" dirty="0" smtClean="0">
                  <a:solidFill>
                    <a:srgbClr val="FF6600"/>
                  </a:solidFill>
                  <a:latin typeface="Comic Sans MS" pitchFamily="66" charset="0"/>
                </a:rPr>
                <a:t>P</a:t>
              </a:r>
              <a:r>
                <a:rPr lang="en-US" sz="3600" dirty="0" smtClean="0">
                  <a:latin typeface="Comic Sans MS" pitchFamily="66" charset="0"/>
                </a:rPr>
                <a:t>rofessor</a:t>
              </a:r>
              <a:endParaRPr lang="en-US" sz="3600" dirty="0">
                <a:latin typeface="Comic Sans MS" pitchFamily="66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117600" y="2199670"/>
              <a:ext cx="1016000" cy="35897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ARM</a:t>
              </a:r>
            </a:p>
            <a:p>
              <a:pPr>
                <a:lnSpc>
                  <a:spcPct val="90000"/>
                </a:lnSpc>
              </a:pPr>
              <a:endParaRPr lang="en-US" sz="2800" dirty="0" smtClean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FTL</a:t>
              </a: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endParaRPr lang="en-US" sz="2800" dirty="0" smtClean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TLP</a:t>
              </a:r>
            </a:p>
            <a:p>
              <a:pPr>
                <a:lnSpc>
                  <a:spcPct val="90000"/>
                </a:lnSpc>
              </a:pP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LPK</a:t>
              </a:r>
            </a:p>
            <a:p>
              <a:pPr>
                <a:lnSpc>
                  <a:spcPct val="90000"/>
                </a:lnSpc>
              </a:pP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>
                  <a:solidFill>
                    <a:srgbClr val="FF6600"/>
                  </a:solidFill>
                  <a:latin typeface="Comic Sans MS" pitchFamily="66" charset="0"/>
                </a:rPr>
                <a:t>PHW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54200" y="2476500"/>
            <a:ext cx="4381500" cy="3263900"/>
            <a:chOff x="1854200" y="2476500"/>
            <a:chExt cx="4381500" cy="3263900"/>
          </a:xfrm>
        </p:grpSpPr>
        <p:sp>
          <p:nvSpPr>
            <p:cNvPr id="664580" name="Line 4"/>
            <p:cNvSpPr>
              <a:spLocks noChangeShapeType="1"/>
            </p:cNvSpPr>
            <p:nvPr/>
          </p:nvSpPr>
          <p:spPr bwMode="auto">
            <a:xfrm>
              <a:off x="2057400" y="2476500"/>
              <a:ext cx="4178300" cy="368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4582" name="Line 6"/>
            <p:cNvSpPr>
              <a:spLocks noChangeShapeType="1"/>
            </p:cNvSpPr>
            <p:nvPr/>
          </p:nvSpPr>
          <p:spPr bwMode="auto">
            <a:xfrm flipV="1">
              <a:off x="2032000" y="3822700"/>
              <a:ext cx="4102100" cy="203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6" name="Line 4"/>
            <p:cNvSpPr>
              <a:spLocks noChangeShapeType="1"/>
            </p:cNvSpPr>
            <p:nvPr/>
          </p:nvSpPr>
          <p:spPr bwMode="auto">
            <a:xfrm flipV="1">
              <a:off x="1854200" y="3937000"/>
              <a:ext cx="4318000" cy="7747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7" name="Line 4"/>
            <p:cNvSpPr>
              <a:spLocks noChangeShapeType="1"/>
            </p:cNvSpPr>
            <p:nvPr/>
          </p:nvSpPr>
          <p:spPr bwMode="auto">
            <a:xfrm flipV="1">
              <a:off x="1917700" y="2971800"/>
              <a:ext cx="4318000" cy="1905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" name="Line 4"/>
            <p:cNvSpPr>
              <a:spLocks noChangeShapeType="1"/>
            </p:cNvSpPr>
            <p:nvPr/>
          </p:nvSpPr>
          <p:spPr bwMode="auto">
            <a:xfrm>
              <a:off x="2146300" y="5537200"/>
              <a:ext cx="4064000" cy="203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2006600" y="4038600"/>
              <a:ext cx="4165600" cy="157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88041442"/>
      </p:ext>
    </p:extLst>
  </p:cSld>
  <p:clrMapOvr>
    <a:masterClrMapping/>
  </p:clrMapOvr>
  <p:transition xmlns:p14="http://schemas.microsoft.com/office/powerpoint/2010/main" advTm="38987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467" y="261938"/>
            <a:ext cx="6794500" cy="1003300"/>
          </a:xfrm>
        </p:spPr>
        <p:txBody>
          <a:bodyPr/>
          <a:lstStyle/>
          <a:p>
            <a:r>
              <a:rPr lang="en-US" dirty="0" smtClean="0"/>
              <a:t>set operations on relations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6224" y="1155700"/>
            <a:ext cx="6223879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4800" kern="0" dirty="0" smtClean="0">
                <a:latin typeface="Comic Sans MS" pitchFamily="66" charset="0"/>
              </a:rPr>
              <a:t>Profs </a:t>
            </a:r>
            <a:r>
              <a:rPr lang="en-US" sz="4800" kern="0" dirty="0">
                <a:latin typeface="Comic Sans MS" pitchFamily="66" charset="0"/>
              </a:rPr>
              <a:t>should not </a:t>
            </a:r>
            <a:endParaRPr lang="en-US" sz="4800" kern="0" dirty="0" smtClean="0">
              <a:latin typeface="Comic Sans MS" pitchFamily="66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4800" kern="0" dirty="0" smtClean="0">
                <a:latin typeface="Comic Sans MS" pitchFamily="66" charset="0"/>
              </a:rPr>
              <a:t>teach their advisees</a:t>
            </a:r>
            <a:r>
              <a:rPr lang="en-US" sz="4800" kern="0" dirty="0" smtClean="0">
                <a:latin typeface="Comic Sans MS" pitchFamily="66" charset="0"/>
              </a:rPr>
              <a:t>:</a:t>
            </a:r>
            <a:endParaRPr lang="en-US" sz="7200" dirty="0" smtClean="0">
              <a:latin typeface="Comic Sans MS" pitchFamily="66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340503"/>
              </p:ext>
            </p:extLst>
          </p:nvPr>
        </p:nvGraphicFramePr>
        <p:xfrm>
          <a:off x="1895531" y="4546599"/>
          <a:ext cx="531905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311" name="Equation" r:id="rId3" imgW="1016000" imgH="215900" progId="Equation.DSMT4">
                  <p:embed/>
                </p:oleObj>
              </mc:Choice>
              <mc:Fallback>
                <p:oleObj name="Equation" r:id="rId3" imgW="10160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5531" y="4546599"/>
                        <a:ext cx="5319058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311106"/>
              </p:ext>
            </p:extLst>
          </p:nvPr>
        </p:nvGraphicFramePr>
        <p:xfrm>
          <a:off x="204259" y="2883959"/>
          <a:ext cx="877252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312" name="Equation" r:id="rId5" imgW="2095500" imgH="355600" progId="Equation.3">
                  <p:embed/>
                </p:oleObj>
              </mc:Choice>
              <mc:Fallback>
                <p:oleObj name="Equation" r:id="rId5" imgW="20955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4259" y="2883959"/>
                        <a:ext cx="8772525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3630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5358" y="2518834"/>
            <a:ext cx="8647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3600" kern="0" dirty="0" smtClean="0">
                <a:solidFill>
                  <a:srgbClr val="000099"/>
                </a:solidFill>
                <a:latin typeface="Comic Sans MS" pitchFamily="66" charset="0"/>
              </a:rPr>
              <a:t>Prof </a:t>
            </a:r>
            <a:r>
              <a:rPr lang="en-US" sz="3600" kern="0" dirty="0">
                <a:solidFill>
                  <a:srgbClr val="000099"/>
                </a:solidFill>
                <a:latin typeface="Comic Sans MS" pitchFamily="66" charset="0"/>
              </a:rPr>
              <a:t>should </a:t>
            </a:r>
            <a:r>
              <a:rPr lang="en-US" sz="3600" kern="0" dirty="0">
                <a:solidFill>
                  <a:srgbClr val="333399"/>
                </a:solidFill>
                <a:latin typeface="Comic Sans MS" pitchFamily="66" charset="0"/>
              </a:rPr>
              <a:t>not</a:t>
            </a:r>
            <a:r>
              <a:rPr lang="en-US" sz="3600" kern="0" dirty="0">
                <a:solidFill>
                  <a:srgbClr val="000099"/>
                </a:solidFill>
                <a:latin typeface="Comic Sans MS" pitchFamily="66" charset="0"/>
              </a:rPr>
              <a:t> be </a:t>
            </a:r>
            <a:r>
              <a:rPr lang="en-US" sz="3600" kern="0" dirty="0" smtClean="0">
                <a:solidFill>
                  <a:srgbClr val="000099"/>
                </a:solidFill>
                <a:latin typeface="Comic Sans MS" pitchFamily="66" charset="0"/>
              </a:rPr>
              <a:t>advisee’s instructor:</a:t>
            </a:r>
            <a:endParaRPr lang="en-US" sz="5400" dirty="0" smtClean="0"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754525"/>
              </p:ext>
            </p:extLst>
          </p:nvPr>
        </p:nvGraphicFramePr>
        <p:xfrm>
          <a:off x="2726266" y="4257887"/>
          <a:ext cx="3460750" cy="1522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60" name="Equation" r:id="rId3" imgW="635000" imgH="279400" progId="Equation.DSMT4">
                  <p:embed/>
                </p:oleObj>
              </mc:Choice>
              <mc:Fallback>
                <p:oleObj name="Equation" r:id="rId3" imgW="6350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6266" y="4257887"/>
                        <a:ext cx="3460750" cy="1522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710101"/>
              </p:ext>
            </p:extLst>
          </p:nvPr>
        </p:nvGraphicFramePr>
        <p:xfrm>
          <a:off x="304800" y="1676400"/>
          <a:ext cx="85344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61" name="Equation" r:id="rId5" imgW="3086100" imgH="228600" progId="Equation.3">
                  <p:embed/>
                </p:oleObj>
              </mc:Choice>
              <mc:Fallback>
                <p:oleObj name="Equation" r:id="rId5" imgW="3086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" y="1676400"/>
                        <a:ext cx="8534400" cy="63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215692"/>
              </p:ext>
            </p:extLst>
          </p:nvPr>
        </p:nvGraphicFramePr>
        <p:xfrm>
          <a:off x="1953358" y="3240616"/>
          <a:ext cx="5211883" cy="1026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62" name="Equation" r:id="rId7" imgW="1676400" imgH="330200" progId="Equation.DSMT4">
                  <p:embed/>
                </p:oleObj>
              </mc:Choice>
              <mc:Fallback>
                <p:oleObj name="Equation" r:id="rId7" imgW="16764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3358" y="3240616"/>
                        <a:ext cx="5211883" cy="10265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363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792" y="1694516"/>
            <a:ext cx="7487939" cy="3527189"/>
          </a:xfrm>
        </p:spPr>
        <p:txBody>
          <a:bodyPr/>
          <a:lstStyle/>
          <a:p>
            <a:r>
              <a:rPr lang="en-US" sz="4400" dirty="0" smtClean="0"/>
              <a:t>A</a:t>
            </a:r>
            <a:r>
              <a:rPr lang="en-US" sz="4400" dirty="0" smtClean="0">
                <a:solidFill>
                  <a:srgbClr val="0000FF"/>
                </a:solidFill>
              </a:rPr>
              <a:t> binary relation, R, </a:t>
            </a:r>
            <a:r>
              <a:rPr lang="en-US" sz="4400" dirty="0" smtClean="0">
                <a:solidFill>
                  <a:srgbClr val="9933FF"/>
                </a:solidFill>
              </a:rPr>
              <a:t>from</a:t>
            </a:r>
            <a:r>
              <a:rPr lang="en-US" sz="4400" dirty="0" smtClean="0"/>
              <a:t> a </a:t>
            </a:r>
          </a:p>
          <a:p>
            <a:r>
              <a:rPr lang="en-US" sz="4400" dirty="0" smtClean="0"/>
              <a:t>set</a:t>
            </a:r>
            <a:r>
              <a:rPr lang="en-US" sz="4400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9933FF"/>
                </a:solidFill>
              </a:rPr>
              <a:t>to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a set</a:t>
            </a:r>
            <a:r>
              <a:rPr lang="en-US" sz="4400" dirty="0" smtClean="0">
                <a:solidFill>
                  <a:srgbClr val="0000FF"/>
                </a:solidFill>
              </a:rPr>
              <a:t> B</a:t>
            </a:r>
          </a:p>
          <a:p>
            <a:r>
              <a:rPr lang="en-US" sz="4400" dirty="0" smtClean="0">
                <a:solidFill>
                  <a:srgbClr val="008000"/>
                </a:solidFill>
              </a:rPr>
              <a:t>associates</a:t>
            </a:r>
            <a:r>
              <a:rPr lang="en-US" sz="4400" dirty="0" smtClean="0"/>
              <a:t> of elements of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A</a:t>
            </a:r>
            <a:r>
              <a:rPr lang="en-US" sz="4400" dirty="0" smtClean="0"/>
              <a:t> with elements of </a:t>
            </a:r>
            <a:r>
              <a:rPr lang="en-US" sz="4400" dirty="0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.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51970" y="426394"/>
            <a:ext cx="584006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Binary relations</a:t>
            </a:r>
            <a:endParaRPr lang="en-US" sz="6000" b="1" dirty="0">
              <a:solidFill>
                <a:srgbClr val="000000"/>
              </a:solidFill>
              <a:latin typeface="Comic Sans MS" pitchFamily="66" charset="0"/>
              <a:sym typeface="Euclid Math Two" pitchFamily="18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9288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20709">
        <p:fade thruBlk="1"/>
      </p:transition>
    </mc:Choice>
    <mc:Fallback>
      <p:transition xmlns:p14="http://schemas.microsoft.com/office/powerpoint/2010/main" spd="slow" advTm="20709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2273300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1676400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70" name="Text Box 18"/>
          <p:cNvSpPr txBox="1">
            <a:spLocks noChangeArrowheads="1"/>
          </p:cNvSpPr>
          <p:nvPr/>
        </p:nvSpPr>
        <p:spPr bwMode="auto">
          <a:xfrm>
            <a:off x="1676400" y="1219200"/>
            <a:ext cx="183095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domain</a:t>
            </a:r>
          </a:p>
        </p:txBody>
      </p:sp>
      <p:sp>
        <p:nvSpPr>
          <p:cNvPr id="663571" name="Text Box 19"/>
          <p:cNvSpPr txBox="1">
            <a:spLocks noChangeArrowheads="1"/>
          </p:cNvSpPr>
          <p:nvPr/>
        </p:nvSpPr>
        <p:spPr bwMode="auto">
          <a:xfrm>
            <a:off x="5715000" y="1127125"/>
            <a:ext cx="23631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dirty="0" err="1">
                <a:latin typeface="Comic Sans MS" pitchFamily="66" charset="0"/>
              </a:rPr>
              <a:t>codomain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4332" y="3964048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978531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3275013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4299045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522936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106306" y="3133815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562600" y="1676400"/>
            <a:ext cx="2209800" cy="4559300"/>
            <a:chOff x="5562600" y="1676400"/>
            <a:chExt cx="2209800" cy="4559300"/>
          </a:xfrm>
        </p:grpSpPr>
        <p:sp>
          <p:nvSpPr>
            <p:cNvPr id="663557" name="Oval 5"/>
            <p:cNvSpPr>
              <a:spLocks noChangeArrowheads="1"/>
            </p:cNvSpPr>
            <p:nvPr/>
          </p:nvSpPr>
          <p:spPr bwMode="auto">
            <a:xfrm>
              <a:off x="5562600" y="2273300"/>
              <a:ext cx="2209800" cy="3962400"/>
            </a:xfrm>
            <a:prstGeom prst="ellipse">
              <a:avLst/>
            </a:prstGeom>
            <a:solidFill>
              <a:srgbClr val="F0A6E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8" name="Text Box 16"/>
            <p:cNvSpPr txBox="1">
              <a:spLocks noChangeArrowheads="1"/>
            </p:cNvSpPr>
            <p:nvPr/>
          </p:nvSpPr>
          <p:spPr bwMode="auto">
            <a:xfrm>
              <a:off x="6477000" y="1676400"/>
              <a:ext cx="522288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 b="1">
                  <a:solidFill>
                    <a:srgbClr val="0033CC"/>
                  </a:solidFill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2" name="Group 29"/>
            <p:cNvGrpSpPr/>
            <p:nvPr/>
          </p:nvGrpSpPr>
          <p:grpSpPr>
            <a:xfrm>
              <a:off x="6316822" y="2394560"/>
              <a:ext cx="805719" cy="646331"/>
              <a:chOff x="6521542" y="2462800"/>
              <a:chExt cx="805719" cy="64633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730623" y="2462800"/>
                <a:ext cx="5966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Comic Sans MS" pitchFamily="66" charset="0"/>
                  </a:rPr>
                  <a:t>b</a:t>
                </a:r>
                <a:r>
                  <a:rPr lang="en-US" sz="3600" baseline="-25000" dirty="0" smtClean="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6521542" y="2706806"/>
                <a:ext cx="157163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39"/>
            <p:cNvGrpSpPr/>
            <p:nvPr/>
          </p:nvGrpSpPr>
          <p:grpSpPr>
            <a:xfrm>
              <a:off x="6305452" y="3049655"/>
              <a:ext cx="855412" cy="646331"/>
              <a:chOff x="6673942" y="2615200"/>
              <a:chExt cx="855412" cy="646331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883023" y="2615200"/>
                <a:ext cx="646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Comic Sans MS" pitchFamily="66" charset="0"/>
                  </a:rPr>
                  <a:t>b</a:t>
                </a:r>
                <a:r>
                  <a:rPr lang="en-US" sz="3600" baseline="-25000" dirty="0" smtClean="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6673942" y="2859206"/>
                <a:ext cx="157163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33"/>
            <p:cNvGrpSpPr/>
            <p:nvPr/>
          </p:nvGrpSpPr>
          <p:grpSpPr>
            <a:xfrm>
              <a:off x="6362321" y="3980426"/>
              <a:ext cx="855412" cy="646331"/>
              <a:chOff x="6521542" y="2462800"/>
              <a:chExt cx="855412" cy="646331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6730623" y="2462800"/>
                <a:ext cx="646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Comic Sans MS" pitchFamily="66" charset="0"/>
                  </a:rPr>
                  <a:t>b</a:t>
                </a:r>
                <a:r>
                  <a:rPr lang="en-US" sz="3600" baseline="-25000" dirty="0" smtClean="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6521542" y="2706806"/>
                <a:ext cx="157163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36"/>
            <p:cNvGrpSpPr/>
            <p:nvPr/>
          </p:nvGrpSpPr>
          <p:grpSpPr>
            <a:xfrm>
              <a:off x="6378240" y="4953517"/>
              <a:ext cx="855412" cy="646331"/>
              <a:chOff x="6521542" y="2462800"/>
              <a:chExt cx="855412" cy="646331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6730623" y="2462800"/>
                <a:ext cx="646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Comic Sans MS" pitchFamily="66" charset="0"/>
                  </a:rPr>
                  <a:t>b</a:t>
                </a:r>
                <a:r>
                  <a:rPr lang="en-US" sz="3600" baseline="-25000" dirty="0" smtClean="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39" name="Oval 38"/>
              <p:cNvSpPr>
                <a:spLocks noChangeArrowheads="1"/>
              </p:cNvSpPr>
              <p:nvPr/>
            </p:nvSpPr>
            <p:spPr bwMode="auto">
              <a:xfrm>
                <a:off x="6521542" y="2706806"/>
                <a:ext cx="157163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44"/>
          <p:cNvGrpSpPr/>
          <p:nvPr/>
        </p:nvGrpSpPr>
        <p:grpSpPr>
          <a:xfrm>
            <a:off x="2667000" y="3340100"/>
            <a:ext cx="3810000" cy="3075166"/>
            <a:chOff x="2667000" y="3340100"/>
            <a:chExt cx="3810000" cy="3075166"/>
          </a:xfrm>
        </p:grpSpPr>
        <p:grpSp>
          <p:nvGrpSpPr>
            <p:cNvPr id="7" name="Group 40"/>
            <p:cNvGrpSpPr/>
            <p:nvPr/>
          </p:nvGrpSpPr>
          <p:grpSpPr>
            <a:xfrm>
              <a:off x="2667000" y="3340100"/>
              <a:ext cx="3810000" cy="1981200"/>
              <a:chOff x="2667000" y="3340100"/>
              <a:chExt cx="3810000" cy="1981200"/>
            </a:xfrm>
          </p:grpSpPr>
          <p:sp>
            <p:nvSpPr>
              <p:cNvPr id="663564" name="Line 12"/>
              <p:cNvSpPr>
                <a:spLocks noChangeShapeType="1"/>
              </p:cNvSpPr>
              <p:nvPr/>
            </p:nvSpPr>
            <p:spPr bwMode="auto">
              <a:xfrm>
                <a:off x="2667000" y="3340100"/>
                <a:ext cx="3657600" cy="158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63565" name="Line 13"/>
              <p:cNvSpPr>
                <a:spLocks noChangeShapeType="1"/>
              </p:cNvSpPr>
              <p:nvPr/>
            </p:nvSpPr>
            <p:spPr bwMode="auto">
              <a:xfrm>
                <a:off x="2667000" y="3340100"/>
                <a:ext cx="3810000" cy="19812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63566" name="Line 14"/>
              <p:cNvSpPr>
                <a:spLocks noChangeShapeType="1"/>
              </p:cNvSpPr>
              <p:nvPr/>
            </p:nvSpPr>
            <p:spPr bwMode="auto">
              <a:xfrm>
                <a:off x="2760828" y="5275580"/>
                <a:ext cx="3622343" cy="4571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666143" y="5707380"/>
              <a:ext cx="18117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Comic Sans MS" pitchFamily="66" charset="0"/>
                </a:rPr>
                <a:t>arrows</a:t>
              </a:r>
              <a:endParaRPr lang="en-US" sz="4000" dirty="0">
                <a:latin typeface="Comic Sans MS" pitchFamily="66" charset="0"/>
              </a:endParaRPr>
            </a:p>
          </p:txBody>
        </p:sp>
      </p:grp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4134909" y="1168398"/>
            <a:ext cx="877357" cy="114300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454904"/>
      </p:ext>
    </p:extLst>
  </p:cSld>
  <p:clrMapOvr>
    <a:masterClrMapping/>
  </p:clrMapOvr>
  <p:transition xmlns:p14="http://schemas.microsoft.com/office/powerpoint/2010/main" spd="slow" advTm="4409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70" grpId="0"/>
      <p:bldP spid="663571" grpId="0"/>
      <p:bldP spid="4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2273300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2273300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3340100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1676400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1676400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663570" name="Text Box 18"/>
          <p:cNvSpPr txBox="1">
            <a:spLocks noChangeArrowheads="1"/>
          </p:cNvSpPr>
          <p:nvPr/>
        </p:nvSpPr>
        <p:spPr bwMode="auto">
          <a:xfrm>
            <a:off x="1676400" y="1219200"/>
            <a:ext cx="183095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domain</a:t>
            </a:r>
          </a:p>
        </p:txBody>
      </p:sp>
      <p:sp>
        <p:nvSpPr>
          <p:cNvPr id="663571" name="Text Box 19"/>
          <p:cNvSpPr txBox="1">
            <a:spLocks noChangeArrowheads="1"/>
          </p:cNvSpPr>
          <p:nvPr/>
        </p:nvSpPr>
        <p:spPr bwMode="auto">
          <a:xfrm>
            <a:off x="5715000" y="1127125"/>
            <a:ext cx="23631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dirty="0" err="1">
                <a:latin typeface="Comic Sans MS" pitchFamily="66" charset="0"/>
              </a:rPr>
              <a:t>codomain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63572" name="Text Box 20"/>
          <p:cNvSpPr txBox="1">
            <a:spLocks noChangeArrowheads="1"/>
          </p:cNvSpPr>
          <p:nvPr/>
        </p:nvSpPr>
        <p:spPr bwMode="auto">
          <a:xfrm>
            <a:off x="3390328" y="5257800"/>
            <a:ext cx="244490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>
                <a:latin typeface="Comic Sans MS" pitchFamily="66" charset="0"/>
              </a:rPr>
              <a:t>graph(</a:t>
            </a:r>
            <a:r>
              <a:rPr lang="en-US" sz="4400" b="1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4400" dirty="0">
                <a:latin typeface="Comic Sans MS" pitchFamily="66" charset="0"/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964048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978531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3275013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4299045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522936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2394560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3133815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3049655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980426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953517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76600" y="5875020"/>
            <a:ext cx="3507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::= the arrows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4134909" y="1168398"/>
            <a:ext cx="877357" cy="114300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312921"/>
      </p:ext>
    </p:extLst>
  </p:cSld>
  <p:clrMapOvr>
    <a:masterClrMapping/>
  </p:clrMapOvr>
  <p:transition xmlns:p14="http://schemas.microsoft.com/office/powerpoint/2010/main" advTm="8083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1519804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1519804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2586604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922904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922904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210552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225035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252151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3545549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4475871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1641064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2380319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2296159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226930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200021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54709" y="5536914"/>
            <a:ext cx="7375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graph(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3600" dirty="0" smtClean="0">
                <a:latin typeface="Comic Sans MS" pitchFamily="66" charset="0"/>
              </a:rPr>
              <a:t>) = </a:t>
            </a:r>
            <a:r>
              <a:rPr lang="en-US" sz="4000" dirty="0" smtClean="0">
                <a:latin typeface="Comic Sans MS" pitchFamily="66" charset="0"/>
              </a:rPr>
              <a:t>{</a:t>
            </a:r>
            <a:r>
              <a:rPr lang="en-US" sz="3600" dirty="0" smtClean="0"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1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2</a:t>
            </a:r>
            <a:r>
              <a:rPr lang="en-US" sz="3600" dirty="0" smtClean="0">
                <a:latin typeface="Comic Sans MS" pitchFamily="66" charset="0"/>
              </a:rPr>
              <a:t>), 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1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4</a:t>
            </a:r>
            <a:r>
              <a:rPr lang="en-US" sz="3600" dirty="0" smtClean="0">
                <a:latin typeface="Comic Sans MS" pitchFamily="66" charset="0"/>
              </a:rPr>
              <a:t>), 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3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4</a:t>
            </a:r>
            <a:r>
              <a:rPr lang="en-US" sz="3600" dirty="0" smtClean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}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4134909" y="1168398"/>
            <a:ext cx="877357" cy="114300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672668"/>
      </p:ext>
    </p:extLst>
  </p:cSld>
  <p:clrMapOvr>
    <a:masterClrMapping/>
  </p:clrMapOvr>
  <p:transition xmlns:p14="http://schemas.microsoft.com/office/powerpoint/2010/main" advTm="43195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range(</a:t>
            </a:r>
            <a:r>
              <a:rPr lang="en-US" sz="5400" dirty="0" smtClean="0">
                <a:solidFill>
                  <a:srgbClr val="003399"/>
                </a:solidFill>
              </a:rPr>
              <a:t>R</a:t>
            </a:r>
            <a:r>
              <a:rPr lang="en-US" sz="5400" dirty="0" smtClean="0"/>
              <a:t>)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0" y="1608666"/>
            <a:ext cx="9101669" cy="3285067"/>
          </a:xfrm>
        </p:spPr>
        <p:txBody>
          <a:bodyPr/>
          <a:lstStyle/>
          <a:p>
            <a:r>
              <a:rPr lang="en-US" sz="5400" dirty="0"/>
              <a:t>range(</a:t>
            </a:r>
            <a:r>
              <a:rPr lang="en-US" sz="5400" dirty="0">
                <a:solidFill>
                  <a:srgbClr val="003399"/>
                </a:solidFill>
              </a:rPr>
              <a:t>R</a:t>
            </a:r>
            <a:r>
              <a:rPr lang="en-US" sz="5400" dirty="0" smtClean="0"/>
              <a:t>) ::= elements with            </a:t>
            </a:r>
          </a:p>
          <a:p>
            <a:r>
              <a:rPr lang="en-US" sz="5400" dirty="0"/>
              <a:t> </a:t>
            </a:r>
            <a:r>
              <a:rPr lang="en-US" sz="5400" dirty="0" smtClean="0"/>
              <a:t>                arrows coming in</a:t>
            </a:r>
          </a:p>
          <a:p>
            <a:r>
              <a:rPr lang="en-US" sz="5400" dirty="0"/>
              <a:t> </a:t>
            </a:r>
            <a:r>
              <a:rPr lang="en-US" sz="5400" dirty="0" smtClean="0"/>
              <a:t>             </a:t>
            </a:r>
            <a:r>
              <a:rPr lang="en-US" sz="6600" dirty="0" smtClean="0"/>
              <a:t> =</a:t>
            </a:r>
            <a:r>
              <a:rPr lang="en-US" sz="5400" dirty="0" smtClean="0"/>
              <a:t> </a:t>
            </a:r>
            <a:r>
              <a:rPr lang="en-US" sz="7200" dirty="0" smtClean="0">
                <a:solidFill>
                  <a:srgbClr val="003399"/>
                </a:solidFill>
              </a:rPr>
              <a:t>R</a:t>
            </a:r>
            <a:r>
              <a:rPr lang="en-US" sz="7200" dirty="0" smtClean="0"/>
              <a:t>(</a:t>
            </a:r>
            <a:r>
              <a:rPr lang="en-US" sz="7200" dirty="0" smtClean="0">
                <a:solidFill>
                  <a:srgbClr val="008000"/>
                </a:solidFill>
              </a:rPr>
              <a:t>A</a:t>
            </a:r>
            <a:r>
              <a:rPr lang="en-US" sz="7200" dirty="0" smtClean="0"/>
              <a:t>)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5018659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1327150"/>
            <a:ext cx="2286000" cy="5099050"/>
            <a:chOff x="914400" y="1327150"/>
            <a:chExt cx="2286000" cy="5099050"/>
          </a:xfrm>
        </p:grpSpPr>
        <p:sp>
          <p:nvSpPr>
            <p:cNvPr id="664578" name="Oval 2"/>
            <p:cNvSpPr>
              <a:spLocks noChangeArrowheads="1"/>
            </p:cNvSpPr>
            <p:nvPr/>
          </p:nvSpPr>
          <p:spPr bwMode="auto">
            <a:xfrm>
              <a:off x="914400" y="1968500"/>
              <a:ext cx="2286000" cy="4457700"/>
            </a:xfrm>
            <a:prstGeom prst="ellipse">
              <a:avLst/>
            </a:prstGeom>
            <a:solidFill>
              <a:srgbClr val="92D050">
                <a:alpha val="73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664584" name="Text Box 8"/>
            <p:cNvSpPr txBox="1">
              <a:spLocks noChangeArrowheads="1"/>
            </p:cNvSpPr>
            <p:nvPr/>
          </p:nvSpPr>
          <p:spPr bwMode="auto">
            <a:xfrm>
              <a:off x="1028700" y="1327150"/>
              <a:ext cx="191590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 err="1" smtClean="0">
                  <a:latin typeface="Comic Sans MS" pitchFamily="66" charset="0"/>
                </a:rPr>
                <a:t>stu</a:t>
              </a:r>
              <a:r>
                <a:rPr lang="en-US" sz="3600" b="1" dirty="0" err="1" smtClean="0">
                  <a:solidFill>
                    <a:srgbClr val="008000"/>
                  </a:solidFill>
                  <a:latin typeface="Comic Sans MS" pitchFamily="66" charset="0"/>
                </a:rPr>
                <a:t>D</a:t>
              </a:r>
              <a:r>
                <a:rPr lang="en-US" sz="3600" dirty="0" err="1" smtClean="0">
                  <a:latin typeface="Comic Sans MS" pitchFamily="66" charset="0"/>
                </a:rPr>
                <a:t>ent</a:t>
              </a:r>
              <a:endParaRPr lang="en-US" sz="3600" dirty="0">
                <a:latin typeface="Comic Sans MS" pitchFamily="66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19200" y="2438400"/>
              <a:ext cx="1576273" cy="355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Jason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Joan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err="1" smtClean="0">
                  <a:solidFill>
                    <a:srgbClr val="008000"/>
                  </a:solidFill>
                  <a:latin typeface="Comic Sans MS" pitchFamily="66" charset="0"/>
                </a:rPr>
                <a:t>Yihui</a:t>
              </a: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Adam</a:t>
              </a:r>
            </a:p>
          </p:txBody>
        </p:sp>
      </p:grp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806700" y="2794000"/>
            <a:ext cx="3429000" cy="5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2781300" y="2832100"/>
            <a:ext cx="3416300" cy="187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590800" y="3746500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4152900" y="1896534"/>
            <a:ext cx="539255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4000" dirty="0" smtClean="0"/>
              <a:t>R</a:t>
            </a:r>
            <a:r>
              <a:rPr lang="en-US" dirty="0" smtClean="0"/>
              <a:t>egistered for” relation </a:t>
            </a:r>
            <a:r>
              <a:rPr lang="en-US" sz="4800" dirty="0" smtClean="0">
                <a:solidFill>
                  <a:srgbClr val="000090"/>
                </a:solidFill>
              </a:rPr>
              <a:t>R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2578100" y="4686300"/>
            <a:ext cx="3530600" cy="114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2641600" y="4737100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004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987">
        <p:fade/>
      </p:transition>
    </mc:Choice>
    <mc:Fallback xmlns="">
      <p:transition xmlns:p14="http://schemas.microsoft.com/office/powerpoint/2010/main" spd="med" advTm="38987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1519804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1519804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2586604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922904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922904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210552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225035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252151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3545549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4475871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1641064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2380319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2296159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226930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200021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4134909" y="1168398"/>
            <a:ext cx="877357" cy="114300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80503" y="295802"/>
            <a:ext cx="6794500" cy="1003300"/>
          </a:xfrm>
        </p:spPr>
        <p:txBody>
          <a:bodyPr/>
          <a:lstStyle/>
          <a:p>
            <a:r>
              <a:rPr lang="en-US" sz="4400" dirty="0" smtClean="0"/>
              <a:t>range(</a:t>
            </a:r>
            <a:r>
              <a:rPr lang="en-US" sz="4400" dirty="0" smtClean="0">
                <a:solidFill>
                  <a:srgbClr val="003399"/>
                </a:solidFill>
              </a:rPr>
              <a:t>R</a:t>
            </a:r>
            <a:r>
              <a:rPr lang="en-US" sz="4400" dirty="0" smtClean="0"/>
              <a:t>) = {</a:t>
            </a:r>
            <a:r>
              <a:rPr lang="en-US" sz="4400" dirty="0" smtClean="0">
                <a:solidFill>
                  <a:srgbClr val="F74BE3"/>
                </a:solidFill>
              </a:rPr>
              <a:t>b</a:t>
            </a:r>
            <a:r>
              <a:rPr lang="en-US" sz="4400" baseline="-25000" dirty="0" smtClean="0">
                <a:solidFill>
                  <a:srgbClr val="F74BE3"/>
                </a:solidFill>
              </a:rPr>
              <a:t>2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F74BE3"/>
                </a:solidFill>
              </a:rPr>
              <a:t>b</a:t>
            </a:r>
            <a:r>
              <a:rPr lang="en-US" sz="4400" baseline="-25000" dirty="0" smtClean="0">
                <a:solidFill>
                  <a:srgbClr val="F74BE3"/>
                </a:solidFill>
              </a:rPr>
              <a:t>4</a:t>
            </a:r>
            <a:r>
              <a:rPr lang="en-US" sz="4400" dirty="0" smtClean="0"/>
              <a:t>}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28506975"/>
      </p:ext>
    </p:extLst>
  </p:cSld>
  <p:clrMapOvr>
    <a:masterClrMapping/>
  </p:clrMapOvr>
  <p:transition xmlns:p14="http://schemas.microsoft.com/office/powerpoint/2010/main" advTm="43195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22" name="Rectangle 1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Composition                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S</a:t>
            </a:r>
            <a:r>
              <a:rPr lang="en-US" smtClean="0">
                <a:solidFill>
                  <a:schemeClr val="accent2"/>
                </a:solidFill>
                <a:cs typeface="+mj-cs"/>
                <a:sym typeface="Euclid Extra" charset="0"/>
              </a:rPr>
              <a:t>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R</a:t>
            </a:r>
          </a:p>
        </p:txBody>
      </p:sp>
      <p:grpSp>
        <p:nvGrpSpPr>
          <p:cNvPr id="734285" name="Group 77"/>
          <p:cNvGrpSpPr>
            <a:grpSpLocks/>
          </p:cNvGrpSpPr>
          <p:nvPr/>
        </p:nvGrpSpPr>
        <p:grpSpPr bwMode="auto">
          <a:xfrm>
            <a:off x="977900" y="1371600"/>
            <a:ext cx="4800600" cy="3810000"/>
            <a:chOff x="384" y="816"/>
            <a:chExt cx="3024" cy="2400"/>
          </a:xfrm>
        </p:grpSpPr>
        <p:sp>
          <p:nvSpPr>
            <p:cNvPr id="734210" name="Oval 2"/>
            <p:cNvSpPr>
              <a:spLocks noChangeArrowheads="1"/>
            </p:cNvSpPr>
            <p:nvPr/>
          </p:nvSpPr>
          <p:spPr bwMode="auto">
            <a:xfrm>
              <a:off x="384" y="1195"/>
              <a:ext cx="740" cy="2021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1" name="Oval 3"/>
            <p:cNvSpPr>
              <a:spLocks noChangeArrowheads="1"/>
            </p:cNvSpPr>
            <p:nvPr/>
          </p:nvSpPr>
          <p:spPr bwMode="auto">
            <a:xfrm>
              <a:off x="1542" y="1195"/>
              <a:ext cx="740" cy="2021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2" name="Oval 4"/>
            <p:cNvSpPr>
              <a:spLocks noChangeArrowheads="1"/>
            </p:cNvSpPr>
            <p:nvPr/>
          </p:nvSpPr>
          <p:spPr bwMode="auto">
            <a:xfrm>
              <a:off x="738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3" name="Oval 5"/>
            <p:cNvSpPr>
              <a:spLocks noChangeArrowheads="1"/>
            </p:cNvSpPr>
            <p:nvPr/>
          </p:nvSpPr>
          <p:spPr bwMode="auto">
            <a:xfrm>
              <a:off x="738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4" name="Oval 6"/>
            <p:cNvSpPr>
              <a:spLocks noChangeArrowheads="1"/>
            </p:cNvSpPr>
            <p:nvPr/>
          </p:nvSpPr>
          <p:spPr bwMode="auto">
            <a:xfrm>
              <a:off x="738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5" name="Oval 7"/>
            <p:cNvSpPr>
              <a:spLocks noChangeArrowheads="1"/>
            </p:cNvSpPr>
            <p:nvPr/>
          </p:nvSpPr>
          <p:spPr bwMode="auto">
            <a:xfrm>
              <a:off x="738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6" name="Oval 8"/>
            <p:cNvSpPr>
              <a:spLocks noChangeArrowheads="1"/>
            </p:cNvSpPr>
            <p:nvPr/>
          </p:nvSpPr>
          <p:spPr bwMode="auto">
            <a:xfrm>
              <a:off x="1896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7" name="Oval 9"/>
            <p:cNvSpPr>
              <a:spLocks noChangeArrowheads="1"/>
            </p:cNvSpPr>
            <p:nvPr/>
          </p:nvSpPr>
          <p:spPr bwMode="auto">
            <a:xfrm>
              <a:off x="1896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8" name="Oval 10"/>
            <p:cNvSpPr>
              <a:spLocks noChangeArrowheads="1"/>
            </p:cNvSpPr>
            <p:nvPr/>
          </p:nvSpPr>
          <p:spPr bwMode="auto">
            <a:xfrm>
              <a:off x="1896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9" name="Oval 11"/>
            <p:cNvSpPr>
              <a:spLocks noChangeArrowheads="1"/>
            </p:cNvSpPr>
            <p:nvPr/>
          </p:nvSpPr>
          <p:spPr bwMode="auto">
            <a:xfrm>
              <a:off x="1896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0" name="Text Box 12"/>
            <p:cNvSpPr txBox="1">
              <a:spLocks noChangeArrowheads="1"/>
            </p:cNvSpPr>
            <p:nvPr/>
          </p:nvSpPr>
          <p:spPr bwMode="auto">
            <a:xfrm>
              <a:off x="641" y="816"/>
              <a:ext cx="31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A</a:t>
              </a:r>
            </a:p>
          </p:txBody>
        </p:sp>
        <p:sp>
          <p:nvSpPr>
            <p:cNvPr id="734221" name="Text Box 13"/>
            <p:cNvSpPr txBox="1">
              <a:spLocks noChangeArrowheads="1"/>
            </p:cNvSpPr>
            <p:nvPr/>
          </p:nvSpPr>
          <p:spPr bwMode="auto">
            <a:xfrm>
              <a:off x="1799" y="816"/>
              <a:ext cx="31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B</a:t>
              </a:r>
            </a:p>
          </p:txBody>
        </p:sp>
        <p:sp>
          <p:nvSpPr>
            <p:cNvPr id="734223" name="Text Box 15"/>
            <p:cNvSpPr txBox="1">
              <a:spLocks noChangeArrowheads="1"/>
            </p:cNvSpPr>
            <p:nvPr/>
          </p:nvSpPr>
          <p:spPr bwMode="auto">
            <a:xfrm>
              <a:off x="2928" y="816"/>
              <a:ext cx="32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C</a:t>
              </a:r>
            </a:p>
          </p:txBody>
        </p:sp>
        <p:sp>
          <p:nvSpPr>
            <p:cNvPr id="734224" name="Oval 16"/>
            <p:cNvSpPr>
              <a:spLocks noChangeArrowheads="1"/>
            </p:cNvSpPr>
            <p:nvPr/>
          </p:nvSpPr>
          <p:spPr bwMode="auto">
            <a:xfrm>
              <a:off x="2668" y="1195"/>
              <a:ext cx="740" cy="2021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5" name="Oval 17"/>
            <p:cNvSpPr>
              <a:spLocks noChangeArrowheads="1"/>
            </p:cNvSpPr>
            <p:nvPr/>
          </p:nvSpPr>
          <p:spPr bwMode="auto">
            <a:xfrm>
              <a:off x="3054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6" name="Oval 18"/>
            <p:cNvSpPr>
              <a:spLocks noChangeArrowheads="1"/>
            </p:cNvSpPr>
            <p:nvPr/>
          </p:nvSpPr>
          <p:spPr bwMode="auto">
            <a:xfrm>
              <a:off x="3054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7" name="Oval 19"/>
            <p:cNvSpPr>
              <a:spLocks noChangeArrowheads="1"/>
            </p:cNvSpPr>
            <p:nvPr/>
          </p:nvSpPr>
          <p:spPr bwMode="auto">
            <a:xfrm>
              <a:off x="3054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8" name="Oval 20"/>
            <p:cNvSpPr>
              <a:spLocks noChangeArrowheads="1"/>
            </p:cNvSpPr>
            <p:nvPr/>
          </p:nvSpPr>
          <p:spPr bwMode="auto">
            <a:xfrm>
              <a:off x="3054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9" name="Oval 21"/>
            <p:cNvSpPr>
              <a:spLocks noChangeArrowheads="1"/>
            </p:cNvSpPr>
            <p:nvPr/>
          </p:nvSpPr>
          <p:spPr bwMode="auto">
            <a:xfrm>
              <a:off x="3054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30" name="Oval 22"/>
            <p:cNvSpPr>
              <a:spLocks noChangeArrowheads="1"/>
            </p:cNvSpPr>
            <p:nvPr/>
          </p:nvSpPr>
          <p:spPr bwMode="auto">
            <a:xfrm>
              <a:off x="3054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31" name="Oval 23"/>
            <p:cNvSpPr>
              <a:spLocks noChangeArrowheads="1"/>
            </p:cNvSpPr>
            <p:nvPr/>
          </p:nvSpPr>
          <p:spPr bwMode="auto">
            <a:xfrm>
              <a:off x="3054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32" name="Oval 24"/>
            <p:cNvSpPr>
              <a:spLocks noChangeArrowheads="1"/>
            </p:cNvSpPr>
            <p:nvPr/>
          </p:nvSpPr>
          <p:spPr bwMode="auto">
            <a:xfrm>
              <a:off x="3054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6909" name="Group 25"/>
            <p:cNvGrpSpPr>
              <a:grpSpLocks/>
            </p:cNvGrpSpPr>
            <p:nvPr/>
          </p:nvGrpSpPr>
          <p:grpSpPr bwMode="auto">
            <a:xfrm>
              <a:off x="770" y="1157"/>
              <a:ext cx="1142" cy="1839"/>
              <a:chOff x="1152" y="1302"/>
              <a:chExt cx="1704" cy="2010"/>
            </a:xfrm>
          </p:grpSpPr>
          <p:sp>
            <p:nvSpPr>
              <p:cNvPr id="734234" name="Line 26"/>
              <p:cNvSpPr>
                <a:spLocks noChangeShapeType="1"/>
              </p:cNvSpPr>
              <p:nvPr/>
            </p:nvSpPr>
            <p:spPr bwMode="auto">
              <a:xfrm>
                <a:off x="1176" y="3312"/>
                <a:ext cx="1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4235" name="Line 27"/>
              <p:cNvSpPr>
                <a:spLocks noChangeShapeType="1"/>
              </p:cNvSpPr>
              <p:nvPr/>
            </p:nvSpPr>
            <p:spPr bwMode="auto">
              <a:xfrm flipV="1">
                <a:off x="1152" y="1584"/>
                <a:ext cx="1680" cy="11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4236" name="Line 28"/>
              <p:cNvSpPr>
                <a:spLocks noChangeShapeType="1"/>
              </p:cNvSpPr>
              <p:nvPr/>
            </p:nvSpPr>
            <p:spPr bwMode="auto">
              <a:xfrm>
                <a:off x="1176" y="1584"/>
                <a:ext cx="168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4237" name="Line 29"/>
              <p:cNvSpPr>
                <a:spLocks noChangeShapeType="1"/>
              </p:cNvSpPr>
              <p:nvPr/>
            </p:nvSpPr>
            <p:spPr bwMode="auto">
              <a:xfrm>
                <a:off x="1176" y="1584"/>
                <a:ext cx="168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4238" name="Text Box 30"/>
              <p:cNvSpPr txBox="1">
                <a:spLocks noChangeArrowheads="1"/>
              </p:cNvSpPr>
              <p:nvPr/>
            </p:nvSpPr>
            <p:spPr bwMode="auto">
              <a:xfrm>
                <a:off x="1873" y="1302"/>
                <a:ext cx="567" cy="6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sz="5400">
                    <a:solidFill>
                      <a:srgbClr val="000099"/>
                    </a:solidFill>
                    <a:cs typeface="+mn-cs"/>
                  </a:rPr>
                  <a:t>R</a:t>
                </a:r>
              </a:p>
            </p:txBody>
          </p:sp>
        </p:grpSp>
        <p:grpSp>
          <p:nvGrpSpPr>
            <p:cNvPr id="36910" name="Group 31"/>
            <p:cNvGrpSpPr>
              <a:grpSpLocks/>
            </p:cNvGrpSpPr>
            <p:nvPr/>
          </p:nvGrpSpPr>
          <p:grpSpPr bwMode="auto">
            <a:xfrm>
              <a:off x="1928" y="1151"/>
              <a:ext cx="1142" cy="1840"/>
              <a:chOff x="2880" y="1302"/>
              <a:chExt cx="1704" cy="2010"/>
            </a:xfrm>
          </p:grpSpPr>
          <p:grpSp>
            <p:nvGrpSpPr>
              <p:cNvPr id="36911" name="Group 32"/>
              <p:cNvGrpSpPr>
                <a:grpSpLocks/>
              </p:cNvGrpSpPr>
              <p:nvPr/>
            </p:nvGrpSpPr>
            <p:grpSpPr bwMode="auto">
              <a:xfrm>
                <a:off x="2880" y="1302"/>
                <a:ext cx="1704" cy="2010"/>
                <a:chOff x="2880" y="1302"/>
                <a:chExt cx="1704" cy="2010"/>
              </a:xfrm>
            </p:grpSpPr>
            <p:sp>
              <p:nvSpPr>
                <p:cNvPr id="734241" name="Line 33"/>
                <p:cNvSpPr>
                  <a:spLocks noChangeShapeType="1"/>
                </p:cNvSpPr>
                <p:nvPr/>
              </p:nvSpPr>
              <p:spPr bwMode="auto">
                <a:xfrm>
                  <a:off x="2904" y="2736"/>
                  <a:ext cx="1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734242" name="Line 34"/>
                <p:cNvSpPr>
                  <a:spLocks noChangeShapeType="1"/>
                </p:cNvSpPr>
                <p:nvPr/>
              </p:nvSpPr>
              <p:spPr bwMode="auto">
                <a:xfrm>
                  <a:off x="2904" y="3312"/>
                  <a:ext cx="1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73424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551" y="1302"/>
                  <a:ext cx="494" cy="6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  <a:defRPr/>
                  </a:pPr>
                  <a:r>
                    <a:rPr lang="en-US" sz="5400">
                      <a:solidFill>
                        <a:srgbClr val="000099"/>
                      </a:solidFill>
                      <a:cs typeface="+mn-cs"/>
                    </a:rPr>
                    <a:t>S</a:t>
                  </a:r>
                </a:p>
              </p:txBody>
            </p:sp>
            <p:sp>
              <p:nvSpPr>
                <p:cNvPr id="734244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2880" y="1584"/>
                  <a:ext cx="1680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734245" name="Line 37"/>
              <p:cNvSpPr>
                <a:spLocks noChangeShapeType="1"/>
              </p:cNvSpPr>
              <p:nvPr/>
            </p:nvSpPr>
            <p:spPr bwMode="auto">
              <a:xfrm flipV="1">
                <a:off x="2880" y="2160"/>
                <a:ext cx="1680" cy="57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734286" name="Group 78"/>
          <p:cNvGrpSpPr>
            <a:grpSpLocks/>
          </p:cNvGrpSpPr>
          <p:nvPr/>
        </p:nvGrpSpPr>
        <p:grpSpPr bwMode="auto">
          <a:xfrm>
            <a:off x="5245100" y="1371600"/>
            <a:ext cx="2451100" cy="3810000"/>
            <a:chOff x="3072" y="816"/>
            <a:chExt cx="1544" cy="2400"/>
          </a:xfrm>
        </p:grpSpPr>
        <p:sp>
          <p:nvSpPr>
            <p:cNvPr id="734250" name="Oval 42"/>
            <p:cNvSpPr>
              <a:spLocks noChangeArrowheads="1"/>
            </p:cNvSpPr>
            <p:nvPr/>
          </p:nvSpPr>
          <p:spPr bwMode="auto">
            <a:xfrm>
              <a:off x="3876" y="1195"/>
              <a:ext cx="740" cy="2021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1" name="Oval 43"/>
            <p:cNvSpPr>
              <a:spLocks noChangeArrowheads="1"/>
            </p:cNvSpPr>
            <p:nvPr/>
          </p:nvSpPr>
          <p:spPr bwMode="auto">
            <a:xfrm>
              <a:off x="3072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2" name="Oval 44"/>
            <p:cNvSpPr>
              <a:spLocks noChangeArrowheads="1"/>
            </p:cNvSpPr>
            <p:nvPr/>
          </p:nvSpPr>
          <p:spPr bwMode="auto">
            <a:xfrm>
              <a:off x="3072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3" name="Oval 45"/>
            <p:cNvSpPr>
              <a:spLocks noChangeArrowheads="1"/>
            </p:cNvSpPr>
            <p:nvPr/>
          </p:nvSpPr>
          <p:spPr bwMode="auto">
            <a:xfrm>
              <a:off x="3072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4" name="Oval 46"/>
            <p:cNvSpPr>
              <a:spLocks noChangeArrowheads="1"/>
            </p:cNvSpPr>
            <p:nvPr/>
          </p:nvSpPr>
          <p:spPr bwMode="auto">
            <a:xfrm>
              <a:off x="3072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5" name="Oval 47"/>
            <p:cNvSpPr>
              <a:spLocks noChangeArrowheads="1"/>
            </p:cNvSpPr>
            <p:nvPr/>
          </p:nvSpPr>
          <p:spPr bwMode="auto">
            <a:xfrm>
              <a:off x="4230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6" name="Oval 48"/>
            <p:cNvSpPr>
              <a:spLocks noChangeArrowheads="1"/>
            </p:cNvSpPr>
            <p:nvPr/>
          </p:nvSpPr>
          <p:spPr bwMode="auto">
            <a:xfrm>
              <a:off x="4230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7" name="Oval 49"/>
            <p:cNvSpPr>
              <a:spLocks noChangeArrowheads="1"/>
            </p:cNvSpPr>
            <p:nvPr/>
          </p:nvSpPr>
          <p:spPr bwMode="auto">
            <a:xfrm>
              <a:off x="4230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8" name="Oval 50"/>
            <p:cNvSpPr>
              <a:spLocks noChangeArrowheads="1"/>
            </p:cNvSpPr>
            <p:nvPr/>
          </p:nvSpPr>
          <p:spPr bwMode="auto">
            <a:xfrm>
              <a:off x="4230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60" name="Text Box 52"/>
            <p:cNvSpPr txBox="1">
              <a:spLocks noChangeArrowheads="1"/>
            </p:cNvSpPr>
            <p:nvPr/>
          </p:nvSpPr>
          <p:spPr bwMode="auto">
            <a:xfrm>
              <a:off x="4080" y="816"/>
              <a:ext cx="34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D</a:t>
              </a:r>
            </a:p>
          </p:txBody>
        </p:sp>
        <p:sp>
          <p:nvSpPr>
            <p:cNvPr id="734272" name="Line 64"/>
            <p:cNvSpPr>
              <a:spLocks noChangeShapeType="1"/>
            </p:cNvSpPr>
            <p:nvPr/>
          </p:nvSpPr>
          <p:spPr bwMode="auto">
            <a:xfrm>
              <a:off x="3120" y="2996"/>
              <a:ext cx="11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73" name="Line 65"/>
            <p:cNvSpPr>
              <a:spLocks noChangeShapeType="1"/>
            </p:cNvSpPr>
            <p:nvPr/>
          </p:nvSpPr>
          <p:spPr bwMode="auto">
            <a:xfrm flipV="1">
              <a:off x="3104" y="1415"/>
              <a:ext cx="1126" cy="10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74" name="Line 66"/>
            <p:cNvSpPr>
              <a:spLocks noChangeShapeType="1"/>
            </p:cNvSpPr>
            <p:nvPr/>
          </p:nvSpPr>
          <p:spPr bwMode="auto">
            <a:xfrm>
              <a:off x="3120" y="1415"/>
              <a:ext cx="1126" cy="5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75" name="Line 67"/>
            <p:cNvSpPr>
              <a:spLocks noChangeShapeType="1"/>
            </p:cNvSpPr>
            <p:nvPr/>
          </p:nvSpPr>
          <p:spPr bwMode="auto">
            <a:xfrm>
              <a:off x="3120" y="1968"/>
              <a:ext cx="110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76" name="Text Box 68"/>
            <p:cNvSpPr txBox="1">
              <a:spLocks noChangeArrowheads="1"/>
            </p:cNvSpPr>
            <p:nvPr/>
          </p:nvSpPr>
          <p:spPr bwMode="auto">
            <a:xfrm>
              <a:off x="3587" y="1157"/>
              <a:ext cx="35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5400">
                  <a:solidFill>
                    <a:srgbClr val="000099"/>
                  </a:solidFill>
                  <a:cs typeface="+mn-cs"/>
                </a:rPr>
                <a:t>T</a:t>
              </a:r>
            </a:p>
          </p:txBody>
        </p:sp>
      </p:grpSp>
      <p:sp>
        <p:nvSpPr>
          <p:cNvPr id="734287" name="Text Box 79"/>
          <p:cNvSpPr txBox="1">
            <a:spLocks noChangeArrowheads="1"/>
          </p:cNvSpPr>
          <p:nvPr/>
        </p:nvSpPr>
        <p:spPr bwMode="auto">
          <a:xfrm>
            <a:off x="4876800" y="457200"/>
            <a:ext cx="12731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4800" smtClean="0">
                <a:solidFill>
                  <a:srgbClr val="000099"/>
                </a:solidFill>
                <a:cs typeface="+mn-cs"/>
              </a:rPr>
              <a:t>T</a:t>
            </a:r>
            <a:r>
              <a:rPr lang="en-US" sz="40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</a:p>
        </p:txBody>
      </p:sp>
      <p:graphicFrame>
        <p:nvGraphicFramePr>
          <p:cNvPr id="734288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999837"/>
              </p:ext>
            </p:extLst>
          </p:nvPr>
        </p:nvGraphicFramePr>
        <p:xfrm>
          <a:off x="1066800" y="4741863"/>
          <a:ext cx="4572000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091" name="Equation" r:id="rId3" imgW="1422400" imgH="457200" progId="Equation.3">
                  <p:embed/>
                </p:oleObj>
              </mc:Choice>
              <mc:Fallback>
                <p:oleObj name="Equation" r:id="rId3" imgW="1422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741863"/>
                        <a:ext cx="4572000" cy="147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89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493724"/>
              </p:ext>
            </p:extLst>
          </p:nvPr>
        </p:nvGraphicFramePr>
        <p:xfrm>
          <a:off x="2971800" y="4591050"/>
          <a:ext cx="45720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092" name="Equation" r:id="rId5" imgW="1422400" imgH="457200" progId="Equation.3">
                  <p:embed/>
                </p:oleObj>
              </mc:Choice>
              <mc:Fallback>
                <p:oleObj name="Equation" r:id="rId5" imgW="1422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91050"/>
                        <a:ext cx="4572000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24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8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Composition  is </a:t>
            </a:r>
            <a:r>
              <a:rPr lang="en-US" i="1" smtClean="0">
                <a:solidFill>
                  <a:schemeClr val="tx1"/>
                </a:solidFill>
                <a:cs typeface="+mj-cs"/>
              </a:rPr>
              <a:t>Associative</a:t>
            </a:r>
          </a:p>
        </p:txBody>
      </p:sp>
      <p:sp>
        <p:nvSpPr>
          <p:cNvPr id="735290" name="Text Box 58"/>
          <p:cNvSpPr txBox="1">
            <a:spLocks noChangeArrowheads="1"/>
          </p:cNvSpPr>
          <p:nvPr/>
        </p:nvSpPr>
        <p:spPr bwMode="auto">
          <a:xfrm>
            <a:off x="823913" y="1524000"/>
            <a:ext cx="7470775" cy="317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4400" smtClean="0">
                <a:cs typeface="+mn-cs"/>
              </a:rPr>
              <a:t>Corollary</a:t>
            </a:r>
            <a:r>
              <a:rPr lang="en-US" sz="4400" i="0" smtClean="0">
                <a:cs typeface="+mn-cs"/>
              </a:rPr>
              <a:t>:</a:t>
            </a:r>
          </a:p>
          <a:p>
            <a:pPr>
              <a:spcBef>
                <a:spcPct val="20000"/>
              </a:spcBef>
              <a:defRPr/>
            </a:pPr>
            <a:r>
              <a:rPr lang="en-US" sz="6600" i="0" smtClean="0">
                <a:cs typeface="+mn-cs"/>
              </a:rPr>
              <a:t>(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T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S</a:t>
            </a:r>
            <a:r>
              <a:rPr lang="en-US" sz="6600" i="0" smtClean="0">
                <a:cs typeface="+mn-cs"/>
              </a:rPr>
              <a:t>)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R = T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i="0" smtClean="0">
                <a:cs typeface="+mn-cs"/>
                <a:sym typeface="Euclid Extra" charset="0"/>
              </a:rPr>
              <a:t>(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S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R</a:t>
            </a:r>
            <a:r>
              <a:rPr lang="en-US" sz="6600" i="0" smtClean="0">
                <a:cs typeface="+mn-cs"/>
              </a:rPr>
              <a:t>)</a:t>
            </a:r>
          </a:p>
          <a:p>
            <a:pPr>
              <a:spcBef>
                <a:spcPct val="20000"/>
              </a:spcBef>
              <a:defRPr/>
            </a:pPr>
            <a:r>
              <a:rPr lang="en-US" sz="4400" smtClean="0">
                <a:solidFill>
                  <a:srgbClr val="000099"/>
                </a:solidFill>
                <a:cs typeface="+mn-cs"/>
              </a:rPr>
              <a:t> </a:t>
            </a:r>
            <a:r>
              <a:rPr lang="en-US" sz="6600" smtClean="0">
                <a:cs typeface="+mn-cs"/>
              </a:rPr>
              <a:t>…</a:t>
            </a:r>
            <a:r>
              <a:rPr lang="en-US" sz="6600" i="0" smtClean="0">
                <a:cs typeface="+mn-cs"/>
              </a:rPr>
              <a:t>same as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 T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S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R</a:t>
            </a:r>
            <a:endParaRPr lang="en-US" sz="600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42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608363"/>
            <a:ext cx="7372350" cy="3094265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smtClean="0">
                <a:solidFill>
                  <a:srgbClr val="9751CB"/>
                </a:solidFill>
              </a:rPr>
              <a:t>function</a:t>
            </a:r>
            <a:r>
              <a:rPr lang="en-US" sz="4000" dirty="0"/>
              <a:t>,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>
                <a:solidFill>
                  <a:srgbClr val="000000"/>
                </a:solidFill>
              </a:rPr>
              <a:t>,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/>
              <a:t>from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A </a:t>
            </a:r>
            <a:r>
              <a:rPr lang="en-US" sz="4000" dirty="0" smtClean="0"/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B</a:t>
            </a:r>
          </a:p>
          <a:p>
            <a:r>
              <a:rPr lang="en-US" sz="4000" dirty="0" smtClean="0"/>
              <a:t>is a relation which associates</a:t>
            </a:r>
            <a:endParaRPr lang="en-US" sz="4000" dirty="0"/>
          </a:p>
          <a:p>
            <a:r>
              <a:rPr lang="en-US" sz="4000" dirty="0" smtClean="0"/>
              <a:t>each element, </a:t>
            </a:r>
            <a:r>
              <a:rPr lang="en-US" sz="4000" dirty="0" smtClean="0">
                <a:solidFill>
                  <a:srgbClr val="0000FF"/>
                </a:solidFill>
              </a:rPr>
              <a:t>a</a:t>
            </a:r>
            <a:r>
              <a:rPr lang="en-US" sz="4000" dirty="0" smtClean="0"/>
              <a:t>, of </a:t>
            </a:r>
            <a:r>
              <a:rPr lang="en-US" sz="4000" dirty="0" smtClean="0">
                <a:solidFill>
                  <a:srgbClr val="0000FF"/>
                </a:solidFill>
              </a:rPr>
              <a:t>A</a:t>
            </a:r>
            <a:r>
              <a:rPr lang="en-US" sz="4000" dirty="0" smtClean="0"/>
              <a:t> with</a:t>
            </a:r>
          </a:p>
          <a:p>
            <a:r>
              <a:rPr lang="en-US" sz="4000" dirty="0" smtClean="0">
                <a:solidFill>
                  <a:srgbClr val="9751CB"/>
                </a:solidFill>
              </a:rPr>
              <a:t>at most </a:t>
            </a:r>
            <a:r>
              <a:rPr lang="en-US" dirty="0" smtClean="0"/>
              <a:t>one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element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of</a:t>
            </a:r>
            <a:r>
              <a:rPr lang="en-US" dirty="0" smtClean="0">
                <a:solidFill>
                  <a:srgbClr val="0000FF"/>
                </a:solidFill>
              </a:rPr>
              <a:t> B</a:t>
            </a:r>
            <a:r>
              <a:rPr lang="en-US" dirty="0" smtClean="0"/>
              <a:t>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878641" y="4335241"/>
            <a:ext cx="3998079" cy="1089307"/>
            <a:chOff x="2878641" y="4335241"/>
            <a:chExt cx="3998079" cy="1089307"/>
          </a:xfrm>
        </p:grpSpPr>
        <p:sp>
          <p:nvSpPr>
            <p:cNvPr id="9" name="TextBox 8"/>
            <p:cNvSpPr txBox="1"/>
            <p:nvPr/>
          </p:nvSpPr>
          <p:spPr>
            <a:xfrm>
              <a:off x="3676009" y="4778217"/>
              <a:ext cx="24276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called </a:t>
              </a:r>
              <a:r>
                <a:rPr lang="en-US" sz="3600" dirty="0" smtClean="0">
                  <a:solidFill>
                    <a:srgbClr val="0000FF"/>
                  </a:solidFill>
                  <a:latin typeface="Comic Sans MS" pitchFamily="66" charset="0"/>
                </a:rPr>
                <a:t>F(a)</a:t>
              </a:r>
            </a:p>
          </p:txBody>
        </p:sp>
        <p:sp>
          <p:nvSpPr>
            <p:cNvPr id="14" name="Right Brace 13"/>
            <p:cNvSpPr/>
            <p:nvPr/>
          </p:nvSpPr>
          <p:spPr>
            <a:xfrm rot="5400000">
              <a:off x="4615368" y="2598514"/>
              <a:ext cx="524626" cy="3998079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sz="4000" dirty="0" smtClean="0"/>
              <a:t>Functions are relations</a:t>
            </a:r>
            <a:endParaRPr lang="en-US" sz="4000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35558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387094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0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1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686">
        <p:fade/>
      </p:transition>
    </mc:Choice>
    <mc:Fallback xmlns="">
      <p:transition xmlns:p14="http://schemas.microsoft.com/office/powerpoint/2010/main" spd="med" advTm="24686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04028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0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31750">
            <a:solidFill>
              <a:srgbClr val="C0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91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31750">
            <a:solidFill>
              <a:srgbClr val="C0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6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advTm="384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12495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grpSp>
        <p:nvGrpSpPr>
          <p:cNvPr id="2" name="Group 38"/>
          <p:cNvGrpSpPr/>
          <p:nvPr/>
        </p:nvGrpSpPr>
        <p:grpSpPr>
          <a:xfrm>
            <a:off x="3405186" y="2097005"/>
            <a:ext cx="2247900" cy="830263"/>
            <a:chOff x="3405186" y="2097005"/>
            <a:chExt cx="2247900" cy="830263"/>
          </a:xfrm>
        </p:grpSpPr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3405186" y="2097005"/>
              <a:ext cx="2247900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f(</a:t>
              </a:r>
              <a:r>
                <a:rPr lang="en-US" sz="4800" dirty="0">
                  <a:latin typeface="Comic Sans MS" pitchFamily="66" charset="0"/>
                </a:rPr>
                <a:t> </a:t>
              </a: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)</a:t>
              </a:r>
              <a:r>
                <a:rPr lang="en-US" sz="4800" dirty="0">
                  <a:latin typeface="Comic Sans MS" pitchFamily="66" charset="0"/>
                </a:rPr>
                <a:t> =</a:t>
              </a:r>
            </a:p>
          </p:txBody>
        </p:sp>
        <p:sp>
          <p:nvSpPr>
            <p:cNvPr id="37" name="Oval 41"/>
            <p:cNvSpPr>
              <a:spLocks noChangeArrowheads="1"/>
            </p:cNvSpPr>
            <p:nvPr/>
          </p:nvSpPr>
          <p:spPr bwMode="auto">
            <a:xfrm>
              <a:off x="3976686" y="2404980"/>
              <a:ext cx="246063" cy="2667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42"/>
            <p:cNvSpPr>
              <a:spLocks noChangeArrowheads="1"/>
            </p:cNvSpPr>
            <p:nvPr/>
          </p:nvSpPr>
          <p:spPr bwMode="auto">
            <a:xfrm>
              <a:off x="5022630" y="2365695"/>
              <a:ext cx="270823" cy="299184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advTm="23737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Functions are relations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91054" y="1447798"/>
            <a:ext cx="8365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relation</a:t>
            </a:r>
            <a:r>
              <a:rPr lang="en-US" sz="48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F:A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8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is a function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301872"/>
              </p:ext>
            </p:extLst>
          </p:nvPr>
        </p:nvGraphicFramePr>
        <p:xfrm>
          <a:off x="594255" y="2196571"/>
          <a:ext cx="7726362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13" name="Equation" r:id="rId3" imgW="1955800" imgH="558800" progId="Equation.DSMT4">
                  <p:embed/>
                </p:oleObj>
              </mc:Choice>
              <mc:Fallback>
                <p:oleObj name="Equation" r:id="rId3" imgW="19558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255" y="2196571"/>
                        <a:ext cx="7726362" cy="220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831311"/>
              </p:ext>
            </p:extLst>
          </p:nvPr>
        </p:nvGraphicFramePr>
        <p:xfrm>
          <a:off x="651934" y="4452937"/>
          <a:ext cx="4331623" cy="1516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14" name="Equation" r:id="rId5" imgW="1016000" imgH="355600" progId="Equation.DSMT4">
                  <p:embed/>
                </p:oleObj>
              </mc:Choice>
              <mc:Fallback>
                <p:oleObj name="Equation" r:id="rId5" imgW="10160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1934" y="4452937"/>
                        <a:ext cx="4331623" cy="1516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331838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 advTm="51681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32467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44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advTm="3241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393"/>
            <a:ext cx="8407400" cy="4961467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Jason</a:t>
            </a:r>
            <a:r>
              <a:rPr lang="en-US" dirty="0" smtClean="0"/>
              <a:t> is registered for </a:t>
            </a:r>
            <a:r>
              <a:rPr lang="en-US" dirty="0" smtClean="0">
                <a:solidFill>
                  <a:srgbClr val="F74BE3"/>
                </a:solidFill>
              </a:rPr>
              <a:t>6.042</a:t>
            </a:r>
          </a:p>
          <a:p>
            <a:r>
              <a:rPr lang="en-US" sz="3600" dirty="0" smtClean="0"/>
              <a:t>notation:</a:t>
            </a:r>
          </a:p>
          <a:p>
            <a:r>
              <a:rPr lang="en-US" sz="4400" dirty="0" smtClean="0">
                <a:solidFill>
                  <a:srgbClr val="008000"/>
                </a:solidFill>
              </a:rPr>
              <a:t>         Jason </a:t>
            </a:r>
            <a:r>
              <a:rPr lang="en-US" sz="4400" dirty="0">
                <a:solidFill>
                  <a:srgbClr val="0000FF"/>
                </a:solidFill>
              </a:rPr>
              <a:t>R</a:t>
            </a:r>
            <a:r>
              <a:rPr lang="en-US" sz="4400" dirty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74BE3"/>
                </a:solidFill>
              </a:rPr>
              <a:t>6.042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       R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8000"/>
                </a:solidFill>
              </a:rPr>
              <a:t>Jason</a:t>
            </a:r>
            <a:r>
              <a:rPr lang="en-US" sz="4400" dirty="0" smtClean="0">
                <a:solidFill>
                  <a:srgbClr val="000000"/>
                </a:solidFill>
              </a:rPr>
              <a:t>,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74BE3"/>
                </a:solidFill>
              </a:rPr>
              <a:t>6.042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4400" dirty="0" smtClean="0"/>
              <a:t>     (</a:t>
            </a:r>
            <a:r>
              <a:rPr lang="en-US" sz="4400" dirty="0">
                <a:solidFill>
                  <a:srgbClr val="008000"/>
                </a:solidFill>
              </a:rPr>
              <a:t>Jason</a:t>
            </a:r>
            <a:r>
              <a:rPr lang="en-US" sz="4400" dirty="0">
                <a:solidFill>
                  <a:srgbClr val="000000"/>
                </a:solidFill>
              </a:rPr>
              <a:t>,</a:t>
            </a:r>
            <a:r>
              <a:rPr lang="en-US" sz="4400" dirty="0">
                <a:solidFill>
                  <a:srgbClr val="008000"/>
                </a:solidFill>
              </a:rPr>
              <a:t> </a:t>
            </a:r>
            <a:r>
              <a:rPr lang="en-US" sz="4400" dirty="0">
                <a:solidFill>
                  <a:srgbClr val="F74BE3"/>
                </a:solidFill>
              </a:rPr>
              <a:t>6.042</a:t>
            </a:r>
            <a:r>
              <a:rPr lang="en-US" sz="4400" dirty="0">
                <a:solidFill>
                  <a:srgbClr val="000000"/>
                </a:solidFill>
              </a:rPr>
              <a:t>) </a:t>
            </a:r>
            <a:r>
              <a:rPr lang="en-US" sz="4400" b="1" dirty="0" smtClean="0">
                <a:solidFill>
                  <a:srgbClr val="000000"/>
                </a:solidFill>
              </a:rPr>
              <a:t>∊ </a:t>
            </a:r>
            <a:r>
              <a:rPr lang="en-US" sz="4400" dirty="0" smtClean="0">
                <a:solidFill>
                  <a:srgbClr val="0000FF"/>
                </a:solidFill>
              </a:rPr>
              <a:t>R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/>
              <a:t>     (</a:t>
            </a:r>
            <a:r>
              <a:rPr lang="en-US" sz="4400" dirty="0">
                <a:solidFill>
                  <a:srgbClr val="008000"/>
                </a:solidFill>
              </a:rPr>
              <a:t>Jason</a:t>
            </a:r>
            <a:r>
              <a:rPr lang="en-US" sz="4400" dirty="0">
                <a:solidFill>
                  <a:srgbClr val="000000"/>
                </a:solidFill>
              </a:rPr>
              <a:t>,</a:t>
            </a:r>
            <a:r>
              <a:rPr lang="en-US" sz="4400" dirty="0">
                <a:solidFill>
                  <a:srgbClr val="008000"/>
                </a:solidFill>
              </a:rPr>
              <a:t> </a:t>
            </a:r>
            <a:r>
              <a:rPr lang="en-US" sz="4400" dirty="0">
                <a:solidFill>
                  <a:srgbClr val="F74BE3"/>
                </a:solidFill>
              </a:rPr>
              <a:t>6.042</a:t>
            </a:r>
            <a:r>
              <a:rPr lang="en-US" sz="4400" dirty="0" smtClean="0">
                <a:solidFill>
                  <a:srgbClr val="000000"/>
                </a:solidFill>
              </a:rPr>
              <a:t>) </a:t>
            </a:r>
            <a:r>
              <a:rPr lang="en-US" sz="4400" b="1" dirty="0">
                <a:solidFill>
                  <a:srgbClr val="000000"/>
                </a:solidFill>
              </a:rPr>
              <a:t>∊ </a:t>
            </a:r>
            <a:r>
              <a:rPr lang="en-US" sz="4400" dirty="0" smtClean="0">
                <a:solidFill>
                  <a:srgbClr val="000000"/>
                </a:solidFill>
              </a:rPr>
              <a:t>graph(</a:t>
            </a:r>
            <a:r>
              <a:rPr lang="en-US" sz="4400" dirty="0" smtClean="0">
                <a:solidFill>
                  <a:srgbClr val="0000FF"/>
                </a:solidFill>
              </a:rPr>
              <a:t>R</a:t>
            </a:r>
            <a:r>
              <a:rPr lang="en-US" sz="4400" dirty="0" smtClean="0"/>
              <a:t>)</a:t>
            </a:r>
            <a:endParaRPr lang="en-US" sz="4400" dirty="0"/>
          </a:p>
          <a:p>
            <a:endParaRPr lang="en-US" sz="4800" dirty="0" smtClean="0">
              <a:solidFill>
                <a:srgbClr val="0000FF"/>
              </a:solidFill>
            </a:endParaRPr>
          </a:p>
          <a:p>
            <a:endParaRPr lang="en-US" sz="4800" b="1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00334" y="2768600"/>
            <a:ext cx="15281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infix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9534" y="3598334"/>
            <a:ext cx="1995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prefix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  <a:noFill/>
          <a:ln/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4000" dirty="0" smtClean="0"/>
              <a:t>R</a:t>
            </a:r>
            <a:r>
              <a:rPr lang="en-US" dirty="0" smtClean="0"/>
              <a:t>egistered for” relation </a:t>
            </a:r>
            <a:r>
              <a:rPr lang="en-US" sz="4800" dirty="0" smtClean="0">
                <a:solidFill>
                  <a:srgbClr val="000090"/>
                </a:solidFill>
              </a:rPr>
              <a:t>R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10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3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advTm="12394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45174" y="1455739"/>
            <a:ext cx="46490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Comic Sans MS" pitchFamily="66" charset="0"/>
              </a:rPr>
              <a:t>exactly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 1 arrow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lvl="0"/>
            <a:r>
              <a:rPr lang="en-US" sz="4400" dirty="0" smtClean="0">
                <a:solidFill>
                  <a:srgbClr val="0000FF"/>
                </a:solidFill>
              </a:rPr>
              <a:t>total </a:t>
            </a:r>
            <a:r>
              <a:rPr lang="en-US" sz="4400" dirty="0" smtClean="0">
                <a:solidFill>
                  <a:srgbClr val="7030A0"/>
                </a:solidFill>
              </a:rPr>
              <a:t>&amp;</a:t>
            </a:r>
            <a:r>
              <a:rPr lang="en-US" sz="4400" dirty="0" smtClean="0">
                <a:solidFill>
                  <a:srgbClr val="0000FF"/>
                </a:solidFill>
              </a:rPr>
              <a:t> function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tx1"/>
                </a:solidFill>
              </a:rPr>
              <a:t>archery</a:t>
            </a:r>
            <a:endParaRPr lang="en-US" sz="4400" dirty="0">
              <a:solidFill>
                <a:schemeClr val="tx1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436096" y="2019300"/>
            <a:ext cx="8216695" cy="4140200"/>
            <a:chOff x="436096" y="2019300"/>
            <a:chExt cx="8216695" cy="4140200"/>
          </a:xfrm>
        </p:grpSpPr>
        <p:sp>
          <p:nvSpPr>
            <p:cNvPr id="66" name="Oval 24"/>
            <p:cNvSpPr>
              <a:spLocks noChangeArrowheads="1"/>
            </p:cNvSpPr>
            <p:nvPr/>
          </p:nvSpPr>
          <p:spPr bwMode="auto">
            <a:xfrm>
              <a:off x="6527800" y="2019300"/>
              <a:ext cx="1295400" cy="41402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5"/>
            <p:cNvSpPr>
              <a:spLocks noChangeArrowheads="1"/>
            </p:cNvSpPr>
            <p:nvPr/>
          </p:nvSpPr>
          <p:spPr bwMode="auto">
            <a:xfrm>
              <a:off x="1718132" y="389346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13"/>
            <p:cNvSpPr>
              <a:spLocks noChangeArrowheads="1"/>
            </p:cNvSpPr>
            <p:nvPr/>
          </p:nvSpPr>
          <p:spPr bwMode="auto">
            <a:xfrm>
              <a:off x="1778000" y="26035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1282700" y="2082800"/>
              <a:ext cx="1092200" cy="38608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3" name="Oval 16"/>
            <p:cNvSpPr>
              <a:spLocks noChangeArrowheads="1"/>
            </p:cNvSpPr>
            <p:nvPr/>
          </p:nvSpPr>
          <p:spPr bwMode="auto">
            <a:xfrm>
              <a:off x="1778000" y="46355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17"/>
            <p:cNvSpPr>
              <a:spLocks noChangeArrowheads="1"/>
            </p:cNvSpPr>
            <p:nvPr/>
          </p:nvSpPr>
          <p:spPr bwMode="auto">
            <a:xfrm>
              <a:off x="1790700" y="52070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Text Box 22"/>
            <p:cNvSpPr txBox="1">
              <a:spLocks noChangeArrowheads="1"/>
            </p:cNvSpPr>
            <p:nvPr/>
          </p:nvSpPr>
          <p:spPr bwMode="auto">
            <a:xfrm>
              <a:off x="436096" y="3335340"/>
              <a:ext cx="803425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83" name="Text Box 23"/>
            <p:cNvSpPr txBox="1">
              <a:spLocks noChangeArrowheads="1"/>
            </p:cNvSpPr>
            <p:nvPr/>
          </p:nvSpPr>
          <p:spPr bwMode="auto">
            <a:xfrm>
              <a:off x="7934325" y="3398838"/>
              <a:ext cx="71846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71" name="Oval 14"/>
            <p:cNvSpPr>
              <a:spLocks noChangeArrowheads="1"/>
            </p:cNvSpPr>
            <p:nvPr/>
          </p:nvSpPr>
          <p:spPr bwMode="auto">
            <a:xfrm>
              <a:off x="1714500" y="31623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18"/>
            <p:cNvSpPr>
              <a:spLocks noChangeArrowheads="1"/>
            </p:cNvSpPr>
            <p:nvPr/>
          </p:nvSpPr>
          <p:spPr bwMode="auto">
            <a:xfrm>
              <a:off x="6870700" y="26797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20"/>
            <p:cNvSpPr>
              <a:spLocks noChangeArrowheads="1"/>
            </p:cNvSpPr>
            <p:nvPr/>
          </p:nvSpPr>
          <p:spPr bwMode="auto">
            <a:xfrm>
              <a:off x="6959600" y="42418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21"/>
            <p:cNvSpPr>
              <a:spLocks noChangeArrowheads="1"/>
            </p:cNvSpPr>
            <p:nvPr/>
          </p:nvSpPr>
          <p:spPr bwMode="auto">
            <a:xfrm>
              <a:off x="7150100" y="36576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27"/>
            <p:cNvSpPr>
              <a:spLocks noChangeArrowheads="1"/>
            </p:cNvSpPr>
            <p:nvPr/>
          </p:nvSpPr>
          <p:spPr bwMode="auto">
            <a:xfrm>
              <a:off x="1778000" y="2603500"/>
              <a:ext cx="157163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18"/>
            <p:cNvSpPr>
              <a:spLocks noChangeArrowheads="1"/>
            </p:cNvSpPr>
            <p:nvPr/>
          </p:nvSpPr>
          <p:spPr bwMode="auto">
            <a:xfrm>
              <a:off x="7023100" y="3158672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0" name="AutoShape 10"/>
            <p:cNvCxnSpPr>
              <a:cxnSpLocks noChangeShapeType="1"/>
            </p:cNvCxnSpPr>
            <p:nvPr/>
          </p:nvCxnSpPr>
          <p:spPr bwMode="auto">
            <a:xfrm rot="16200000" flipH="1">
              <a:off x="3632325" y="1508703"/>
              <a:ext cx="1732282" cy="5299639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7" name="AutoShape 8"/>
            <p:cNvCxnSpPr>
              <a:cxnSpLocks noChangeShapeType="1"/>
            </p:cNvCxnSpPr>
            <p:nvPr/>
          </p:nvCxnSpPr>
          <p:spPr bwMode="auto">
            <a:xfrm>
              <a:off x="1863725" y="26670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8" name="AutoShape 11"/>
            <p:cNvCxnSpPr>
              <a:cxnSpLocks noChangeShapeType="1"/>
            </p:cNvCxnSpPr>
            <p:nvPr/>
          </p:nvCxnSpPr>
          <p:spPr bwMode="auto">
            <a:xfrm>
              <a:off x="1863725" y="46863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9" name="AutoShape 12"/>
            <p:cNvCxnSpPr>
              <a:cxnSpLocks noChangeShapeType="1"/>
            </p:cNvCxnSpPr>
            <p:nvPr/>
          </p:nvCxnSpPr>
          <p:spPr bwMode="auto">
            <a:xfrm flipV="1">
              <a:off x="1863725" y="4305300"/>
              <a:ext cx="5092700" cy="952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89" name="AutoShape 9"/>
            <p:cNvCxnSpPr>
              <a:cxnSpLocks noChangeShapeType="1"/>
            </p:cNvCxnSpPr>
            <p:nvPr/>
          </p:nvCxnSpPr>
          <p:spPr bwMode="auto">
            <a:xfrm flipV="1">
              <a:off x="1898196" y="3767363"/>
              <a:ext cx="5217432" cy="192542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80" name="Oval 32"/>
            <p:cNvSpPr>
              <a:spLocks noChangeArrowheads="1"/>
            </p:cNvSpPr>
            <p:nvPr/>
          </p:nvSpPr>
          <p:spPr bwMode="auto">
            <a:xfrm>
              <a:off x="7099300" y="23876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33"/>
            <p:cNvSpPr>
              <a:spLocks noChangeArrowheads="1"/>
            </p:cNvSpPr>
            <p:nvPr/>
          </p:nvSpPr>
          <p:spPr bwMode="auto">
            <a:xfrm>
              <a:off x="7175500" y="31750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0"/>
            <p:cNvGrpSpPr/>
            <p:nvPr/>
          </p:nvGrpSpPr>
          <p:grpSpPr>
            <a:xfrm>
              <a:off x="3405186" y="2097005"/>
              <a:ext cx="2247900" cy="830263"/>
              <a:chOff x="3405186" y="2097005"/>
              <a:chExt cx="2247900" cy="830263"/>
            </a:xfrm>
          </p:grpSpPr>
          <p:sp>
            <p:nvSpPr>
              <p:cNvPr id="92" name="Text Box 40"/>
              <p:cNvSpPr txBox="1">
                <a:spLocks noChangeArrowheads="1"/>
              </p:cNvSpPr>
              <p:nvPr/>
            </p:nvSpPr>
            <p:spPr bwMode="auto">
              <a:xfrm>
                <a:off x="3405186" y="2097005"/>
                <a:ext cx="2247900" cy="830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f(</a:t>
                </a:r>
                <a:r>
                  <a:rPr lang="en-US" sz="4800" dirty="0">
                    <a:latin typeface="Comic Sans MS" pitchFamily="66" charset="0"/>
                  </a:rPr>
                  <a:t> </a:t>
                </a:r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4800" dirty="0">
                    <a:latin typeface="Comic Sans MS" pitchFamily="66" charset="0"/>
                  </a:rPr>
                  <a:t> =</a:t>
                </a:r>
              </a:p>
            </p:txBody>
          </p:sp>
          <p:sp>
            <p:nvSpPr>
              <p:cNvPr id="93" name="Oval 41"/>
              <p:cNvSpPr>
                <a:spLocks noChangeArrowheads="1"/>
              </p:cNvSpPr>
              <p:nvPr/>
            </p:nvSpPr>
            <p:spPr bwMode="auto">
              <a:xfrm>
                <a:off x="3976686" y="2404980"/>
                <a:ext cx="246063" cy="266700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Oval 42"/>
              <p:cNvSpPr>
                <a:spLocks noChangeArrowheads="1"/>
              </p:cNvSpPr>
              <p:nvPr/>
            </p:nvSpPr>
            <p:spPr bwMode="auto">
              <a:xfrm>
                <a:off x="5022630" y="2365695"/>
                <a:ext cx="270823" cy="299184"/>
              </a:xfrm>
              <a:prstGeom prst="ellipse">
                <a:avLst/>
              </a:prstGeom>
              <a:solidFill>
                <a:srgbClr val="E45EC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1701800" y="3902075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22"/>
            <p:cNvSpPr>
              <a:spLocks noChangeArrowheads="1"/>
            </p:cNvSpPr>
            <p:nvPr/>
          </p:nvSpPr>
          <p:spPr bwMode="auto">
            <a:xfrm>
              <a:off x="7175500" y="49784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23"/>
            <p:cNvSpPr>
              <a:spLocks noChangeArrowheads="1"/>
            </p:cNvSpPr>
            <p:nvPr/>
          </p:nvSpPr>
          <p:spPr bwMode="auto">
            <a:xfrm>
              <a:off x="7162800" y="57023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18"/>
            <p:cNvSpPr>
              <a:spLocks noChangeArrowheads="1"/>
            </p:cNvSpPr>
            <p:nvPr/>
          </p:nvSpPr>
          <p:spPr bwMode="auto">
            <a:xfrm>
              <a:off x="7129236" y="5379357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 xmlns:p14="http://schemas.microsoft.com/office/powerpoint/2010/main" advTm="34756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5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5301" y="1739900"/>
            <a:ext cx="7988300" cy="4356100"/>
          </a:xfrm>
        </p:spPr>
        <p:txBody>
          <a:bodyPr/>
          <a:lstStyle/>
          <a:p>
            <a:endParaRPr lang="en-US" sz="4400" dirty="0"/>
          </a:p>
          <a:p>
            <a:r>
              <a:rPr lang="en-US" sz="4400" dirty="0">
                <a:solidFill>
                  <a:srgbClr val="0000FF"/>
                </a:solidFill>
              </a:rPr>
              <a:t>domain(g)</a:t>
            </a:r>
            <a:r>
              <a:rPr lang="en-US" sz="4400" dirty="0"/>
              <a:t> = </a:t>
            </a:r>
            <a:r>
              <a:rPr lang="en-US" sz="4400" dirty="0">
                <a:solidFill>
                  <a:srgbClr val="0000FF"/>
                </a:solidFill>
              </a:rPr>
              <a:t>all pairs of </a:t>
            </a:r>
            <a:r>
              <a:rPr lang="en-US" sz="4400" dirty="0" err="1">
                <a:solidFill>
                  <a:srgbClr val="0000FF"/>
                </a:solidFill>
              </a:rPr>
              <a:t>reals</a:t>
            </a:r>
            <a:endParaRPr lang="en-US" sz="4400" dirty="0">
              <a:solidFill>
                <a:srgbClr val="0000FF"/>
              </a:solidFill>
            </a:endParaRPr>
          </a:p>
          <a:p>
            <a:r>
              <a:rPr lang="en-US" sz="4400" dirty="0" err="1">
                <a:solidFill>
                  <a:srgbClr val="0000FF"/>
                </a:solidFill>
              </a:rPr>
              <a:t>codomain</a:t>
            </a:r>
            <a:r>
              <a:rPr lang="en-US" sz="4400" dirty="0">
                <a:solidFill>
                  <a:srgbClr val="0000FF"/>
                </a:solidFill>
              </a:rPr>
              <a:t>(g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/>
              <a:t>= </a:t>
            </a:r>
            <a:r>
              <a:rPr lang="en-US" sz="4400" dirty="0">
                <a:solidFill>
                  <a:srgbClr val="0000FF"/>
                </a:solidFill>
              </a:rPr>
              <a:t>all </a:t>
            </a:r>
            <a:r>
              <a:rPr lang="en-US" sz="4400" dirty="0" err="1">
                <a:solidFill>
                  <a:srgbClr val="0000FF"/>
                </a:solidFill>
              </a:rPr>
              <a:t>reals</a:t>
            </a:r>
            <a:endParaRPr lang="en-US" sz="4400" dirty="0">
              <a:solidFill>
                <a:srgbClr val="0000FF"/>
              </a:solidFill>
            </a:endParaRPr>
          </a:p>
          <a:p>
            <a:r>
              <a:rPr lang="en-US" sz="4400" dirty="0"/>
              <a:t>But </a:t>
            </a:r>
            <a:r>
              <a:rPr lang="en-US" sz="4400" dirty="0">
                <a:solidFill>
                  <a:srgbClr val="0000FF"/>
                </a:solidFill>
              </a:rPr>
              <a:t>g</a:t>
            </a:r>
            <a:r>
              <a:rPr lang="en-US" sz="4400" dirty="0"/>
              <a:t> is </a:t>
            </a:r>
            <a:r>
              <a:rPr lang="en-US" sz="4400" dirty="0" smtClean="0">
                <a:solidFill>
                  <a:srgbClr val="FF0000"/>
                </a:solidFill>
              </a:rPr>
              <a:t>not total</a:t>
            </a:r>
            <a:r>
              <a:rPr lang="en-US" sz="4400" dirty="0" smtClean="0"/>
              <a:t>:</a:t>
            </a:r>
            <a:endParaRPr lang="en-US" sz="4400" dirty="0"/>
          </a:p>
          <a:p>
            <a:r>
              <a:rPr lang="en-US" sz="4400" dirty="0"/>
              <a:t>     </a:t>
            </a:r>
            <a:r>
              <a:rPr lang="en-US" sz="4400" dirty="0" smtClean="0">
                <a:solidFill>
                  <a:srgbClr val="0000FF"/>
                </a:solidFill>
              </a:rPr>
              <a:t>g(</a:t>
            </a:r>
            <a:r>
              <a:rPr lang="en-US" sz="4400" dirty="0" err="1" smtClean="0">
                <a:solidFill>
                  <a:srgbClr val="0000FF"/>
                </a:solidFill>
              </a:rPr>
              <a:t>r,r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/>
              <a:t>not defined</a:t>
            </a:r>
            <a:endParaRPr lang="en-US" sz="4400" dirty="0">
              <a:solidFill>
                <a:srgbClr val="0000FF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912549"/>
              </p:ext>
            </p:extLst>
          </p:nvPr>
        </p:nvGraphicFramePr>
        <p:xfrm>
          <a:off x="2206625" y="604838"/>
          <a:ext cx="4733925" cy="217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59" name="Equation" r:id="rId5" imgW="1104900" imgH="508000" progId="Equation.DSMT4">
                  <p:embed/>
                </p:oleObj>
              </mc:Choice>
              <mc:Fallback>
                <p:oleObj name="Equation" r:id="rId5" imgW="11049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6625" y="604838"/>
                        <a:ext cx="4733925" cy="2176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900288"/>
              </p:ext>
            </p:extLst>
          </p:nvPr>
        </p:nvGraphicFramePr>
        <p:xfrm>
          <a:off x="2458199" y="177802"/>
          <a:ext cx="4188140" cy="96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60" name="Equation" r:id="rId7" imgW="939800" imgH="215900" progId="Equation.3">
                  <p:embed/>
                </p:oleObj>
              </mc:Choice>
              <mc:Fallback>
                <p:oleObj name="Equation" r:id="rId7" imgW="939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8199" y="177802"/>
                        <a:ext cx="4188140" cy="962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xmlns:p14="http://schemas.microsoft.com/office/powerpoint/2010/main" advTm="86666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200" y="2743215"/>
            <a:ext cx="8712200" cy="3683000"/>
          </a:xfrm>
        </p:spPr>
        <p:txBody>
          <a:bodyPr/>
          <a:lstStyle/>
          <a:p>
            <a:r>
              <a:rPr lang="en-US" sz="4400" dirty="0" smtClean="0"/>
              <a:t>where 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baseline="-250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>
                <a:solidFill>
                  <a:srgbClr val="0000FF"/>
                </a:solidFill>
              </a:rPr>
              <a:t>, g </a:t>
            </a:r>
            <a:r>
              <a:rPr lang="en-US" sz="4400" dirty="0" smtClean="0">
                <a:solidFill>
                  <a:srgbClr val="000000"/>
                </a:solidFill>
              </a:rPr>
              <a:t>have the</a:t>
            </a:r>
          </a:p>
          <a:p>
            <a:r>
              <a:rPr lang="en-US" sz="4400" dirty="0" smtClean="0">
                <a:solidFill>
                  <a:srgbClr val="9751CB"/>
                </a:solidFill>
              </a:rPr>
              <a:t>same graph, different domains</a:t>
            </a:r>
          </a:p>
          <a:p>
            <a:pPr algn="ctr"/>
            <a:r>
              <a:rPr lang="en-US" sz="5400" dirty="0">
                <a:solidFill>
                  <a:srgbClr val="0000FF"/>
                </a:solidFill>
              </a:rPr>
              <a:t>g</a:t>
            </a:r>
            <a:r>
              <a:rPr lang="en-US" sz="5400" baseline="-25000" dirty="0">
                <a:solidFill>
                  <a:srgbClr val="0000FF"/>
                </a:solidFill>
              </a:rPr>
              <a:t>0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dirty="0"/>
              <a:t>is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total</a:t>
            </a:r>
          </a:p>
          <a:p>
            <a:endParaRPr lang="en-US" sz="4400" dirty="0" smtClean="0">
              <a:solidFill>
                <a:srgbClr val="9751CB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63004"/>
              </p:ext>
            </p:extLst>
          </p:nvPr>
        </p:nvGraphicFramePr>
        <p:xfrm>
          <a:off x="1947491" y="626521"/>
          <a:ext cx="4918975" cy="211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392" name="Equation" r:id="rId5" imgW="1181100" imgH="508000" progId="Equation.DSMT4">
                  <p:embed/>
                </p:oleObj>
              </mc:Choice>
              <mc:Fallback>
                <p:oleObj name="Equation" r:id="rId5" imgW="11811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7491" y="626521"/>
                        <a:ext cx="4918975" cy="211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185483"/>
              </p:ext>
            </p:extLst>
          </p:nvPr>
        </p:nvGraphicFramePr>
        <p:xfrm>
          <a:off x="2940057" y="82556"/>
          <a:ext cx="3198848" cy="1246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393" name="Equation" r:id="rId7" imgW="749300" imgH="292100" progId="Equation.DSMT4">
                  <p:embed/>
                </p:oleObj>
              </mc:Choice>
              <mc:Fallback>
                <p:oleObj name="Equation" r:id="rId7" imgW="749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40057" y="82556"/>
                        <a:ext cx="3198848" cy="1246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561478"/>
              </p:ext>
            </p:extLst>
          </p:nvPr>
        </p:nvGraphicFramePr>
        <p:xfrm>
          <a:off x="2198160" y="2565410"/>
          <a:ext cx="6615640" cy="1293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394" name="Equation" r:id="rId9" imgW="1689100" imgH="330200" progId="Equation.DSMT4">
                  <p:embed/>
                </p:oleObj>
              </mc:Choice>
              <mc:Fallback>
                <p:oleObj name="Equation" r:id="rId9" imgW="16891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98160" y="2565410"/>
                        <a:ext cx="6615640" cy="1293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88478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6666">
        <p:fade/>
      </p:transition>
    </mc:Choice>
    <mc:Fallback xmlns="">
      <p:transition xmlns:p14="http://schemas.microsoft.com/office/powerpoint/2010/main" spd="med" advTm="86666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612900"/>
            <a:ext cx="8559800" cy="48387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accent2"/>
                </a:solidFill>
                <a:cs typeface="+mn-cs"/>
              </a:rPr>
              <a:t>function, </a:t>
            </a:r>
            <a:r>
              <a:rPr lang="en-US" sz="4400" i="1" dirty="0" smtClean="0">
                <a:solidFill>
                  <a:schemeClr val="accent2"/>
                </a:solidFill>
                <a:cs typeface="+mn-cs"/>
              </a:rPr>
              <a:t>f</a:t>
            </a:r>
            <a:r>
              <a:rPr lang="en-US" sz="4400" dirty="0" smtClean="0">
                <a:solidFill>
                  <a:schemeClr val="accent2"/>
                </a:solidFill>
                <a:cs typeface="+mn-cs"/>
              </a:rPr>
              <a:t>, from set </a:t>
            </a:r>
            <a:r>
              <a:rPr lang="en-US" sz="4400" i="1" dirty="0" smtClean="0">
                <a:solidFill>
                  <a:schemeClr val="accent2"/>
                </a:solidFill>
                <a:cs typeface="+mn-cs"/>
              </a:rPr>
              <a:t>A</a:t>
            </a:r>
            <a:r>
              <a:rPr lang="en-US" sz="4400" dirty="0" smtClean="0">
                <a:solidFill>
                  <a:schemeClr val="accent2"/>
                </a:solidFill>
                <a:cs typeface="+mn-cs"/>
              </a:rPr>
              <a:t> to set </a:t>
            </a:r>
            <a:r>
              <a:rPr lang="en-US" sz="4400" i="1" dirty="0" smtClean="0">
                <a:solidFill>
                  <a:schemeClr val="accent2"/>
                </a:solidFill>
                <a:cs typeface="+mn-cs"/>
              </a:rPr>
              <a:t>B</a:t>
            </a:r>
          </a:p>
          <a:p>
            <a:pPr eaLnBrk="1" hangingPunct="1">
              <a:defRPr/>
            </a:pPr>
            <a:r>
              <a:rPr lang="en-US" sz="4400" dirty="0" smtClean="0">
                <a:cs typeface="+mn-cs"/>
              </a:rPr>
              <a:t>associates an element, </a:t>
            </a:r>
          </a:p>
          <a:p>
            <a:pPr eaLnBrk="1" hangingPunct="1">
              <a:defRPr/>
            </a:pPr>
            <a:r>
              <a:rPr lang="en-US" sz="4400" dirty="0" smtClean="0">
                <a:cs typeface="+mn-cs"/>
              </a:rPr>
              <a:t>with an element </a:t>
            </a:r>
          </a:p>
          <a:p>
            <a:pPr eaLnBrk="1" hangingPunct="1">
              <a:defRPr/>
            </a:pPr>
            <a:r>
              <a:rPr lang="en-US" sz="3600" i="1" dirty="0" smtClean="0">
                <a:cs typeface="+mn-cs"/>
              </a:rPr>
              <a:t>Example: </a:t>
            </a:r>
            <a:r>
              <a:rPr lang="en-US" sz="4800" i="1" dirty="0" smtClean="0">
                <a:cs typeface="+mn-cs"/>
              </a:rPr>
              <a:t>f </a:t>
            </a:r>
            <a:r>
              <a:rPr lang="en-US" sz="4800" dirty="0" smtClean="0">
                <a:cs typeface="+mn-cs"/>
              </a:rPr>
              <a:t>is the string-length function: </a:t>
            </a:r>
            <a:r>
              <a:rPr lang="en-US" sz="4800" i="1" dirty="0" smtClean="0">
                <a:cs typeface="+mn-cs"/>
              </a:rPr>
              <a:t>f</a:t>
            </a:r>
            <a:r>
              <a:rPr lang="en-US" sz="4800" dirty="0" smtClean="0">
                <a:cs typeface="+mn-cs"/>
              </a:rPr>
              <a:t>(</a:t>
            </a:r>
            <a:r>
              <a:rPr lang="ja-JP" altLang="en-US" sz="4800" dirty="0" smtClean="0">
                <a:latin typeface="Arial"/>
                <a:cs typeface="+mn-cs"/>
              </a:rPr>
              <a:t>“</a:t>
            </a:r>
            <a:r>
              <a:rPr lang="en-US" sz="4800" dirty="0" err="1" smtClean="0">
                <a:latin typeface="Courier New" charset="0"/>
                <a:cs typeface="+mn-cs"/>
              </a:rPr>
              <a:t>aabd</a:t>
            </a:r>
            <a:r>
              <a:rPr lang="ja-JP" altLang="en-US" sz="4800" dirty="0" smtClean="0">
                <a:latin typeface="Arial"/>
                <a:cs typeface="+mn-cs"/>
              </a:rPr>
              <a:t>”</a:t>
            </a:r>
            <a:r>
              <a:rPr lang="en-US" sz="4800" dirty="0" smtClean="0">
                <a:cs typeface="+mn-cs"/>
              </a:rPr>
              <a:t>)=4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76381"/>
              </p:ext>
            </p:extLst>
          </p:nvPr>
        </p:nvGraphicFramePr>
        <p:xfrm>
          <a:off x="3011488" y="476250"/>
          <a:ext cx="30543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183" name="Equation" r:id="rId3" imgW="660400" imgH="203200" progId="Equation.3">
                  <p:embed/>
                </p:oleObj>
              </mc:Choice>
              <mc:Fallback>
                <p:oleObj name="Equation" r:id="rId3" imgW="660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8" y="476250"/>
                        <a:ext cx="30543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27729"/>
              </p:ext>
            </p:extLst>
          </p:nvPr>
        </p:nvGraphicFramePr>
        <p:xfrm>
          <a:off x="6184900" y="2387600"/>
          <a:ext cx="244633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184" name="Equation" r:id="rId5" imgW="583947" imgH="203112" progId="Equation.DSMT4">
                  <p:embed/>
                </p:oleObj>
              </mc:Choice>
              <mc:Fallback>
                <p:oleObj name="Equation" r:id="rId5" imgW="58394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2387600"/>
                        <a:ext cx="2446338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147480"/>
              </p:ext>
            </p:extLst>
          </p:nvPr>
        </p:nvGraphicFramePr>
        <p:xfrm>
          <a:off x="4722813" y="3108325"/>
          <a:ext cx="18621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185" name="Equation" r:id="rId7" imgW="393359" imgH="177646" progId="Equation.3">
                  <p:embed/>
                </p:oleObj>
              </mc:Choice>
              <mc:Fallback>
                <p:oleObj name="Equation" r:id="rId7" imgW="393359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813" y="3108325"/>
                        <a:ext cx="186213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556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cs typeface="+mn-cs"/>
              </a:rPr>
              <a:t>f is the string-length function.</a:t>
            </a:r>
          </a:p>
          <a:p>
            <a:pPr eaLnBrk="1" hangingPunct="1">
              <a:defRPr/>
            </a:pPr>
            <a:r>
              <a:rPr lang="en-US" sz="4800" dirty="0" smtClean="0">
                <a:cs typeface="+mn-cs"/>
              </a:rPr>
              <a:t>A, the </a:t>
            </a:r>
            <a:r>
              <a:rPr lang="en-US" sz="4800" dirty="0" smtClean="0">
                <a:solidFill>
                  <a:schemeClr val="accent2"/>
                </a:solidFill>
                <a:cs typeface="+mn-cs"/>
              </a:rPr>
              <a:t>domain</a:t>
            </a:r>
            <a:r>
              <a:rPr lang="en-US" sz="4800" dirty="0" smtClean="0">
                <a:cs typeface="+mn-cs"/>
              </a:rPr>
              <a:t> of f,</a:t>
            </a:r>
          </a:p>
          <a:p>
            <a:pPr algn="ctr" eaLnBrk="1" hangingPunct="1">
              <a:defRPr/>
            </a:pPr>
            <a:r>
              <a:rPr lang="en-US" sz="4800" dirty="0" smtClean="0">
                <a:cs typeface="+mn-cs"/>
              </a:rPr>
              <a:t>is the set of strings.</a:t>
            </a:r>
          </a:p>
          <a:p>
            <a:pPr eaLnBrk="1" hangingPunct="1">
              <a:defRPr/>
            </a:pPr>
            <a:r>
              <a:rPr lang="en-US" sz="4800" dirty="0" smtClean="0">
                <a:cs typeface="+mn-cs"/>
              </a:rPr>
              <a:t>B, the </a:t>
            </a:r>
            <a:r>
              <a:rPr lang="en-US" sz="4800" dirty="0" smtClean="0">
                <a:solidFill>
                  <a:schemeClr val="accent2"/>
                </a:solidFill>
                <a:cs typeface="+mn-cs"/>
              </a:rPr>
              <a:t>codomain</a:t>
            </a:r>
            <a:r>
              <a:rPr lang="en-US" sz="4800" dirty="0" smtClean="0">
                <a:cs typeface="+mn-cs"/>
              </a:rPr>
              <a:t> of f, is 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432106"/>
              </p:ext>
            </p:extLst>
          </p:nvPr>
        </p:nvGraphicFramePr>
        <p:xfrm>
          <a:off x="3128963" y="504825"/>
          <a:ext cx="28194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187" name="Equation" r:id="rId3" imgW="609600" imgH="190500" progId="Equation.3">
                  <p:embed/>
                </p:oleObj>
              </mc:Choice>
              <mc:Fallback>
                <p:oleObj name="Equation" r:id="rId3" imgW="6096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504825"/>
                        <a:ext cx="28194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494628"/>
              </p:ext>
            </p:extLst>
          </p:nvPr>
        </p:nvGraphicFramePr>
        <p:xfrm>
          <a:off x="7243234" y="4957236"/>
          <a:ext cx="808567" cy="808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188" name="Equation" r:id="rId5" imgW="165100" imgH="165100" progId="Equation.DSMT4">
                  <p:embed/>
                </p:oleObj>
              </mc:Choice>
              <mc:Fallback>
                <p:oleObj name="Equation" r:id="rId5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43234" y="4957236"/>
                        <a:ext cx="808567" cy="808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662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Total functions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377825" y="1425575"/>
            <a:ext cx="8402638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4400">
                <a:cs typeface="+mn-cs"/>
              </a:rPr>
              <a:t>				   is </a:t>
            </a:r>
            <a:r>
              <a:rPr lang="en-US" sz="4400">
                <a:solidFill>
                  <a:schemeClr val="accent2"/>
                </a:solidFill>
                <a:cs typeface="+mn-cs"/>
              </a:rPr>
              <a:t>total</a:t>
            </a:r>
            <a:endParaRPr lang="en-US" sz="4400">
              <a:cs typeface="+mn-cs"/>
            </a:endParaRPr>
          </a:p>
          <a:p>
            <a:pPr>
              <a:defRPr/>
            </a:pPr>
            <a:r>
              <a:rPr lang="en-US" sz="4400">
                <a:cs typeface="+mn-cs"/>
              </a:rPr>
              <a:t>      iff every element of </a:t>
            </a:r>
            <a:r>
              <a:rPr lang="en-US" sz="4400" i="1">
                <a:cs typeface="+mn-cs"/>
              </a:rPr>
              <a:t>A </a:t>
            </a:r>
            <a:r>
              <a:rPr lang="en-US" sz="4400">
                <a:cs typeface="+mn-cs"/>
              </a:rPr>
              <a:t>is</a:t>
            </a:r>
          </a:p>
          <a:p>
            <a:pPr>
              <a:defRPr/>
            </a:pPr>
            <a:r>
              <a:rPr lang="en-US" sz="4400">
                <a:cs typeface="+mn-cs"/>
              </a:rPr>
              <a:t>          assigned a </a:t>
            </a:r>
            <a:r>
              <a:rPr lang="en-US" sz="4400" i="1">
                <a:cs typeface="+mn-cs"/>
              </a:rPr>
              <a:t>B</a:t>
            </a:r>
            <a:r>
              <a:rPr lang="en-US" sz="4400">
                <a:cs typeface="+mn-cs"/>
              </a:rPr>
              <a:t>-value by </a:t>
            </a:r>
            <a:r>
              <a:rPr lang="en-US" sz="4400" i="1">
                <a:cs typeface="+mn-cs"/>
              </a:rPr>
              <a:t>f</a:t>
            </a:r>
          </a:p>
        </p:txBody>
      </p:sp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1104900" y="1408113"/>
          <a:ext cx="30130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55" name="Equation" r:id="rId3" imgW="660113" imgH="203112" progId="Equation.DSMT4">
                  <p:embed/>
                </p:oleObj>
              </mc:Choice>
              <mc:Fallback>
                <p:oleObj name="Equation" r:id="rId3" imgW="66011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1408113"/>
                        <a:ext cx="301307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9" name="Object 5"/>
          <p:cNvGraphicFramePr>
            <a:graphicFrameLocks noChangeAspect="1"/>
          </p:cNvGraphicFramePr>
          <p:nvPr/>
        </p:nvGraphicFramePr>
        <p:xfrm>
          <a:off x="352425" y="3708400"/>
          <a:ext cx="8266113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56" name="Equation" r:id="rId5" imgW="1485900" imgH="203200" progId="Equation.3">
                  <p:embed/>
                </p:oleObj>
              </mc:Choice>
              <mc:Fallback>
                <p:oleObj name="Equation" r:id="rId5" imgW="1485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3708400"/>
                        <a:ext cx="8266113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34517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300"/>
            <a:ext cx="7535333" cy="31115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8000"/>
                </a:solidFill>
              </a:rPr>
              <a:t>Jason</a:t>
            </a:r>
            <a:r>
              <a:rPr lang="en-US" dirty="0" smtClean="0"/>
              <a:t>) = subjects</a:t>
            </a:r>
            <a:r>
              <a:rPr lang="en-US" dirty="0" smtClean="0">
                <a:solidFill>
                  <a:srgbClr val="008000"/>
                </a:solidFill>
              </a:rPr>
              <a:t> Jason</a:t>
            </a:r>
            <a:r>
              <a:rPr lang="en-US" dirty="0" smtClean="0"/>
              <a:t> is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registered for         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378626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914400" y="1968500"/>
            <a:ext cx="2286000" cy="4457700"/>
          </a:xfrm>
          <a:prstGeom prst="ellipse">
            <a:avLst/>
          </a:prstGeom>
          <a:solidFill>
            <a:srgbClr val="92D050">
              <a:alpha val="73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806700" y="2794000"/>
            <a:ext cx="3429000" cy="5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2781300" y="2832100"/>
            <a:ext cx="3416300" cy="187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590800" y="3746500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4152900" y="1896534"/>
            <a:ext cx="539255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pic>
        <p:nvPicPr>
          <p:cNvPr id="664586" name="Picture 10" descr="j023289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4495800"/>
            <a:ext cx="900113" cy="1325563"/>
          </a:xfrm>
          <a:prstGeom prst="rect">
            <a:avLst/>
          </a:prstGeom>
          <a:noFill/>
        </p:spPr>
      </p:pic>
      <p:pic>
        <p:nvPicPr>
          <p:cNvPr id="664587" name="Picture 11" descr="j0135033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2100" y="2309813"/>
            <a:ext cx="544513" cy="1219200"/>
          </a:xfrm>
          <a:prstGeom prst="rect">
            <a:avLst/>
          </a:prstGeom>
          <a:noFill/>
        </p:spPr>
      </p:pic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4000" dirty="0" smtClean="0"/>
              <a:t>R</a:t>
            </a:r>
            <a:r>
              <a:rPr lang="en-US" dirty="0" smtClean="0"/>
              <a:t>egistered for” relation </a:t>
            </a:r>
            <a:r>
              <a:rPr lang="en-US" sz="4800" dirty="0" smtClean="0">
                <a:solidFill>
                  <a:srgbClr val="000090"/>
                </a:solidFill>
              </a:rPr>
              <a:t>R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2578100" y="4686300"/>
            <a:ext cx="3530600" cy="114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2641600" y="4737100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149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987">
        <p:fade/>
      </p:transition>
    </mc:Choice>
    <mc:Fallback xmlns="">
      <p:transition xmlns:p14="http://schemas.microsoft.com/office/powerpoint/2010/main" spd="med" advTm="38987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300"/>
            <a:ext cx="7535333" cy="31115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8000"/>
                </a:solidFill>
              </a:rPr>
              <a:t>Jason</a:t>
            </a:r>
            <a:r>
              <a:rPr lang="en-US" dirty="0" smtClean="0"/>
              <a:t>) = subjects</a:t>
            </a:r>
            <a:r>
              <a:rPr lang="en-US" dirty="0" smtClean="0">
                <a:solidFill>
                  <a:srgbClr val="008000"/>
                </a:solidFill>
              </a:rPr>
              <a:t> Jason</a:t>
            </a:r>
            <a:r>
              <a:rPr lang="en-US" dirty="0" smtClean="0"/>
              <a:t> is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registered for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= {</a:t>
            </a:r>
            <a:r>
              <a:rPr lang="en-US" dirty="0" smtClean="0">
                <a:solidFill>
                  <a:srgbClr val="F74BE3"/>
                </a:solidFill>
              </a:rPr>
              <a:t>6.042</a:t>
            </a:r>
            <a:r>
              <a:rPr lang="en-US" dirty="0" smtClean="0">
                <a:solidFill>
                  <a:schemeClr val="tx2"/>
                </a:solidFill>
              </a:rPr>
              <a:t>,</a:t>
            </a:r>
            <a:r>
              <a:rPr lang="en-US" dirty="0" smtClean="0">
                <a:solidFill>
                  <a:srgbClr val="F74BE3"/>
                </a:solidFill>
              </a:rPr>
              <a:t> 6.012</a:t>
            </a: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37249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597" y="1507067"/>
            <a:ext cx="9042403" cy="301413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6600" dirty="0" smtClean="0">
                <a:solidFill>
                  <a:srgbClr val="0033CC"/>
                </a:solidFill>
                <a:cs typeface="+mn-cs"/>
              </a:rPr>
              <a:t>R</a:t>
            </a:r>
            <a:r>
              <a:rPr lang="en-US" sz="6000" dirty="0" smtClean="0">
                <a:cs typeface="+mn-cs"/>
              </a:rPr>
              <a:t>(</a:t>
            </a:r>
            <a:r>
              <a:rPr lang="en-US" sz="6000" dirty="0" smtClean="0">
                <a:solidFill>
                  <a:srgbClr val="008000"/>
                </a:solidFill>
                <a:cs typeface="+mn-cs"/>
              </a:rPr>
              <a:t>X</a:t>
            </a:r>
            <a:r>
              <a:rPr lang="en-US" sz="6000" dirty="0" smtClean="0">
                <a:cs typeface="+mn-cs"/>
              </a:rPr>
              <a:t>) ::=</a:t>
            </a:r>
            <a:r>
              <a:rPr lang="en-US" sz="5400" dirty="0" smtClean="0">
                <a:cs typeface="+mn-cs"/>
              </a:rPr>
              <a:t> </a:t>
            </a:r>
            <a:r>
              <a:rPr lang="en-US" sz="6000" dirty="0" smtClean="0"/>
              <a:t>all </a:t>
            </a:r>
            <a:r>
              <a:rPr lang="en-US" sz="6000" dirty="0" smtClean="0">
                <a:sym typeface="Symbol" charset="0"/>
              </a:rPr>
              <a:t>the subjects being taken by students in the set </a:t>
            </a:r>
            <a:r>
              <a:rPr lang="en-US" sz="6000" dirty="0" smtClean="0">
                <a:solidFill>
                  <a:srgbClr val="008000"/>
                </a:solidFill>
              </a:rPr>
              <a:t>X</a:t>
            </a:r>
            <a:endParaRPr lang="en-US" sz="5400" dirty="0" smtClean="0">
              <a:solidFill>
                <a:srgbClr val="008000"/>
              </a:solidFill>
              <a:sym typeface="Symbo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56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1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|8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8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2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8.2|1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8.2|1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5099</TotalTime>
  <Words>1104</Words>
  <Application>Microsoft Macintosh PowerPoint</Application>
  <PresentationFormat>On-screen Show (4:3)</PresentationFormat>
  <Paragraphs>493</Paragraphs>
  <Slides>56</Slides>
  <Notes>29</Notes>
  <HiddenSlides>13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59" baseType="lpstr">
      <vt:lpstr>1_Custom Design</vt:lpstr>
      <vt:lpstr>Equation</vt:lpstr>
      <vt:lpstr>Microsoft Equation</vt:lpstr>
      <vt:lpstr>PowerPoint Presentation</vt:lpstr>
      <vt:lpstr>PowerPoint Presentation</vt:lpstr>
      <vt:lpstr>“Registered for” relation R</vt:lpstr>
      <vt:lpstr>“Registered for” relation R</vt:lpstr>
      <vt:lpstr>“Registered for” relation R</vt:lpstr>
      <vt:lpstr>Images under R</vt:lpstr>
      <vt:lpstr>“Registered for” relation R</vt:lpstr>
      <vt:lpstr>Images under R</vt:lpstr>
      <vt:lpstr>Images under R</vt:lpstr>
      <vt:lpstr>Images under R</vt:lpstr>
      <vt:lpstr>Images under R</vt:lpstr>
      <vt:lpstr>“Registered for” relation R</vt:lpstr>
      <vt:lpstr>Images under R</vt:lpstr>
      <vt:lpstr>Images under R</vt:lpstr>
      <vt:lpstr>PowerPoint Presentation</vt:lpstr>
      <vt:lpstr>Images under R-1</vt:lpstr>
      <vt:lpstr>PowerPoint Presentation</vt:lpstr>
      <vt:lpstr>Images under R-1</vt:lpstr>
      <vt:lpstr>Images under R-1</vt:lpstr>
      <vt:lpstr>PowerPoint Presentation</vt:lpstr>
      <vt:lpstr>Images under R-1</vt:lpstr>
      <vt:lpstr>Inverse image under R</vt:lpstr>
      <vt:lpstr>“advises” relation V</vt:lpstr>
      <vt:lpstr>The range of V</vt:lpstr>
      <vt:lpstr>Composing R and V</vt:lpstr>
      <vt:lpstr>Composing R and V</vt:lpstr>
      <vt:lpstr>Composing R and V</vt:lpstr>
      <vt:lpstr>Composing R and V</vt:lpstr>
      <vt:lpstr>Composing R and V</vt:lpstr>
      <vt:lpstr>Composing R and V</vt:lpstr>
      <vt:lpstr>Composing R and V</vt:lpstr>
      <vt:lpstr>“teaches” relation T</vt:lpstr>
      <vt:lpstr>set operations on relations</vt:lpstr>
      <vt:lpstr>PowerPoint Presentation</vt:lpstr>
      <vt:lpstr>PowerPoint Presentation</vt:lpstr>
      <vt:lpstr>Binary relation R from A to B</vt:lpstr>
      <vt:lpstr>Binary relation R from A to B</vt:lpstr>
      <vt:lpstr>Binary relation R from A to B</vt:lpstr>
      <vt:lpstr>range(R)</vt:lpstr>
      <vt:lpstr>range(R) = {b2,b4}</vt:lpstr>
      <vt:lpstr>Composition                SR</vt:lpstr>
      <vt:lpstr>Composition  is Associative</vt:lpstr>
      <vt:lpstr>Functions are relations</vt:lpstr>
      <vt:lpstr>function archery</vt:lpstr>
      <vt:lpstr>function archery</vt:lpstr>
      <vt:lpstr>function archery</vt:lpstr>
      <vt:lpstr>Functions are relations</vt:lpstr>
      <vt:lpstr>total relation archery</vt:lpstr>
      <vt:lpstr>total relation archery</vt:lpstr>
      <vt:lpstr>total relation archery</vt:lpstr>
      <vt:lpstr>total &amp; function archery</vt:lpstr>
      <vt:lpstr>PowerPoint Presentation</vt:lpstr>
      <vt:lpstr>PowerPoint Presentation</vt:lpstr>
      <vt:lpstr>PowerPoint Presentation</vt:lpstr>
      <vt:lpstr>PowerPoint Presentation</vt:lpstr>
      <vt:lpstr>Total functions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447</cp:revision>
  <cp:lastPrinted>2011-09-19T01:55:52Z</cp:lastPrinted>
  <dcterms:created xsi:type="dcterms:W3CDTF">2011-02-14T14:12:51Z</dcterms:created>
  <dcterms:modified xsi:type="dcterms:W3CDTF">2012-02-20T04:01:27Z</dcterms:modified>
</cp:coreProperties>
</file>