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7" r:id="rId2"/>
    <p:sldId id="322" r:id="rId3"/>
    <p:sldId id="297" r:id="rId4"/>
    <p:sldId id="351" r:id="rId5"/>
    <p:sldId id="352" r:id="rId6"/>
    <p:sldId id="344" r:id="rId7"/>
    <p:sldId id="316" r:id="rId8"/>
    <p:sldId id="290" r:id="rId9"/>
    <p:sldId id="319" r:id="rId10"/>
    <p:sldId id="321" r:id="rId11"/>
    <p:sldId id="320" r:id="rId12"/>
    <p:sldId id="353" r:id="rId13"/>
    <p:sldId id="355" r:id="rId14"/>
    <p:sldId id="358" r:id="rId15"/>
    <p:sldId id="359" r:id="rId16"/>
    <p:sldId id="347" r:id="rId17"/>
    <p:sldId id="346" r:id="rId18"/>
    <p:sldId id="323" r:id="rId19"/>
    <p:sldId id="326" r:id="rId20"/>
    <p:sldId id="329" r:id="rId21"/>
    <p:sldId id="360" r:id="rId22"/>
    <p:sldId id="362" r:id="rId23"/>
    <p:sldId id="348" r:id="rId24"/>
    <p:sldId id="361" r:id="rId25"/>
    <p:sldId id="349" r:id="rId26"/>
    <p:sldId id="333" r:id="rId27"/>
    <p:sldId id="363" r:id="rId28"/>
    <p:sldId id="350" r:id="rId29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03" d="100"/>
          <a:sy n="103" d="100"/>
        </p:scale>
        <p:origin x="-1816" y="-104"/>
      </p:cViewPr>
      <p:guideLst>
        <p:guide orient="horz" pos="2165"/>
        <p:guide pos="288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4" Type="http://schemas.openxmlformats.org/officeDocument/2006/relationships/slide" Target="slides/slide19.xml"/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18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19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3F.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September 23,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51165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as big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same size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(A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B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C)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200949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B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54324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79611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C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lang="en-US" sz="4800" kern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799"/>
            <a:ext cx="7297908" cy="1121107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pow(</a:t>
            </a:r>
            <a:r>
              <a:rPr lang="en-US" sz="4400" dirty="0" err="1" smtClean="0">
                <a:solidFill>
                  <a:srgbClr val="0000FF"/>
                </a:solidFill>
                <a:sym typeface="Mathematica7Mono"/>
              </a:rPr>
              <a:t>N</a:t>
            </a:r>
            <a:r>
              <a:rPr lang="en-US" sz="4000" dirty="0" smtClean="0">
                <a:solidFill>
                  <a:srgbClr val="0000FF"/>
                </a:solidFill>
              </a:rPr>
              <a:t>) 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694688"/>
            <a:ext cx="8455152" cy="3364991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r>
              <a:rPr lang="en-US" sz="4400" dirty="0" smtClean="0"/>
              <a:t>NO,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 No surjection from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pow(A</a:t>
            </a:r>
            <a:r>
              <a:rPr lang="en-US" sz="4400" dirty="0" smtClean="0">
                <a:solidFill>
                  <a:srgbClr val="0000FF"/>
                </a:solidFill>
              </a:rPr>
              <a:t>), </a:t>
            </a:r>
            <a:r>
              <a:rPr lang="en-US" sz="4400" dirty="0" smtClean="0"/>
              <a:t>even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2083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</a:t>
            </a:r>
            <a:r>
              <a:rPr lang="en-US" sz="5400" dirty="0" smtClean="0">
                <a:solidFill>
                  <a:srgbClr val="9933FF"/>
                </a:solidFill>
              </a:rPr>
              <a:t>Theorem:</a:t>
            </a:r>
          </a:p>
          <a:p>
            <a:r>
              <a:rPr lang="en-US" sz="4400" dirty="0" smtClean="0"/>
              <a:t>There is no </a:t>
            </a:r>
            <a:r>
              <a:rPr lang="en-US" sz="4400" dirty="0" err="1" smtClean="0"/>
              <a:t>surjective</a:t>
            </a:r>
            <a:r>
              <a:rPr lang="en-US" sz="4400" dirty="0" smtClean="0"/>
              <a:t> function</a:t>
            </a:r>
          </a:p>
          <a:p>
            <a:r>
              <a:rPr lang="en-US" sz="4400" dirty="0" smtClean="0"/>
              <a:t> from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dirty="0" smtClean="0"/>
              <a:t>, for </a:t>
            </a:r>
            <a:r>
              <a:rPr lang="en-US" sz="4400" dirty="0" smtClean="0">
                <a:solidFill>
                  <a:srgbClr val="008000"/>
                </a:solidFill>
              </a:rPr>
              <a:t>any</a:t>
            </a:r>
            <a:r>
              <a:rPr lang="en-US" sz="4400" dirty="0" smtClean="0"/>
              <a:t> set,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(finite or infinite).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Cantor’s Idea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82" y="1257304"/>
            <a:ext cx="8791061" cy="5116783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strict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is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strictly smaller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than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</a:p>
          <a:p>
            <a:pPr algn="ctr"/>
            <a:r>
              <a:rPr lang="en-US" sz="6600" dirty="0">
                <a:solidFill>
                  <a:srgbClr val="9933FF"/>
                </a:solidFill>
              </a:rPr>
              <a:t>Cantor’s Theorem: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</a:rPr>
              <a:t>strict  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</a:rPr>
              <a:t>pow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  <p:sp>
        <p:nvSpPr>
          <p:cNvPr id="8" name="Oval 7"/>
          <p:cNvSpPr/>
          <p:nvPr/>
        </p:nvSpPr>
        <p:spPr>
          <a:xfrm>
            <a:off x="1578196" y="5190504"/>
            <a:ext cx="5807280" cy="1072622"/>
          </a:xfrm>
          <a:prstGeom prst="ellipse">
            <a:avLst/>
          </a:prstGeom>
          <a:ln w="31750">
            <a:solidFill>
              <a:srgbClr val="F50802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Equation" r:id="rId4" imgW="838200" imgH="482600" progId="Equation.DSMT4">
                  <p:embed/>
                </p:oleObj>
              </mc:Choice>
              <mc:Fallback>
                <p:oleObj name="Equation" r:id="rId4" imgW="838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536" y="4401899"/>
                        <a:ext cx="3338512" cy="192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Equation" r:id="rId6" imgW="939800" imgH="495300" progId="Equation.DSMT4">
                  <p:embed/>
                </p:oleObj>
              </mc:Choice>
              <mc:Fallback>
                <p:oleObj name="Equation" r:id="rId6" imgW="9398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494213"/>
                        <a:ext cx="391795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8" imgW="723900" imgH="228600" progId="Equation.DSMT4">
                  <p:embed/>
                </p:oleObj>
              </mc:Choice>
              <mc:Fallback>
                <p:oleObj name="Equation" r:id="rId8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2" y="4504963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18121" y="5823709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</a:t>
            </a:r>
            <a:r>
              <a:rPr lang="en-US" sz="4400" dirty="0" smtClean="0"/>
              <a:t>in </a:t>
            </a:r>
            <a:r>
              <a:rPr lang="en-US" sz="4400" dirty="0" smtClean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err="1" smtClean="0">
                <a:latin typeface="Comic Sans MS"/>
              </a:rPr>
              <a:t>iff</a:t>
            </a:r>
            <a:r>
              <a:rPr lang="en-US" sz="4400" dirty="0" smtClean="0">
                <a:latin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</a:t>
            </a:r>
            <a:r>
              <a:rPr lang="en-US" sz="4400" dirty="0" smtClean="0">
                <a:latin typeface="Comic Sans MS"/>
              </a:rPr>
              <a:t>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</a:t>
            </a:r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</a:t>
            </a:r>
            <a:r>
              <a:rPr lang="en-US" sz="4400" dirty="0" smtClean="0">
                <a:latin typeface="Comic Sans MS"/>
              </a:rPr>
              <a:t>rogram applied to </a:t>
            </a:r>
            <a:r>
              <a:rPr lang="en-US" sz="4400" dirty="0" smtClean="0">
                <a:latin typeface="Comic Sans MS"/>
              </a:rPr>
              <a:t>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</a:t>
            </a:r>
            <a:r>
              <a:rPr lang="en-US" sz="4400" dirty="0" smtClean="0">
                <a:latin typeface="Comic Sans MS"/>
              </a:rPr>
              <a:t>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  <a:endParaRPr lang="en-US" sz="4400" dirty="0" smtClean="0"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r>
              <a:rPr lang="en-US" sz="4400" dirty="0" smtClean="0"/>
              <a:t>Only </a:t>
            </a:r>
            <a:r>
              <a:rPr lang="en-US" sz="4400" dirty="0" err="1" smtClean="0"/>
              <a:t>countably</a:t>
            </a:r>
            <a:r>
              <a:rPr lang="en-US" sz="4400" dirty="0" smtClean="0"/>
              <a:t> many </a:t>
            </a:r>
            <a:r>
              <a:rPr lang="en-US" sz="4400" dirty="0" smtClean="0"/>
              <a:t>finite ASCII </a:t>
            </a:r>
          </a:p>
          <a:p>
            <a:r>
              <a:rPr lang="en-US" sz="4400" dirty="0" smtClean="0"/>
              <a:t>strings </a:t>
            </a:r>
            <a:r>
              <a:rPr lang="en-US" sz="4400" dirty="0" smtClean="0"/>
              <a:t>(program texts)</a:t>
            </a:r>
            <a:r>
              <a:rPr lang="en-US" sz="4400" dirty="0" smtClean="0"/>
              <a:t>,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00" y="2256090"/>
            <a:ext cx="858705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                                  </a:t>
            </a:r>
            <a:r>
              <a:rPr lang="en-US" sz="4400" dirty="0" smtClean="0">
                <a:latin typeface="Comic Sans MS"/>
                <a:cs typeface="Comic Sans MS"/>
              </a:rPr>
              <a:t>so </a:t>
            </a:r>
            <a:r>
              <a:rPr lang="en-US" sz="4400" dirty="0">
                <a:latin typeface="Comic Sans MS"/>
                <a:cs typeface="Comic Sans MS"/>
              </a:rPr>
              <a:t>only</a:t>
            </a:r>
          </a:p>
          <a:p>
            <a:r>
              <a:rPr lang="en-US" sz="4400" dirty="0" err="1">
                <a:latin typeface="Comic Sans MS"/>
                <a:cs typeface="Comic Sans MS"/>
              </a:rPr>
              <a:t>countably</a:t>
            </a:r>
            <a:r>
              <a:rPr lang="en-US" sz="4400" dirty="0">
                <a:latin typeface="Comic Sans MS"/>
                <a:cs typeface="Comic Sans MS"/>
              </a:rPr>
              <a:t> many computable </a:t>
            </a:r>
          </a:p>
          <a:p>
            <a:r>
              <a:rPr lang="en-US" sz="4400" dirty="0">
                <a:latin typeface="Comic Sans MS"/>
                <a:cs typeface="Comic Sans MS"/>
              </a:rPr>
              <a:t>strings 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53" y="3661681"/>
            <a:ext cx="851599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               So there must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be </a:t>
            </a:r>
            <a:r>
              <a:rPr lang="en-US" sz="4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noncomputable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fact, </a:t>
            </a:r>
            <a:r>
              <a:rPr lang="en-US" sz="4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uncountably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many!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5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pow(A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4" imgW="838200" imgH="203200" progId="Equation.DSMT4">
                  <p:embed/>
                </p:oleObj>
              </mc:Choice>
              <mc:Fallback>
                <p:oleObj name="Equation" r:id="rId4" imgW="838200" imgH="20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87" y="1635063"/>
                        <a:ext cx="3384550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6" imgW="965200" imgH="203200" progId="Equation.DSMT4">
                  <p:embed/>
                </p:oleObj>
              </mc:Choice>
              <mc:Fallback>
                <p:oleObj name="Equation" r:id="rId6" imgW="9652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8" y="3546963"/>
                        <a:ext cx="3895725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4324</TotalTime>
  <Words>1067</Words>
  <Application>Microsoft Macintosh PowerPoint</Application>
  <PresentationFormat>On-screen Show (4:3)</PresentationFormat>
  <Paragraphs>178</Paragraphs>
  <Slides>28</Slides>
  <Notes>21</Notes>
  <HiddenSlides>5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Comic Sans MS</vt:lpstr>
      <vt:lpstr>EUSM10</vt:lpstr>
      <vt:lpstr>EUFM10</vt:lpstr>
      <vt:lpstr>Helvetica</vt:lpstr>
      <vt:lpstr>CMSY10</vt:lpstr>
      <vt:lpstr>EURM10</vt:lpstr>
      <vt:lpstr>CMEX10</vt:lpstr>
      <vt:lpstr>EUEX10</vt:lpstr>
      <vt:lpstr>CMSS17</vt:lpstr>
      <vt:lpstr>Euclid Math Two</vt:lpstr>
      <vt:lpstr>Euclid Symbol</vt:lpstr>
      <vt:lpstr>Mistral</vt:lpstr>
      <vt:lpstr>Mathematica7Mono</vt:lpstr>
      <vt:lpstr>cmmi10</vt:lpstr>
      <vt:lpstr>1_Custom Design</vt:lpstr>
      <vt:lpstr>Equation</vt:lpstr>
      <vt:lpstr>PowerPoint Presentation</vt:lpstr>
      <vt:lpstr>bijection archery</vt:lpstr>
      <vt:lpstr>Mapping Rule (bij)</vt:lpstr>
      <vt:lpstr> pow(A) bijection to bit-strings</vt:lpstr>
      <vt:lpstr> pow(A) bijection to bit-strings</vt:lpstr>
      <vt:lpstr>surjective &amp; function</vt:lpstr>
      <vt:lpstr>Mapping Rule (surj)</vt:lpstr>
      <vt:lpstr>Mapping Rule (surj)</vt:lpstr>
      <vt:lpstr>injection archery </vt:lpstr>
      <vt:lpstr>Mapping Rule (inj)</vt:lpstr>
      <vt:lpstr>Mapping Rule (inj)</vt:lpstr>
      <vt:lpstr>Cantor’s Idea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size of the power set</vt:lpstr>
      <vt:lpstr> pow(N)  bij   ∞-bit-strings</vt:lpstr>
      <vt:lpstr>infinite sizes</vt:lpstr>
      <vt:lpstr>Infinite Sizes</vt:lpstr>
      <vt:lpstr>Cantor’s Idea</vt:lpstr>
      <vt:lpstr>no surjection from A to pow(A)</vt:lpstr>
      <vt:lpstr>no surjection from A to pow(A)</vt:lpstr>
      <vt:lpstr> {0,1}ω is uncountable</vt:lpstr>
      <vt:lpstr>noncomputable strings in  {0,1}ω</vt:lpstr>
      <vt:lpstr>noncomputable strings in  {0,1}ω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348</cp:revision>
  <cp:lastPrinted>2011-09-18T18:48:02Z</cp:lastPrinted>
  <dcterms:created xsi:type="dcterms:W3CDTF">2011-02-18T03:43:54Z</dcterms:created>
  <dcterms:modified xsi:type="dcterms:W3CDTF">2011-09-18T18:48:12Z</dcterms:modified>
</cp:coreProperties>
</file>