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99" r:id="rId3"/>
    <p:sldId id="277" r:id="rId4"/>
    <p:sldId id="278" r:id="rId5"/>
    <p:sldId id="300" r:id="rId6"/>
    <p:sldId id="301" r:id="rId7"/>
    <p:sldId id="293" r:id="rId8"/>
    <p:sldId id="294" r:id="rId9"/>
    <p:sldId id="292" r:id="rId10"/>
    <p:sldId id="295" r:id="rId11"/>
    <p:sldId id="280" r:id="rId12"/>
    <p:sldId id="281" r:id="rId13"/>
    <p:sldId id="282" r:id="rId14"/>
    <p:sldId id="302" r:id="rId15"/>
    <p:sldId id="303" r:id="rId16"/>
    <p:sldId id="304" r:id="rId17"/>
    <p:sldId id="305" r:id="rId18"/>
    <p:sldId id="290" r:id="rId19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9" d="100"/>
          <a:sy n="109" d="100"/>
        </p:scale>
        <p:origin x="-1648" y="-104"/>
      </p:cViewPr>
      <p:guideLst>
        <p:guide orient="horz" pos="216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5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10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September 26,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Prove that </a:t>
            </a:r>
            <a:r>
              <a:rPr lang="en-US" dirty="0" smtClean="0"/>
              <a:t>            is uncountable.</a:t>
            </a:r>
          </a:p>
          <a:p>
            <a:r>
              <a:rPr lang="en-US" dirty="0" smtClean="0"/>
              <a:t>Suppose not, so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734782"/>
              </p:ext>
            </p:extLst>
          </p:nvPr>
        </p:nvGraphicFramePr>
        <p:xfrm>
          <a:off x="3204334" y="93890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57200" imgH="393700" progId="Equation.DSMT4">
                  <p:embed/>
                </p:oleObj>
              </mc:Choice>
              <mc:Fallback>
                <p:oleObj name="Equation" r:id="rId3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4334" y="93890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39166"/>
              </p:ext>
            </p:extLst>
          </p:nvPr>
        </p:nvGraphicFramePr>
        <p:xfrm>
          <a:off x="1081228" y="2772906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16482"/>
              </p:ext>
            </p:extLst>
          </p:nvPr>
        </p:nvGraphicFramePr>
        <p:xfrm>
          <a:off x="883074" y="3226434"/>
          <a:ext cx="433613" cy="307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03200" imgH="1244600" progId="Equation.DSMT4">
                  <p:embed/>
                </p:oleObj>
              </mc:Choice>
              <mc:Fallback>
                <p:oleObj name="Equation" r:id="rId5" imgW="2032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074" y="3226434"/>
                        <a:ext cx="433613" cy="307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742778"/>
              </p:ext>
            </p:extLst>
          </p:nvPr>
        </p:nvGraphicFramePr>
        <p:xfrm>
          <a:off x="-34034" y="4248696"/>
          <a:ext cx="1073378" cy="9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457200" imgH="393700" progId="Equation.DSMT4">
                  <p:embed/>
                </p:oleObj>
              </mc:Choice>
              <mc:Fallback>
                <p:oleObj name="Equation" r:id="rId7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4034" y="4248696"/>
                        <a:ext cx="1073378" cy="92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54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Prove that </a:t>
            </a:r>
            <a:r>
              <a:rPr lang="en-US" dirty="0" smtClean="0"/>
              <a:t>            is uncountable.</a:t>
            </a:r>
          </a:p>
          <a:p>
            <a:r>
              <a:rPr lang="en-US" dirty="0" smtClean="0"/>
              <a:t>Suppose not, so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76733"/>
              </p:ext>
            </p:extLst>
          </p:nvPr>
        </p:nvGraphicFramePr>
        <p:xfrm>
          <a:off x="3204334" y="93890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0" name="Equation" r:id="rId3" imgW="457200" imgH="393700" progId="Equation.DSMT4">
                  <p:embed/>
                </p:oleObj>
              </mc:Choice>
              <mc:Fallback>
                <p:oleObj name="Equation" r:id="rId3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4334" y="93890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2202"/>
              </p:ext>
            </p:extLst>
          </p:nvPr>
        </p:nvGraphicFramePr>
        <p:xfrm>
          <a:off x="1081228" y="2772906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74BE3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solidFill>
                          <a:srgbClr val="F74BE3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69422"/>
              </p:ext>
            </p:extLst>
          </p:nvPr>
        </p:nvGraphicFramePr>
        <p:xfrm>
          <a:off x="883074" y="3226434"/>
          <a:ext cx="433613" cy="307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1" name="Equation" r:id="rId5" imgW="203200" imgH="1244600" progId="Equation.DSMT4">
                  <p:embed/>
                </p:oleObj>
              </mc:Choice>
              <mc:Fallback>
                <p:oleObj name="Equation" r:id="rId5" imgW="2032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074" y="3226434"/>
                        <a:ext cx="433613" cy="307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08897"/>
              </p:ext>
            </p:extLst>
          </p:nvPr>
        </p:nvGraphicFramePr>
        <p:xfrm>
          <a:off x="-34034" y="4248696"/>
          <a:ext cx="1073378" cy="92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12" name="Equation" r:id="rId7" imgW="457200" imgH="393700" progId="Equation.DSMT4">
                  <p:embed/>
                </p:oleObj>
              </mc:Choice>
              <mc:Fallback>
                <p:oleObj name="Equation" r:id="rId7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4034" y="4248696"/>
                        <a:ext cx="1073378" cy="92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756085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74BE3"/>
                </a:solidFill>
                <a:latin typeface="Comic Sans MS" pitchFamily="66" charset="0"/>
              </a:rPr>
              <a:t>0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3112038" y="4836053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74BE3"/>
                </a:solidFill>
                <a:latin typeface="Comic Sans MS" pitchFamily="66" charset="0"/>
              </a:rPr>
              <a:t>0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3625652" y="5326329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74BE3"/>
                </a:solidFill>
                <a:latin typeface="Comic Sans MS" pitchFamily="66" charset="0"/>
              </a:rPr>
              <a:t>0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4115964" y="5735048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74BE3"/>
                </a:solidFill>
                <a:latin typeface="Comic Sans MS" pitchFamily="66" charset="0"/>
              </a:rPr>
              <a:t>0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2552735" y="4230207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74BE3"/>
                </a:solidFill>
                <a:latin typeface="Comic Sans MS" pitchFamily="66" charset="0"/>
              </a:rPr>
              <a:t>1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  <p:sp useBgFill="1">
        <p:nvSpPr>
          <p:cNvPr id="16" name="TextBox 15"/>
          <p:cNvSpPr txBox="1"/>
          <p:nvPr/>
        </p:nvSpPr>
        <p:spPr>
          <a:xfrm>
            <a:off x="4572000" y="6164253"/>
            <a:ext cx="4427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74BE3"/>
                </a:solidFill>
                <a:latin typeface="Comic Sans MS" pitchFamily="66" charset="0"/>
              </a:rPr>
              <a:t>1</a:t>
            </a:r>
            <a:endParaRPr lang="en-US" sz="1800" dirty="0" smtClean="0">
              <a:solidFill>
                <a:srgbClr val="F74B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2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9606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3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21884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08567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35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59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 &amp; 2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90738"/>
              </p:ext>
            </p:extLst>
          </p:nvPr>
        </p:nvGraphicFramePr>
        <p:xfrm>
          <a:off x="501650" y="2135188"/>
          <a:ext cx="8137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99" name="Equation" r:id="rId3" imgW="1752600" imgH="215900" progId="Equation.DSMT4">
                  <p:embed/>
                </p:oleObj>
              </mc:Choice>
              <mc:Fallback>
                <p:oleObj name="Equation" r:id="rId3" imgW="17526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135188"/>
                        <a:ext cx="81375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86509"/>
              </p:ext>
            </p:extLst>
          </p:nvPr>
        </p:nvGraphicFramePr>
        <p:xfrm>
          <a:off x="446088" y="3652838"/>
          <a:ext cx="7427912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0" name="Equation" r:id="rId5" imgW="1600200" imgH="330200" progId="Equation.DSMT4">
                  <p:embed/>
                </p:oleObj>
              </mc:Choice>
              <mc:Fallback>
                <p:oleObj name="Equation" r:id="rId5" imgW="16002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652838"/>
                        <a:ext cx="7427912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67124"/>
              </p:ext>
            </p:extLst>
          </p:nvPr>
        </p:nvGraphicFramePr>
        <p:xfrm>
          <a:off x="4776788" y="1303338"/>
          <a:ext cx="3259137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70" name="Equation" r:id="rId4" imgW="698500" imgH="406400" progId="Equation.3">
                  <p:embed/>
                </p:oleObj>
              </mc:Choice>
              <mc:Fallback>
                <p:oleObj name="Equation" r:id="rId4" imgW="6985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03338"/>
                        <a:ext cx="3259137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00330"/>
              </p:ext>
            </p:extLst>
          </p:nvPr>
        </p:nvGraphicFramePr>
        <p:xfrm>
          <a:off x="385763" y="1262063"/>
          <a:ext cx="42132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71" name="Equation" r:id="rId6" imgW="965200" imgH="342900" progId="Equation.3">
                  <p:embed/>
                </p:oleObj>
              </mc:Choice>
              <mc:Fallback>
                <p:oleObj name="Equation" r:id="rId6" imgW="965200" imgH="342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262063"/>
                        <a:ext cx="4213225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42000"/>
              </p:ext>
            </p:extLst>
          </p:nvPr>
        </p:nvGraphicFramePr>
        <p:xfrm>
          <a:off x="385763" y="3500438"/>
          <a:ext cx="42148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72" name="Equation" r:id="rId8" imgW="965200" imgH="342900" progId="Equation.3">
                  <p:embed/>
                </p:oleObj>
              </mc:Choice>
              <mc:Fallback>
                <p:oleObj name="Equation" r:id="rId8" imgW="9652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00438"/>
                        <a:ext cx="4214812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18439"/>
              </p:ext>
            </p:extLst>
          </p:nvPr>
        </p:nvGraphicFramePr>
        <p:xfrm>
          <a:off x="4833938" y="3543300"/>
          <a:ext cx="30162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73" name="Equation" r:id="rId10" imgW="647700" imgH="406400" progId="Equation.3">
                  <p:embed/>
                </p:oleObj>
              </mc:Choice>
              <mc:Fallback>
                <p:oleObj name="Equation" r:id="rId10" imgW="647700" imgH="40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543300"/>
                        <a:ext cx="30162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95875"/>
              </p:ext>
            </p:extLst>
          </p:nvPr>
        </p:nvGraphicFramePr>
        <p:xfrm>
          <a:off x="1017588" y="2830513"/>
          <a:ext cx="7108825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5" name="Equation" r:id="rId4" imgW="1524000" imgH="431800" progId="Equation.3">
                  <p:embed/>
                </p:oleObj>
              </mc:Choice>
              <mc:Fallback>
                <p:oleObj name="Equation" r:id="rId4" imgW="15240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30513"/>
                        <a:ext cx="7108825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426415"/>
              </p:ext>
            </p:extLst>
          </p:nvPr>
        </p:nvGraphicFramePr>
        <p:xfrm>
          <a:off x="1071563" y="1296988"/>
          <a:ext cx="70405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6" name="Equation" r:id="rId6" imgW="1384300" imgH="304800" progId="Equation.3">
                  <p:embed/>
                </p:oleObj>
              </mc:Choice>
              <mc:Fallback>
                <p:oleObj name="Equation" r:id="rId6" imgW="1384300" imgH="304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296988"/>
                        <a:ext cx="7040562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880"/>
            <a:ext cx="8229600" cy="4525963"/>
          </a:xfrm>
        </p:spPr>
        <p:txBody>
          <a:bodyPr/>
          <a:lstStyle/>
          <a:p>
            <a:r>
              <a:rPr lang="en-US" dirty="0" smtClean="0"/>
              <a:t>The first comprehensive effort to </a:t>
            </a:r>
            <a:r>
              <a:rPr lang="en-US" dirty="0" err="1" smtClean="0"/>
              <a:t>axiomatize</a:t>
            </a:r>
            <a:r>
              <a:rPr lang="en-US" dirty="0" smtClean="0"/>
              <a:t> set theory was carried out by </a:t>
            </a:r>
            <a:r>
              <a:rPr lang="en-US" dirty="0" err="1" smtClean="0"/>
              <a:t>Gotlob</a:t>
            </a:r>
            <a:r>
              <a:rPr lang="en-US" dirty="0" smtClean="0"/>
              <a:t> </a:t>
            </a:r>
            <a:r>
              <a:rPr lang="en-US" dirty="0" err="1" smtClean="0"/>
              <a:t>Frege</a:t>
            </a:r>
            <a:r>
              <a:rPr lang="en-US" dirty="0" smtClean="0"/>
              <a:t> in the late 19</a:t>
            </a:r>
            <a:r>
              <a:rPr lang="en-US" baseline="30000" dirty="0" smtClean="0"/>
              <a:t>th</a:t>
            </a:r>
            <a:r>
              <a:rPr lang="en-US" dirty="0" smtClean="0"/>
              <a:t> century.  He wrote a long text showing how to build up all of Math starting from pure sets.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2899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435"/>
            <a:ext cx="8229600" cy="4525963"/>
          </a:xfrm>
        </p:spPr>
        <p:txBody>
          <a:bodyPr/>
          <a:lstStyle/>
          <a:p>
            <a:r>
              <a:rPr lang="en-US" dirty="0" smtClean="0"/>
              <a:t>Then Bertrand Russell found a </a:t>
            </a:r>
            <a:r>
              <a:rPr lang="en-US" dirty="0" smtClean="0">
                <a:solidFill>
                  <a:srgbClr val="E45ECA"/>
                </a:solidFill>
              </a:rPr>
              <a:t>disastrous bug</a:t>
            </a:r>
            <a:r>
              <a:rPr lang="en-US" dirty="0" smtClean="0"/>
              <a:t> now known as “Russell’s Paradox.”  Russell showed that </a:t>
            </a:r>
            <a:r>
              <a:rPr lang="en-US" dirty="0" err="1" smtClean="0"/>
              <a:t>Frege’s</a:t>
            </a:r>
            <a:r>
              <a:rPr lang="en-US" dirty="0" smtClean="0"/>
              <a:t> axioms were </a:t>
            </a:r>
            <a:r>
              <a:rPr lang="en-US" dirty="0" smtClean="0">
                <a:solidFill>
                  <a:srgbClr val="FF0000"/>
                </a:solidFill>
              </a:rPr>
              <a:t>contradictory</a:t>
            </a:r>
            <a:r>
              <a:rPr lang="en-US" dirty="0" smtClean="0"/>
              <a:t>, using an argument that later led to Cantor’s Theorem.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12, 2009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Naïve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6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7" name="Equation" r:id="rId6" imgW="1600200" imgH="279360" progId="Equation.DSMT4">
                  <p:embed/>
                </p:oleObj>
              </mc:Choice>
              <mc:Fallback>
                <p:oleObj name="Equation" r:id="rId6" imgW="16002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8" name="Equation" r:id="rId8" imgW="1574640" imgH="279360" progId="Equation.DSMT4">
                  <p:embed/>
                </p:oleObj>
              </mc:Choice>
              <mc:Fallback>
                <p:oleObj name="Equation" r:id="rId8" imgW="157464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0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571</Words>
  <Application>Microsoft Macintosh PowerPoint</Application>
  <PresentationFormat>On-screen Show (4:3)</PresentationFormat>
  <Paragraphs>234</Paragraphs>
  <Slides>18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1_Custom Design</vt:lpstr>
      <vt:lpstr>Equation</vt:lpstr>
      <vt:lpstr>MathType 6.0 Equation</vt:lpstr>
      <vt:lpstr>Microsoft Equation</vt:lpstr>
      <vt:lpstr>PowerPoint Presentation</vt:lpstr>
      <vt:lpstr>Axioms</vt:lpstr>
      <vt:lpstr>Sets &amp; Logical Formulas</vt:lpstr>
      <vt:lpstr>PowerPoint Presentation</vt:lpstr>
      <vt:lpstr>Naïve Set Theory</vt:lpstr>
      <vt:lpstr>Naïve Set Theory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  <vt:lpstr>Diagonal Arguments</vt:lpstr>
      <vt:lpstr>Diagonal Arguments</vt:lpstr>
      <vt:lpstr>Diagonal Arguments</vt:lpstr>
      <vt:lpstr>The Halting Problem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329</cp:revision>
  <cp:lastPrinted>2011-02-16T05:12:19Z</cp:lastPrinted>
  <dcterms:created xsi:type="dcterms:W3CDTF">2011-02-16T19:21:51Z</dcterms:created>
  <dcterms:modified xsi:type="dcterms:W3CDTF">2011-09-19T00:42:56Z</dcterms:modified>
</cp:coreProperties>
</file>