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slides/slide9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tags/tag1.xml" ContentType="application/vnd.openxmlformats-officedocument.presentationml.tags+xml"/>
  <Default Extension="vml" ContentType="application/vnd.openxmlformats-officedocument.vmlDrawing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7.xml" ContentType="application/vnd.openxmlformats-officedocument.presentationml.tags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embeddings/oleObject7.bin" ContentType="application/vnd.openxmlformats-officedocument.oleObject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tags/tag2.xml" ContentType="application/vnd.openxmlformats-officedocument.presentationml.tags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Default Extension="emf" ContentType="image/x-emf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70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embeddings/oleObject10.bin" ContentType="application/vnd.openxmlformats-officedocument.oleObject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notesSlides/notesSlide66.xml" ContentType="application/vnd.openxmlformats-officedocument.presentationml.notesSlide+xml"/>
  <Override PartName="/ppt/tags/tag3.xml" ContentType="application/vnd.openxmlformats-officedocument.presentationml.tags+xml"/>
  <Override PartName="/ppt/slides/slide68.xml" ContentType="application/vnd.openxmlformats-officedocument.presentationml.slide+xml"/>
  <Override PartName="/ppt/theme/theme3.xml" ContentType="application/vnd.openxmlformats-officedocument.theme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embeddings/oleObject11.bin" ContentType="application/vnd.openxmlformats-officedocument.oleObject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67.xml" ContentType="application/vnd.openxmlformats-officedocument.presentationml.notesSlide+xml"/>
  <Override PartName="/ppt/tags/tag4.xml" ContentType="application/vnd.openxmlformats-officedocument.presentationml.tags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Default Extension="pict" ContentType="image/pict"/>
  <Override PartName="/ppt/notesSlides/notesSlide34.xml" ContentType="application/vnd.openxmlformats-officedocument.presentationml.notesSlide+xml"/>
  <Default Extension="wmf" ContentType="image/x-wmf"/>
  <Override PartName="/ppt/slides/slide7.xml" ContentType="application/vnd.openxmlformats-officedocument.presentationml.slide+xml"/>
  <Override PartName="/ppt/slides/slide3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embeddings/oleObject12.bin" ContentType="application/vnd.openxmlformats-officedocument.oleObject"/>
  <Override PartName="/ppt/notesSlides/notesSlide59.xml" ContentType="application/vnd.openxmlformats-officedocument.presentationml.notesSlide+xml"/>
  <Override PartName="/ppt/notesSlides/notesSlide68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embeddings/oleObject6.bin" ContentType="application/vnd.openxmlformats-officedocument.oleObject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Default Extension="fntdata" ContentType="application/x-fontdata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>
  <p:sldMasterIdLst>
    <p:sldMasterId id="2147483650" r:id="rId1"/>
  </p:sldMasterIdLst>
  <p:notesMasterIdLst>
    <p:notesMasterId r:id="rId73"/>
  </p:notesMasterIdLst>
  <p:handoutMasterIdLst>
    <p:handoutMasterId r:id="rId7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5" r:id="rId10"/>
    <p:sldId id="296" r:id="rId11"/>
    <p:sldId id="265" r:id="rId12"/>
    <p:sldId id="266" r:id="rId13"/>
    <p:sldId id="267" r:id="rId14"/>
    <p:sldId id="291" r:id="rId15"/>
    <p:sldId id="269" r:id="rId16"/>
    <p:sldId id="270" r:id="rId17"/>
    <p:sldId id="271" r:id="rId18"/>
    <p:sldId id="283" r:id="rId19"/>
    <p:sldId id="289" r:id="rId20"/>
    <p:sldId id="287" r:id="rId21"/>
    <p:sldId id="288" r:id="rId22"/>
    <p:sldId id="272" r:id="rId23"/>
    <p:sldId id="273" r:id="rId24"/>
    <p:sldId id="274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290" r:id="rId72"/>
  </p:sldIdLst>
  <p:sldSz cx="9144000" cy="6858000" type="screen4x3"/>
  <p:notesSz cx="7315200" cy="9601200"/>
  <p:embeddedFontLst>
    <p:embeddedFont>
      <p:font typeface="Comic Sans MS"/>
      <p:regular r:id="rId75"/>
      <p:bold r:id="rId76"/>
    </p:embeddedFont>
    <p:embeddedFont>
      <p:font typeface="Euclid Math Two" charset="2"/>
      <p:regular r:id="rId77"/>
      <p:bold r:id="rId78"/>
    </p:embeddedFont>
    <p:embeddedFont>
      <p:font typeface="msbm9"/>
      <p:regular r:id="rId79"/>
    </p:embeddedFont>
    <p:embeddedFont>
      <p:font typeface="Euclid Symbol" charset="2"/>
      <p:regular r:id="rId80"/>
      <p:bold r:id="rId81"/>
      <p:italic r:id="rId82"/>
      <p:boldItalic r:id="rId83"/>
    </p:embeddedFont>
    <p:embeddedFont>
      <p:font typeface="cmmi10"/>
      <p:regular r:id="rId84"/>
    </p:embeddedFont>
    <p:embeddedFont>
      <p:font typeface="cmsy10"/>
      <p:regular r:id="rId85"/>
    </p:embeddedFont>
    <p:embeddedFont>
      <p:font typeface="Euclid"/>
      <p:regular r:id="rId86"/>
      <p:bold r:id="rId87"/>
      <p:italic r:id="rId88"/>
      <p:boldItalic r:id="rId89"/>
    </p:embeddedFont>
    <p:embeddedFont>
      <p:font typeface="EUSM10"/>
      <p:regular r:id="rId90"/>
    </p:embeddedFont>
    <p:embeddedFont>
      <p:font typeface="EUFM10"/>
      <p:regular r:id="rId91"/>
    </p:embeddedFont>
    <p:embeddedFont>
      <p:font typeface="Helvetica"/>
      <p:regular r:id="rId92"/>
      <p:bold r:id="rId93"/>
      <p:italic r:id="rId94"/>
      <p:boldItalic r:id="rId95"/>
    </p:embeddedFont>
    <p:embeddedFont>
      <p:font typeface="EURM10"/>
      <p:regular r:id="rId96"/>
    </p:embeddedFont>
    <p:embeddedFont>
      <p:font typeface="CMEX10"/>
      <p:regular r:id="rId97"/>
    </p:embeddedFont>
    <p:embeddedFont>
      <p:font typeface="EUEX10"/>
      <p:regular r:id="rId98"/>
    </p:embeddedFont>
    <p:embeddedFont>
      <p:font typeface="CMSS17"/>
      <p:regular r:id="rId99"/>
    </p:embeddedFont>
    <p:embeddedFont>
      <p:font typeface="Mistral"/>
      <p:regular r:id="rId100"/>
    </p:embeddedFont>
  </p:embeddedFontLst>
  <p:custDataLst>
    <p:tags r:id="rId10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4"/>
  <p:clrMru>
    <a:srgbClr val="008000"/>
    <a:srgbClr val="0000FF"/>
    <a:srgbClr val="003399"/>
    <a:srgbClr val="E45ECA"/>
    <a:srgbClr val="F74BE3"/>
    <a:srgbClr val="33CC33"/>
    <a:srgbClr val="9751CB"/>
    <a:srgbClr val="F5FCFD"/>
    <a:srgbClr val="E9F8FB"/>
    <a:srgbClr val="CC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 snapVertSplitter="1" vertBarState="minimized">
    <p:restoredLeft sz="15672" autoAdjust="0"/>
    <p:restoredTop sz="94549" autoAdjust="0"/>
  </p:normalViewPr>
  <p:slideViewPr>
    <p:cSldViewPr snapToGrid="0" showGuides="1">
      <p:cViewPr>
        <p:scale>
          <a:sx n="140" d="100"/>
          <a:sy n="140" d="100"/>
        </p:scale>
        <p:origin x="-728" y="6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interSettings" Target="printerSettings/printerSettings1.bin"/><Relationship Id="rId102" Type="http://schemas.openxmlformats.org/officeDocument/2006/relationships/tags" Target="tags/tag1.xml"/><Relationship Id="rId103" Type="http://schemas.openxmlformats.org/officeDocument/2006/relationships/presProps" Target="presProps.xml"/><Relationship Id="rId104" Type="http://schemas.openxmlformats.org/officeDocument/2006/relationships/viewProps" Target="viewProps.xml"/><Relationship Id="rId105" Type="http://schemas.openxmlformats.org/officeDocument/2006/relationships/theme" Target="theme/theme1.xml"/><Relationship Id="rId10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font" Target="fonts/font1.fntdata"/><Relationship Id="rId76" Type="http://schemas.openxmlformats.org/officeDocument/2006/relationships/font" Target="fonts/font2.fntdata"/><Relationship Id="rId77" Type="http://schemas.openxmlformats.org/officeDocument/2006/relationships/font" Target="fonts/font3.fntdata"/><Relationship Id="rId78" Type="http://schemas.openxmlformats.org/officeDocument/2006/relationships/font" Target="fonts/font4.fntdata"/><Relationship Id="rId79" Type="http://schemas.openxmlformats.org/officeDocument/2006/relationships/font" Target="fonts/font5.fntdata"/><Relationship Id="rId90" Type="http://schemas.openxmlformats.org/officeDocument/2006/relationships/font" Target="fonts/font16.fntdata"/><Relationship Id="rId91" Type="http://schemas.openxmlformats.org/officeDocument/2006/relationships/font" Target="fonts/font17.fntdata"/><Relationship Id="rId92" Type="http://schemas.openxmlformats.org/officeDocument/2006/relationships/font" Target="fonts/font18.fntdata"/><Relationship Id="rId93" Type="http://schemas.openxmlformats.org/officeDocument/2006/relationships/font" Target="fonts/font19.fntdata"/><Relationship Id="rId94" Type="http://schemas.openxmlformats.org/officeDocument/2006/relationships/font" Target="fonts/font20.fntdata"/><Relationship Id="rId95" Type="http://schemas.openxmlformats.org/officeDocument/2006/relationships/font" Target="fonts/font21.fntdata"/><Relationship Id="rId96" Type="http://schemas.openxmlformats.org/officeDocument/2006/relationships/font" Target="fonts/font22.fntdata"/><Relationship Id="rId97" Type="http://schemas.openxmlformats.org/officeDocument/2006/relationships/font" Target="fonts/font23.fntdata"/><Relationship Id="rId98" Type="http://schemas.openxmlformats.org/officeDocument/2006/relationships/font" Target="fonts/font24.fntdata"/><Relationship Id="rId99" Type="http://schemas.openxmlformats.org/officeDocument/2006/relationships/font" Target="fonts/font25.fntdata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font" Target="fonts/font26.fntdata"/><Relationship Id="rId80" Type="http://schemas.openxmlformats.org/officeDocument/2006/relationships/font" Target="fonts/font6.fntdata"/><Relationship Id="rId81" Type="http://schemas.openxmlformats.org/officeDocument/2006/relationships/font" Target="fonts/font7.fntdata"/><Relationship Id="rId82" Type="http://schemas.openxmlformats.org/officeDocument/2006/relationships/font" Target="fonts/font8.fntdata"/><Relationship Id="rId83" Type="http://schemas.openxmlformats.org/officeDocument/2006/relationships/font" Target="fonts/font9.fntdata"/><Relationship Id="rId84" Type="http://schemas.openxmlformats.org/officeDocument/2006/relationships/font" Target="fonts/font10.fntdata"/><Relationship Id="rId85" Type="http://schemas.openxmlformats.org/officeDocument/2006/relationships/font" Target="fonts/font11.fntdata"/><Relationship Id="rId86" Type="http://schemas.openxmlformats.org/officeDocument/2006/relationships/font" Target="fonts/font12.fntdata"/><Relationship Id="rId87" Type="http://schemas.openxmlformats.org/officeDocument/2006/relationships/font" Target="fonts/font13.fntdata"/><Relationship Id="rId88" Type="http://schemas.openxmlformats.org/officeDocument/2006/relationships/font" Target="fonts/font14.fntdata"/><Relationship Id="rId89" Type="http://schemas.openxmlformats.org/officeDocument/2006/relationships/font" Target="fonts/font1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10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0F4FF-48A7-429C-8E2F-1986E915E1B7}" type="slidenum">
              <a:rPr lang="en-US"/>
              <a:pPr/>
              <a:t>11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568BE-AAC7-4FEC-8BAA-1AB42EFD5417}" type="slidenum">
              <a:rPr lang="en-US"/>
              <a:pPr/>
              <a:t>12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E64168-540E-4983-8DA2-6F8DF21876A5}" type="slidenum">
              <a:rPr lang="en-US"/>
              <a:pPr/>
              <a:t>13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802B-E7DC-401C-851E-A63E7E47DFAC}" type="slidenum">
              <a:rPr lang="en-US"/>
              <a:pPr/>
              <a:t>14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63A62-E47C-4800-AC05-9EDA7140EC3B}" type="slidenum">
              <a:rPr lang="en-US"/>
              <a:pPr/>
              <a:t>15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49A36-49AE-4AF6-979F-32F245DAB6C0}" type="slidenum">
              <a:rPr lang="en-US"/>
              <a:pPr/>
              <a:t>16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A088E-465E-4693-84F9-14985633023B}" type="slidenum">
              <a:rPr lang="en-US"/>
              <a:pPr/>
              <a:t>17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BE644-C77E-4806-9F8E-6B0EA37ED947}" type="slidenum">
              <a:rPr lang="en-US"/>
              <a:pPr/>
              <a:t>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F3751-5D3B-46E1-A04E-5C71A423C987}" type="slidenum">
              <a:rPr lang="en-US"/>
              <a:pPr/>
              <a:t>22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1DF4A-5688-4F83-9276-4FA96510C1D8}" type="slidenum">
              <a:rPr lang="en-US"/>
              <a:pPr/>
              <a:t>23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E2BE0-E4D4-4194-8C53-30C870293F98}" type="slidenum">
              <a:rPr lang="en-US"/>
              <a:pPr/>
              <a:t>24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25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7384A-F489-4586-B03E-486116E88A31}" type="slidenum">
              <a:rPr lang="en-US"/>
              <a:pPr/>
              <a:t>26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B0712-7D77-497C-AB68-E91E533CA543}" type="slidenum">
              <a:rPr lang="en-US"/>
              <a:pPr/>
              <a:t>27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28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29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8AE694-7CFC-45DA-B5D5-79CA4185AFE6}" type="slidenum">
              <a:rPr lang="en-US"/>
              <a:pPr/>
              <a:t>3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30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31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CF2CC-3902-419D-AD91-385E388DF765}" type="slidenum">
              <a:rPr lang="en-US"/>
              <a:pPr/>
              <a:t>32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33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34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35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36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94AE0-741A-4B43-B2AA-0D434C70A0E0}" type="slidenum">
              <a:rPr lang="en-US"/>
              <a:pPr/>
              <a:t>37</a:t>
            </a:fld>
            <a:endParaRPr lang="en-US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38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AE66D-7FFE-44CD-99A4-BAF99F9C97DC}" type="slidenum">
              <a:rPr lang="en-US"/>
              <a:pPr/>
              <a:t>39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889D1-8C94-4CA0-9FF3-EC81364D0ED4}" type="slidenum">
              <a:rPr lang="en-US"/>
              <a:pPr/>
              <a:t>4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41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FF0DB-41B9-4A03-A63F-88AEBA3E27E7}" type="slidenum">
              <a:rPr lang="en-US"/>
              <a:pPr/>
              <a:t>43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C7362E-72C4-4252-A60F-D4ABC9C0B360}" type="slidenum">
              <a:rPr lang="en-US"/>
              <a:pPr/>
              <a:t>44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47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FF0DB-41B9-4A03-A63F-88AEBA3E27E7}" type="slidenum">
              <a:rPr lang="en-US"/>
              <a:pPr/>
              <a:t>48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49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3CD77-3043-4BC9-92DA-BB1E78D87DC0}" type="slidenum">
              <a:rPr lang="en-US"/>
              <a:pPr/>
              <a:t>5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0EC72-EB67-4546-B7C3-5744BDE3AD4D}" type="slidenum">
              <a:rPr lang="en-US"/>
              <a:pPr/>
              <a:t>50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41DC2-5A0C-4F76-87AF-290444A6A787}" type="slidenum">
              <a:rPr lang="en-US"/>
              <a:pPr/>
              <a:t>51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C2BA-437E-4922-94CA-C53126175051}" type="slidenum">
              <a:rPr lang="en-US"/>
              <a:pPr/>
              <a:t>52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1E314-D3AE-4A2B-BA67-46CBD96B70DF}" type="slidenum">
              <a:rPr lang="en-US"/>
              <a:pPr/>
              <a:t>53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55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582A6-E4A6-4A26-A205-52550E9613F7}" type="slidenum">
              <a:rPr lang="en-US"/>
              <a:pPr/>
              <a:t>57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58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59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179B5-4670-4638-BBCF-E3A9404C0273}" type="slidenum">
              <a:rPr lang="en-US"/>
              <a:pPr/>
              <a:t>6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60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46091-A512-495D-8871-028F617329A2}" type="slidenum">
              <a:rPr lang="en-US"/>
              <a:pPr/>
              <a:t>61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64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4BC50-C4CC-4462-85BD-E0A124F8C562}" type="slidenum">
              <a:rPr lang="en-US"/>
              <a:pPr/>
              <a:t>65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66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67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BB843-DB79-4395-AD3F-B1DC758EFAED}" type="slidenum">
              <a:rPr lang="en-US"/>
              <a:pPr/>
              <a:t>68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69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1F685-D82D-49DC-8F33-5C498A556AE9}" type="slidenum">
              <a:rPr lang="en-US"/>
              <a:pPr/>
              <a:t>7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70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8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A75C-00C5-4979-A9C5-054B4B11FD1C}" type="slidenum">
              <a:rPr lang="en-US"/>
              <a:pPr/>
              <a:t>9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64980" y="6515100"/>
            <a:ext cx="12282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2F.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71828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12, 2010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3" r:id="rId3"/>
    <p:sldLayoutId id="2147483653" r:id="rId4"/>
    <p:sldLayoutId id="2147483654" r:id="rId5"/>
    <p:sldLayoutId id="2147483656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0.xml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51.xml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36725" y="523875"/>
            <a:ext cx="631615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  <a:p>
            <a:endParaRPr lang="en-US" dirty="0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Sets 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0" kern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Functions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b="0" dirty="0" smtClean="0">
                <a:sym typeface="Euclid Symbol"/>
              </a:rPr>
              <a:t>everything</a:t>
            </a:r>
            <a:endParaRPr lang="en-US" sz="4800" b="0" dirty="0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00251" y="2879678"/>
            <a:ext cx="82265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pitchFamily="18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err="1" smtClean="0">
                <a:latin typeface="Symbol" charset="2"/>
                <a:cs typeface="Symbol" charset="2"/>
                <a:sym typeface="Euclid Math Two" pitchFamily="18" charset="2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3875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  <a:sym typeface="Euclid Symbol" pitchFamily="18" charset="2"/>
              </a:rPr>
              <a:t>def: 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  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 </a:t>
            </a:r>
            <a:r>
              <a:rPr lang="en-US" sz="5400" dirty="0" smtClean="0">
                <a:latin typeface="Comic Sans MS" pitchFamily="66" charset="0"/>
              </a:rPr>
              <a:t>B</a:t>
            </a:r>
            <a:endParaRPr lang="en-US" sz="5400" dirty="0">
              <a:latin typeface="Comic Sans MS" pitchFamily="6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65017" y="3616652"/>
            <a:ext cx="1797287" cy="1155333"/>
            <a:chOff x="1637721" y="3835020"/>
            <a:chExt cx="1797287" cy="1155333"/>
          </a:xfrm>
        </p:grpSpPr>
        <p:sp>
          <p:nvSpPr>
            <p:cNvPr id="7" name="Left Brace 6"/>
            <p:cNvSpPr/>
            <p:nvPr/>
          </p:nvSpPr>
          <p:spPr>
            <a:xfrm rot="16200000">
              <a:off x="2354240" y="3118512"/>
              <a:ext cx="327546" cy="1760562"/>
            </a:xfrm>
            <a:prstGeom prst="leftBrace">
              <a:avLst/>
            </a:prstGeom>
            <a:ln w="317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37721" y="4067023"/>
              <a:ext cx="17972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FF0000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24087" y="3630300"/>
            <a:ext cx="6141493" cy="1114400"/>
            <a:chOff x="1624087" y="3753132"/>
            <a:chExt cx="6141493" cy="1114400"/>
          </a:xfrm>
        </p:grpSpPr>
        <p:sp useBgFill="1">
          <p:nvSpPr>
            <p:cNvPr id="12" name="TextBox 11"/>
            <p:cNvSpPr txBox="1"/>
            <p:nvPr/>
          </p:nvSpPr>
          <p:spPr>
            <a:xfrm>
              <a:off x="1677400" y="3944202"/>
              <a:ext cx="3860352" cy="92333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8000"/>
                  </a:solidFill>
                  <a:latin typeface="Comic Sans MS" pitchFamily="66" charset="0"/>
                </a:rPr>
                <a:t>           true</a:t>
              </a:r>
            </a:p>
          </p:txBody>
        </p:sp>
        <p:sp useBgFill="1">
          <p:nvSpPr>
            <p:cNvPr id="11" name="Left Brace 10"/>
            <p:cNvSpPr/>
            <p:nvPr/>
          </p:nvSpPr>
          <p:spPr>
            <a:xfrm rot="16200000">
              <a:off x="4510587" y="866632"/>
              <a:ext cx="368493" cy="6141493"/>
            </a:xfrm>
            <a:prstGeom prst="leftBrac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Defining Sets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85750" y="1500188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rgbClr val="4663F4"/>
                </a:solidFill>
                <a:latin typeface="Comic Sans MS" pitchFamily="66" charset="0"/>
              </a:rPr>
              <a:t>set of elements</a:t>
            </a:r>
            <a:r>
              <a:rPr lang="en-US" sz="4800" dirty="0">
                <a:latin typeface="Comic Sans MS" pitchFamily="66" charset="0"/>
              </a:rPr>
              <a:t>, x, in A</a:t>
            </a:r>
          </a:p>
          <a:p>
            <a:pPr>
              <a:spcBef>
                <a:spcPct val="50000"/>
              </a:spcBef>
            </a:pPr>
            <a:r>
              <a:rPr lang="en-US" sz="4800" dirty="0">
                <a:solidFill>
                  <a:srgbClr val="FF00FF"/>
                </a:solidFill>
                <a:latin typeface="Comic Sans MS" pitchFamily="66" charset="0"/>
              </a:rPr>
              <a:t>such that</a:t>
            </a:r>
            <a:r>
              <a:rPr lang="en-US" sz="4800" dirty="0">
                <a:latin typeface="Comic Sans MS" pitchFamily="66" charset="0"/>
              </a:rPr>
              <a:t> P(x) is true.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76959" y="3489960"/>
          <a:ext cx="6932814" cy="2118360"/>
        </p:xfrm>
        <a:graphic>
          <a:graphicData uri="http://schemas.openxmlformats.org/presentationml/2006/ole">
            <p:oleObj spid="_x0000_s530433" name="Equation" r:id="rId4" imgW="91440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Sets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33375" y="1815465"/>
            <a:ext cx="84772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The set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even</a:t>
            </a:r>
            <a:r>
              <a:rPr lang="en-US" sz="5400" dirty="0">
                <a:latin typeface="Comic Sans MS" pitchFamily="66" charset="0"/>
              </a:rPr>
              <a:t> integers: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25900" y="3073400"/>
          <a:ext cx="914400" cy="220663"/>
        </p:xfrm>
        <a:graphic>
          <a:graphicData uri="http://schemas.openxmlformats.org/presentationml/2006/ole">
            <p:oleObj spid="_x0000_s528385" name="Equation" r:id="rId4" imgW="914400" imgH="220320" progId="Equation.DSMT4">
              <p:embed/>
            </p:oleObj>
          </a:graphicData>
        </a:graphic>
      </p:graphicFrame>
      <p:graphicFrame>
        <p:nvGraphicFramePr>
          <p:cNvPr id="528386" name="Object 2"/>
          <p:cNvGraphicFramePr>
            <a:graphicFrameLocks noChangeAspect="1"/>
          </p:cNvGraphicFramePr>
          <p:nvPr/>
        </p:nvGraphicFramePr>
        <p:xfrm>
          <a:off x="470217" y="2864485"/>
          <a:ext cx="8203565" cy="1900357"/>
        </p:xfrm>
        <a:graphic>
          <a:graphicData uri="http://schemas.openxmlformats.org/presentationml/2006/ole">
            <p:oleObj spid="_x0000_s528386" name="Equation" r:id="rId5" imgW="120636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1300"/>
            <a:ext cx="7772400" cy="1143000"/>
          </a:xfrm>
        </p:spPr>
        <p:txBody>
          <a:bodyPr/>
          <a:lstStyle/>
          <a:p>
            <a:r>
              <a:rPr lang="en-US" dirty="0"/>
              <a:t>New sets from old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550863" y="2287588"/>
          <a:ext cx="7580312" cy="803275"/>
        </p:xfrm>
        <a:graphic>
          <a:graphicData uri="http://schemas.openxmlformats.org/presentationml/2006/ole">
            <p:oleObj spid="_x0000_s506882" name="Equation" r:id="rId4" imgW="1917360" imgH="203040" progId="Equation.DSMT4">
              <p:embed/>
            </p:oleObj>
          </a:graphicData>
        </a:graphic>
      </p:graphicFrame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36600" y="1552575"/>
            <a:ext cx="1843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union:</a:t>
            </a: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1317625" y="3871913"/>
          <a:ext cx="6726238" cy="803275"/>
        </p:xfrm>
        <a:graphic>
          <a:graphicData uri="http://schemas.openxmlformats.org/presentationml/2006/ole">
            <p:oleObj spid="_x0000_s506883" name="Equation" r:id="rId5" imgW="1701720" imgH="203040" progId="Equation.DSMT4">
              <p:embed/>
            </p:oleObj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07999" y="3133165"/>
            <a:ext cx="370093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intersection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: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660400" y="4585446"/>
            <a:ext cx="3252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difference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:</a:t>
            </a: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862013" y="5224463"/>
          <a:ext cx="7427912" cy="803275"/>
        </p:xfrm>
        <a:graphic>
          <a:graphicData uri="http://schemas.openxmlformats.org/presentationml/2006/ole">
            <p:oleObj spid="_x0000_s506884" name="Equation" r:id="rId6" imgW="187956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0" y="4597400"/>
            <a:ext cx="6362700" cy="1206500"/>
          </a:xfrm>
        </p:spPr>
        <p:txBody>
          <a:bodyPr/>
          <a:lstStyle/>
          <a:p>
            <a:r>
              <a:rPr lang="en-US" dirty="0"/>
              <a:t>Venn Diagram for </a:t>
            </a:r>
            <a:r>
              <a:rPr lang="en-US" dirty="0" smtClean="0"/>
              <a:t>2 Sets</a:t>
            </a:r>
            <a:endParaRPr 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1828800"/>
            <a:ext cx="3543300" cy="2273300"/>
            <a:chOff x="1528" y="1376"/>
            <a:chExt cx="2232" cy="1432"/>
          </a:xfrm>
        </p:grpSpPr>
        <p:sp>
          <p:nvSpPr>
            <p:cNvPr id="144388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3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New sets from old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743200" y="1836420"/>
            <a:ext cx="3543300" cy="2273300"/>
            <a:chOff x="1528" y="1376"/>
            <a:chExt cx="2232" cy="1432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2384" y="1384"/>
              <a:ext cx="1376" cy="1424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528" y="13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792" y="1848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3056" y="1864"/>
              <a:ext cx="4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348298"/>
            <a:ext cx="5306060" cy="1053782"/>
          </a:xfrm>
        </p:spPr>
        <p:txBody>
          <a:bodyPr/>
          <a:lstStyle/>
          <a:p>
            <a:r>
              <a:rPr lang="en-US" sz="6000" b="0" dirty="0">
                <a:solidFill>
                  <a:srgbClr val="FF00FF"/>
                </a:solidFill>
              </a:rPr>
              <a:t>union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220" y="4428283"/>
          <a:ext cx="8733813" cy="1206622"/>
        </p:xfrm>
        <a:graphic>
          <a:graphicData uri="http://schemas.openxmlformats.org/presentationml/2006/ole">
            <p:oleObj spid="_x0000_s577537" name="Equation" r:id="rId4" imgW="2019240" imgH="279360" progId="Equation.DSMT4">
              <p:embed/>
            </p:oleObj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743200" y="1828800"/>
            <a:ext cx="3543300" cy="2273300"/>
            <a:chOff x="2743200" y="1828800"/>
            <a:chExt cx="3543300" cy="2273300"/>
          </a:xfrm>
        </p:grpSpPr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2743200" y="18288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102100" y="1841500"/>
              <a:ext cx="2184400" cy="2260600"/>
            </a:xfrm>
            <a:prstGeom prst="ellipse">
              <a:avLst/>
            </a:prstGeom>
            <a:solidFill>
              <a:srgbClr val="F74BE3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162300" y="2578100"/>
              <a:ext cx="6985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168900" y="2603500"/>
              <a:ext cx="7620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B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Oval 3"/>
          <p:cNvSpPr>
            <a:spLocks noChangeArrowheads="1"/>
          </p:cNvSpPr>
          <p:nvPr/>
        </p:nvSpPr>
        <p:spPr bwMode="auto">
          <a:xfrm>
            <a:off x="2692400" y="1676400"/>
            <a:ext cx="2184400" cy="2260600"/>
          </a:xfrm>
          <a:prstGeom prst="ellipse">
            <a:avLst/>
          </a:prstGeom>
          <a:solidFill>
            <a:srgbClr val="0000FF">
              <a:alpha val="6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5118100" y="24511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34740" y="1571942"/>
            <a:ext cx="1661160" cy="2512378"/>
            <a:chOff x="3634740" y="1571942"/>
            <a:chExt cx="1661160" cy="2512378"/>
          </a:xfrm>
        </p:grpSpPr>
        <p:sp>
          <p:nvSpPr>
            <p:cNvPr id="14" name="Arc 13"/>
            <p:cNvSpPr/>
            <p:nvPr/>
          </p:nvSpPr>
          <p:spPr>
            <a:xfrm>
              <a:off x="4023360" y="1945322"/>
              <a:ext cx="845820" cy="213899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4046220" y="1571942"/>
              <a:ext cx="845820" cy="216947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3634740" y="195294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0800000">
              <a:off x="4442460" y="2036762"/>
              <a:ext cx="853440" cy="1704658"/>
            </a:xfrm>
            <a:prstGeom prst="arc">
              <a:avLst>
                <a:gd name="adj1" fmla="val 16200000"/>
                <a:gd name="adj2" fmla="val 21542228"/>
              </a:avLst>
            </a:prstGeom>
            <a:solidFill>
              <a:srgbClr val="0000FF"/>
            </a:solidFill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436" name="Oval 4"/>
          <p:cNvSpPr>
            <a:spLocks noChangeArrowheads="1"/>
          </p:cNvSpPr>
          <p:nvPr/>
        </p:nvSpPr>
        <p:spPr bwMode="auto">
          <a:xfrm>
            <a:off x="4051300" y="1689100"/>
            <a:ext cx="2184400" cy="2260600"/>
          </a:xfrm>
          <a:prstGeom prst="ellipse">
            <a:avLst/>
          </a:prstGeom>
          <a:solidFill>
            <a:srgbClr val="0000FF">
              <a:alpha val="7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111500" y="24257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dirty="0">
                <a:solidFill>
                  <a:srgbClr val="0000FF"/>
                </a:solidFill>
              </a:rPr>
              <a:t>intersection</a:t>
            </a:r>
          </a:p>
        </p:txBody>
      </p:sp>
      <p:graphicFrame>
        <p:nvGraphicFramePr>
          <p:cNvPr id="575489" name="Object 1"/>
          <p:cNvGraphicFramePr>
            <a:graphicFrameLocks noChangeAspect="1"/>
          </p:cNvGraphicFramePr>
          <p:nvPr/>
        </p:nvGraphicFramePr>
        <p:xfrm>
          <a:off x="31750" y="4427538"/>
          <a:ext cx="9118600" cy="1208087"/>
        </p:xfrm>
        <a:graphic>
          <a:graphicData uri="http://schemas.openxmlformats.org/presentationml/2006/ole">
            <p:oleObj spid="_x0000_s575489" name="Equation" r:id="rId4" imgW="2108160" imgH="279360" progId="Equation.DSMT4">
              <p:embed/>
            </p:oleObj>
          </a:graphicData>
        </a:graphic>
      </p:graphicFrame>
      <p:sp>
        <p:nvSpPr>
          <p:cNvPr id="13" name="Arc 12"/>
          <p:cNvSpPr/>
          <p:nvPr/>
        </p:nvSpPr>
        <p:spPr>
          <a:xfrm>
            <a:off x="4244340" y="1935480"/>
            <a:ext cx="670560" cy="1752600"/>
          </a:xfrm>
          <a:prstGeom prst="arc">
            <a:avLst>
              <a:gd name="adj1" fmla="val 1620000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891280" y="1612900"/>
            <a:ext cx="2184400" cy="2260600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59" name="Oval 3"/>
          <p:cNvSpPr>
            <a:spLocks noChangeArrowheads="1"/>
          </p:cNvSpPr>
          <p:nvPr/>
        </p:nvSpPr>
        <p:spPr bwMode="auto">
          <a:xfrm>
            <a:off x="2527300" y="1549400"/>
            <a:ext cx="2184400" cy="2260600"/>
          </a:xfrm>
          <a:prstGeom prst="ellipse">
            <a:avLst/>
          </a:prstGeom>
          <a:solidFill>
            <a:schemeClr val="accent2">
              <a:alpha val="3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474" name="Freeform 18"/>
          <p:cNvSpPr>
            <a:spLocks/>
          </p:cNvSpPr>
          <p:nvPr/>
        </p:nvSpPr>
        <p:spPr bwMode="auto">
          <a:xfrm>
            <a:off x="2501900" y="1562100"/>
            <a:ext cx="1803400" cy="2247900"/>
          </a:xfrm>
          <a:custGeom>
            <a:avLst/>
            <a:gdLst/>
            <a:ahLst/>
            <a:cxnLst>
              <a:cxn ang="0">
                <a:pos x="1136" y="144"/>
              </a:cxn>
              <a:cxn ang="0">
                <a:pos x="1032" y="288"/>
              </a:cxn>
              <a:cxn ang="0">
                <a:pos x="968" y="376"/>
              </a:cxn>
              <a:cxn ang="0">
                <a:pos x="912" y="472"/>
              </a:cxn>
              <a:cxn ang="0">
                <a:pos x="896" y="544"/>
              </a:cxn>
              <a:cxn ang="0">
                <a:pos x="856" y="720"/>
              </a:cxn>
              <a:cxn ang="0">
                <a:pos x="896" y="904"/>
              </a:cxn>
              <a:cxn ang="0">
                <a:pos x="936" y="1016"/>
              </a:cxn>
              <a:cxn ang="0">
                <a:pos x="960" y="1104"/>
              </a:cxn>
              <a:cxn ang="0">
                <a:pos x="1080" y="1264"/>
              </a:cxn>
              <a:cxn ang="0">
                <a:pos x="1088" y="1288"/>
              </a:cxn>
              <a:cxn ang="0">
                <a:pos x="1040" y="1304"/>
              </a:cxn>
              <a:cxn ang="0">
                <a:pos x="1016" y="1320"/>
              </a:cxn>
              <a:cxn ang="0">
                <a:pos x="872" y="1400"/>
              </a:cxn>
              <a:cxn ang="0">
                <a:pos x="792" y="1416"/>
              </a:cxn>
              <a:cxn ang="0">
                <a:pos x="560" y="1408"/>
              </a:cxn>
              <a:cxn ang="0">
                <a:pos x="480" y="1392"/>
              </a:cxn>
              <a:cxn ang="0">
                <a:pos x="432" y="1376"/>
              </a:cxn>
              <a:cxn ang="0">
                <a:pos x="408" y="1352"/>
              </a:cxn>
              <a:cxn ang="0">
                <a:pos x="384" y="1344"/>
              </a:cxn>
              <a:cxn ang="0">
                <a:pos x="368" y="1320"/>
              </a:cxn>
              <a:cxn ang="0">
                <a:pos x="288" y="1256"/>
              </a:cxn>
              <a:cxn ang="0">
                <a:pos x="248" y="1216"/>
              </a:cxn>
              <a:cxn ang="0">
                <a:pos x="200" y="1184"/>
              </a:cxn>
              <a:cxn ang="0">
                <a:pos x="104" y="1064"/>
              </a:cxn>
              <a:cxn ang="0">
                <a:pos x="32" y="920"/>
              </a:cxn>
              <a:cxn ang="0">
                <a:pos x="8" y="848"/>
              </a:cxn>
              <a:cxn ang="0">
                <a:pos x="0" y="824"/>
              </a:cxn>
              <a:cxn ang="0">
                <a:pos x="8" y="592"/>
              </a:cxn>
              <a:cxn ang="0">
                <a:pos x="72" y="448"/>
              </a:cxn>
              <a:cxn ang="0">
                <a:pos x="112" y="304"/>
              </a:cxn>
              <a:cxn ang="0">
                <a:pos x="208" y="224"/>
              </a:cxn>
              <a:cxn ang="0">
                <a:pos x="256" y="192"/>
              </a:cxn>
              <a:cxn ang="0">
                <a:pos x="280" y="176"/>
              </a:cxn>
              <a:cxn ang="0">
                <a:pos x="320" y="136"/>
              </a:cxn>
              <a:cxn ang="0">
                <a:pos x="336" y="112"/>
              </a:cxn>
              <a:cxn ang="0">
                <a:pos x="616" y="0"/>
              </a:cxn>
              <a:cxn ang="0">
                <a:pos x="840" y="24"/>
              </a:cxn>
              <a:cxn ang="0">
                <a:pos x="1104" y="136"/>
              </a:cxn>
              <a:cxn ang="0">
                <a:pos x="1136" y="144"/>
              </a:cxn>
            </a:cxnLst>
            <a:rect l="0" t="0" r="r" b="b"/>
            <a:pathLst>
              <a:path w="1136" h="1416">
                <a:moveTo>
                  <a:pt x="1136" y="144"/>
                </a:moveTo>
                <a:cubicBezTo>
                  <a:pt x="1117" y="200"/>
                  <a:pt x="1068" y="242"/>
                  <a:pt x="1032" y="288"/>
                </a:cubicBezTo>
                <a:cubicBezTo>
                  <a:pt x="1007" y="320"/>
                  <a:pt x="1000" y="355"/>
                  <a:pt x="968" y="376"/>
                </a:cubicBezTo>
                <a:cubicBezTo>
                  <a:pt x="946" y="409"/>
                  <a:pt x="929" y="437"/>
                  <a:pt x="912" y="472"/>
                </a:cubicBezTo>
                <a:cubicBezTo>
                  <a:pt x="902" y="492"/>
                  <a:pt x="900" y="524"/>
                  <a:pt x="896" y="544"/>
                </a:cubicBezTo>
                <a:cubicBezTo>
                  <a:pt x="885" y="604"/>
                  <a:pt x="868" y="661"/>
                  <a:pt x="856" y="720"/>
                </a:cubicBezTo>
                <a:cubicBezTo>
                  <a:pt x="861" y="789"/>
                  <a:pt x="858" y="847"/>
                  <a:pt x="896" y="904"/>
                </a:cubicBezTo>
                <a:cubicBezTo>
                  <a:pt x="906" y="945"/>
                  <a:pt x="918" y="979"/>
                  <a:pt x="936" y="1016"/>
                </a:cubicBezTo>
                <a:cubicBezTo>
                  <a:pt x="950" y="1044"/>
                  <a:pt x="945" y="1077"/>
                  <a:pt x="960" y="1104"/>
                </a:cubicBezTo>
                <a:cubicBezTo>
                  <a:pt x="990" y="1157"/>
                  <a:pt x="1030" y="1231"/>
                  <a:pt x="1080" y="1264"/>
                </a:cubicBezTo>
                <a:cubicBezTo>
                  <a:pt x="1083" y="1272"/>
                  <a:pt x="1094" y="1282"/>
                  <a:pt x="1088" y="1288"/>
                </a:cubicBezTo>
                <a:cubicBezTo>
                  <a:pt x="1076" y="1300"/>
                  <a:pt x="1056" y="1299"/>
                  <a:pt x="1040" y="1304"/>
                </a:cubicBezTo>
                <a:cubicBezTo>
                  <a:pt x="1031" y="1307"/>
                  <a:pt x="1025" y="1316"/>
                  <a:pt x="1016" y="1320"/>
                </a:cubicBezTo>
                <a:cubicBezTo>
                  <a:pt x="968" y="1344"/>
                  <a:pt x="917" y="1370"/>
                  <a:pt x="872" y="1400"/>
                </a:cubicBezTo>
                <a:cubicBezTo>
                  <a:pt x="864" y="1405"/>
                  <a:pt x="792" y="1416"/>
                  <a:pt x="792" y="1416"/>
                </a:cubicBezTo>
                <a:cubicBezTo>
                  <a:pt x="715" y="1413"/>
                  <a:pt x="637" y="1413"/>
                  <a:pt x="560" y="1408"/>
                </a:cubicBezTo>
                <a:cubicBezTo>
                  <a:pt x="533" y="1406"/>
                  <a:pt x="506" y="1399"/>
                  <a:pt x="480" y="1392"/>
                </a:cubicBezTo>
                <a:cubicBezTo>
                  <a:pt x="464" y="1388"/>
                  <a:pt x="432" y="1376"/>
                  <a:pt x="432" y="1376"/>
                </a:cubicBezTo>
                <a:cubicBezTo>
                  <a:pt x="424" y="1368"/>
                  <a:pt x="417" y="1358"/>
                  <a:pt x="408" y="1352"/>
                </a:cubicBezTo>
                <a:cubicBezTo>
                  <a:pt x="401" y="1347"/>
                  <a:pt x="391" y="1349"/>
                  <a:pt x="384" y="1344"/>
                </a:cubicBezTo>
                <a:cubicBezTo>
                  <a:pt x="376" y="1338"/>
                  <a:pt x="375" y="1327"/>
                  <a:pt x="368" y="1320"/>
                </a:cubicBezTo>
                <a:cubicBezTo>
                  <a:pt x="345" y="1297"/>
                  <a:pt x="313" y="1278"/>
                  <a:pt x="288" y="1256"/>
                </a:cubicBezTo>
                <a:cubicBezTo>
                  <a:pt x="274" y="1243"/>
                  <a:pt x="263" y="1228"/>
                  <a:pt x="248" y="1216"/>
                </a:cubicBezTo>
                <a:cubicBezTo>
                  <a:pt x="233" y="1204"/>
                  <a:pt x="200" y="1184"/>
                  <a:pt x="200" y="1184"/>
                </a:cubicBezTo>
                <a:cubicBezTo>
                  <a:pt x="172" y="1142"/>
                  <a:pt x="140" y="1100"/>
                  <a:pt x="104" y="1064"/>
                </a:cubicBezTo>
                <a:cubicBezTo>
                  <a:pt x="87" y="1013"/>
                  <a:pt x="54" y="969"/>
                  <a:pt x="32" y="920"/>
                </a:cubicBezTo>
                <a:cubicBezTo>
                  <a:pt x="32" y="920"/>
                  <a:pt x="12" y="860"/>
                  <a:pt x="8" y="848"/>
                </a:cubicBezTo>
                <a:cubicBezTo>
                  <a:pt x="5" y="840"/>
                  <a:pt x="0" y="824"/>
                  <a:pt x="0" y="824"/>
                </a:cubicBezTo>
                <a:cubicBezTo>
                  <a:pt x="3" y="747"/>
                  <a:pt x="3" y="669"/>
                  <a:pt x="8" y="592"/>
                </a:cubicBezTo>
                <a:cubicBezTo>
                  <a:pt x="10" y="555"/>
                  <a:pt x="63" y="493"/>
                  <a:pt x="72" y="448"/>
                </a:cubicBezTo>
                <a:cubicBezTo>
                  <a:pt x="76" y="427"/>
                  <a:pt x="97" y="323"/>
                  <a:pt x="112" y="304"/>
                </a:cubicBezTo>
                <a:cubicBezTo>
                  <a:pt x="130" y="282"/>
                  <a:pt x="184" y="243"/>
                  <a:pt x="208" y="224"/>
                </a:cubicBezTo>
                <a:cubicBezTo>
                  <a:pt x="223" y="212"/>
                  <a:pt x="240" y="203"/>
                  <a:pt x="256" y="192"/>
                </a:cubicBezTo>
                <a:cubicBezTo>
                  <a:pt x="264" y="187"/>
                  <a:pt x="280" y="176"/>
                  <a:pt x="280" y="176"/>
                </a:cubicBezTo>
                <a:cubicBezTo>
                  <a:pt x="323" y="112"/>
                  <a:pt x="267" y="189"/>
                  <a:pt x="320" y="136"/>
                </a:cubicBezTo>
                <a:cubicBezTo>
                  <a:pt x="327" y="129"/>
                  <a:pt x="329" y="118"/>
                  <a:pt x="336" y="112"/>
                </a:cubicBezTo>
                <a:cubicBezTo>
                  <a:pt x="418" y="41"/>
                  <a:pt x="518" y="33"/>
                  <a:pt x="616" y="0"/>
                </a:cubicBezTo>
                <a:cubicBezTo>
                  <a:pt x="713" y="5"/>
                  <a:pt x="758" y="8"/>
                  <a:pt x="840" y="24"/>
                </a:cubicBezTo>
                <a:cubicBezTo>
                  <a:pt x="919" y="77"/>
                  <a:pt x="1024" y="82"/>
                  <a:pt x="1104" y="136"/>
                </a:cubicBezTo>
                <a:cubicBezTo>
                  <a:pt x="1124" y="166"/>
                  <a:pt x="1113" y="167"/>
                  <a:pt x="1136" y="144"/>
                </a:cubicBezTo>
                <a:close/>
              </a:path>
            </a:pathLst>
          </a:custGeom>
          <a:solidFill>
            <a:srgbClr val="008000">
              <a:alpha val="6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>
                <a:solidFill>
                  <a:srgbClr val="008000"/>
                </a:solidFill>
              </a:rPr>
              <a:t>set difference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34963" y="4429125"/>
          <a:ext cx="8482012" cy="1158875"/>
        </p:xfrm>
        <a:graphic>
          <a:graphicData uri="http://schemas.openxmlformats.org/presentationml/2006/ole">
            <p:oleObj spid="_x0000_s565249" name="Equation" r:id="rId4" imgW="2044440" imgH="279360" progId="Equation.DSMT4">
              <p:embed/>
            </p:oleObj>
          </a:graphicData>
        </a:graphic>
      </p:graphicFrame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4953000" y="2324100"/>
            <a:ext cx="76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B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3073400" y="2413000"/>
            <a:ext cx="698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70" y="354267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88" y="1446224"/>
            <a:ext cx="8723360" cy="404202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Show these have the same elements, namely,</a:t>
            </a:r>
          </a:p>
          <a:p>
            <a:pPr algn="ctr"/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Left Hand Set  </a:t>
            </a:r>
            <a:r>
              <a:rPr lang="en-US" sz="4400" dirty="0" err="1" smtClean="0"/>
              <a:t>iff</a:t>
            </a:r>
            <a:r>
              <a:rPr lang="en-US" sz="4400" dirty="0" smtClean="0"/>
              <a:t>  </a:t>
            </a:r>
            <a:r>
              <a:rPr lang="en-US" sz="4400" dirty="0" err="1" smtClean="0"/>
              <a:t>x</a:t>
            </a:r>
            <a:r>
              <a:rPr lang="en-US" sz="44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400" dirty="0" smtClean="0"/>
              <a:t> RHS</a:t>
            </a:r>
          </a:p>
          <a:p>
            <a:r>
              <a:rPr lang="en-US" sz="4400" dirty="0" smtClean="0"/>
              <a:t> for all x.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929" y="363538"/>
            <a:ext cx="6794500" cy="1003300"/>
          </a:xfrm>
        </p:spPr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1" y="1456778"/>
            <a:ext cx="8450579" cy="3252035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(B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B)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800" dirty="0" smtClean="0">
                <a:solidFill>
                  <a:srgbClr val="0000FF"/>
                </a:solidFill>
              </a:rPr>
              <a:t>(A</a:t>
            </a:r>
            <a:r>
              <a:rPr lang="en-US" sz="48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8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sz="4400" dirty="0" smtClean="0"/>
              <a:t>proof uses fact from last time: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P OR (Q AND R)  </a:t>
            </a:r>
            <a:r>
              <a:rPr lang="en-US" sz="4400" dirty="0" smtClean="0"/>
              <a:t>equiv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     (P OR Q) AND (P OR R)</a:t>
            </a:r>
            <a:endParaRPr lang="en-US" sz="4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a Set?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418" y="1398494"/>
            <a:ext cx="8049699" cy="4141694"/>
          </a:xfrm>
        </p:spPr>
        <p:txBody>
          <a:bodyPr/>
          <a:lstStyle/>
          <a:p>
            <a:r>
              <a:rPr lang="en-US" sz="3600" i="1" dirty="0"/>
              <a:t>Informally: </a:t>
            </a:r>
          </a:p>
          <a:p>
            <a:r>
              <a:rPr lang="en-US" sz="3600" dirty="0"/>
              <a:t>A </a:t>
            </a:r>
            <a:r>
              <a:rPr lang="en-US" sz="3600" b="1" i="1" dirty="0"/>
              <a:t>set </a:t>
            </a:r>
            <a:r>
              <a:rPr lang="en-US" sz="3600" dirty="0"/>
              <a:t>is a collection of </a:t>
            </a:r>
            <a:r>
              <a:rPr lang="en-US" sz="3600" dirty="0" smtClean="0"/>
              <a:t>mathematical</a:t>
            </a:r>
            <a:endParaRPr lang="en-US" sz="3600" dirty="0"/>
          </a:p>
          <a:p>
            <a:r>
              <a:rPr lang="en-US" sz="3600" dirty="0"/>
              <a:t>objects, with the collection </a:t>
            </a:r>
            <a:r>
              <a:rPr lang="en-US" sz="3600" dirty="0" smtClean="0"/>
              <a:t>treated</a:t>
            </a:r>
          </a:p>
          <a:p>
            <a:r>
              <a:rPr lang="en-US" sz="3600" dirty="0" smtClean="0"/>
              <a:t>as a </a:t>
            </a:r>
            <a:r>
              <a:rPr lang="en-US" sz="3600" dirty="0"/>
              <a:t>single mathematical object.</a:t>
            </a:r>
          </a:p>
          <a:p>
            <a:r>
              <a:rPr lang="en-US" dirty="0"/>
              <a:t>(This is </a:t>
            </a:r>
            <a:r>
              <a:rPr lang="en-US" dirty="0">
                <a:solidFill>
                  <a:srgbClr val="CC0000"/>
                </a:solidFill>
              </a:rPr>
              <a:t>circular</a:t>
            </a:r>
            <a:r>
              <a:rPr lang="en-US" dirty="0"/>
              <a:t> of course:</a:t>
            </a:r>
          </a:p>
          <a:p>
            <a:r>
              <a:rPr lang="en-US" dirty="0"/>
              <a:t>           what’s a </a:t>
            </a:r>
            <a:r>
              <a:rPr lang="en-US" i="1" dirty="0"/>
              <a:t>collection</a:t>
            </a:r>
            <a:r>
              <a:rPr lang="en-US" dirty="0"/>
              <a:t>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60" y="1460310"/>
            <a:ext cx="8868083" cy="4309119"/>
          </a:xfrm>
          <a:noFill/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(B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</a:t>
            </a:r>
          </a:p>
          <a:p>
            <a:r>
              <a:rPr lang="en-US" i="1" dirty="0" smtClean="0"/>
              <a:t>proof:</a:t>
            </a:r>
            <a:r>
              <a:rPr lang="en-US" dirty="0" smtClean="0"/>
              <a:t> 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err="1" smtClean="0">
                <a:solidFill>
                  <a:srgbClr val="0000FF"/>
                </a:solidFill>
              </a:rPr>
              <a:t>(B</a:t>
            </a:r>
            <a:r>
              <a:rPr lang="en-US" sz="4400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              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(B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rgbClr val="0000FF"/>
                </a:solidFill>
              </a:rPr>
              <a:t>      </a:t>
            </a:r>
            <a:r>
              <a:rPr lang="en-US" sz="3600" dirty="0" smtClean="0">
                <a:sym typeface="Euclid Symbol"/>
              </a:rPr>
              <a:t>(</a:t>
            </a:r>
            <a:r>
              <a:rPr lang="en-US" sz="3600" dirty="0" smtClean="0"/>
              <a:t>def of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3600" dirty="0" smtClean="0">
                <a:sym typeface="Symbol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  <a:sym typeface="Symbol"/>
              </a:rPr>
              <a:t>A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AND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/>
              <a:t>(def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sz="3600" dirty="0" smtClean="0">
                <a:sym typeface="Euclid Symbol"/>
              </a:rPr>
              <a:t>)</a:t>
            </a:r>
            <a:r>
              <a:rPr lang="en-US" sz="3600" b="1" dirty="0" smtClean="0">
                <a:latin typeface="cmsy10"/>
              </a:rPr>
              <a:t> </a:t>
            </a:r>
            <a:r>
              <a:rPr lang="en-US" sz="4400" dirty="0" err="1" smtClean="0"/>
              <a:t>iff</a:t>
            </a:r>
            <a:endParaRPr lang="en-US" sz="4400" dirty="0" smtClean="0"/>
          </a:p>
          <a:p>
            <a:r>
              <a:rPr lang="en-US" sz="4400" dirty="0" smtClean="0">
                <a:solidFill>
                  <a:srgbClr val="0000FF"/>
                </a:solidFill>
              </a:rPr>
              <a:t>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B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AND</a:t>
            </a:r>
            <a:r>
              <a:rPr lang="en-US" sz="4400" dirty="0" smtClean="0">
                <a:solidFill>
                  <a:srgbClr val="0000FF"/>
                </a:solidFill>
              </a:rPr>
              <a:t> (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err="1" smtClean="0"/>
              <a:t>x</a:t>
            </a:r>
            <a:r>
              <a:rPr lang="en-US" sz="4400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err="1" smtClean="0">
                <a:solidFill>
                  <a:srgbClr val="0000FF"/>
                </a:solidFill>
              </a:rPr>
              <a:t>C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14470" y="5343077"/>
            <a:ext cx="5439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(by the equivalence)</a:t>
            </a:r>
            <a:r>
              <a:rPr lang="en-US" sz="5400" dirty="0" smtClean="0"/>
              <a:t> 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set-theoretic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1424939"/>
            <a:ext cx="8831217" cy="3963489"/>
          </a:xfrm>
          <a:noFill/>
        </p:spPr>
        <p:txBody>
          <a:bodyPr/>
          <a:lstStyle/>
          <a:p>
            <a:r>
              <a:rPr lang="en-US" i="1" dirty="0" smtClean="0"/>
              <a:t>proof: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B)</a:t>
            </a:r>
            <a:r>
              <a:rPr lang="en-US" sz="3200" dirty="0" err="1" smtClean="0">
                <a:solidFill>
                  <a:srgbClr val="0000FF"/>
                </a:solidFill>
              </a:rPr>
              <a:t>AND</a:t>
            </a:r>
            <a:r>
              <a:rPr lang="en-US" dirty="0" err="1" smtClean="0"/>
              <a:t>(x</a:t>
            </a:r>
            <a:r>
              <a:rPr lang="en-US" dirty="0" err="1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dirty="0" err="1" smtClean="0">
                <a:solidFill>
                  <a:srgbClr val="0000FF"/>
                </a:solidFill>
              </a:rPr>
              <a:t>A</a:t>
            </a:r>
            <a:r>
              <a:rPr lang="en-US" b="1" dirty="0" err="1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err="1" smtClean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)  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Symbol" charset="2"/>
                <a:cs typeface="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B) 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∩ </a:t>
            </a:r>
            <a:r>
              <a:rPr lang="en-US" sz="4400" dirty="0" smtClean="0">
                <a:solidFill>
                  <a:srgbClr val="0000FF"/>
                </a:solidFill>
              </a:rPr>
              <a:t>(A</a:t>
            </a:r>
            <a:r>
              <a:rPr lang="en-US" sz="4400" b="1" dirty="0" smtClean="0">
                <a:solidFill>
                  <a:srgbClr val="0000FF"/>
                </a:solidFill>
                <a:sym typeface="Symbol"/>
              </a:rPr>
              <a:t>∪</a:t>
            </a:r>
            <a:r>
              <a:rPr lang="en-US" sz="4400" dirty="0" smtClean="0">
                <a:solidFill>
                  <a:srgbClr val="0000FF"/>
                </a:solidFill>
              </a:rPr>
              <a:t>C)  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(def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∩</a:t>
            </a:r>
            <a:r>
              <a:rPr lang="en-US" dirty="0" smtClean="0"/>
              <a:t>).</a:t>
            </a:r>
          </a:p>
          <a:p>
            <a:r>
              <a:rPr lang="en-US" sz="4800" dirty="0" smtClean="0">
                <a:solidFill>
                  <a:srgbClr val="00B050"/>
                </a:solidFill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</a:rPr>
              <a:t>QED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1981200" y="1530360"/>
            <a:ext cx="4749800" cy="3149600"/>
          </a:xfrm>
          <a:prstGeom prst="rect">
            <a:avLst/>
          </a:prstGeom>
          <a:solidFill>
            <a:srgbClr val="92D050">
              <a:alpha val="3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00400" y="1860560"/>
            <a:ext cx="2184400" cy="2260600"/>
            <a:chOff x="1576" y="976"/>
            <a:chExt cx="1376" cy="1424"/>
          </a:xfrm>
        </p:grpSpPr>
        <p:sp>
          <p:nvSpPr>
            <p:cNvPr id="149508" name="Oval 4"/>
            <p:cNvSpPr>
              <a:spLocks noChangeArrowheads="1"/>
            </p:cNvSpPr>
            <p:nvPr/>
          </p:nvSpPr>
          <p:spPr bwMode="auto">
            <a:xfrm>
              <a:off x="1576" y="976"/>
              <a:ext cx="1376" cy="1424"/>
            </a:xfrm>
            <a:prstGeom prst="ellipse">
              <a:avLst/>
            </a:prstGeom>
            <a:solidFill>
              <a:schemeClr val="accent2">
                <a:alpha val="3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49512" name="Text Box 8"/>
            <p:cNvSpPr txBox="1">
              <a:spLocks noChangeArrowheads="1"/>
            </p:cNvSpPr>
            <p:nvPr/>
          </p:nvSpPr>
          <p:spPr bwMode="auto">
            <a:xfrm>
              <a:off x="2024" y="1456"/>
              <a:ext cx="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0" dirty="0">
                  <a:latin typeface="Comic Sans MS" pitchFamily="66" charset="0"/>
                </a:rPr>
                <a:t>A</a:t>
              </a:r>
            </a:p>
          </p:txBody>
        </p:sp>
      </p:grpSp>
      <p:sp>
        <p:nvSpPr>
          <p:cNvPr id="149521" name="Oval 17"/>
          <p:cNvSpPr>
            <a:spLocks noChangeArrowheads="1"/>
          </p:cNvSpPr>
          <p:nvPr/>
        </p:nvSpPr>
        <p:spPr bwMode="auto">
          <a:xfrm>
            <a:off x="3200400" y="1873260"/>
            <a:ext cx="2184400" cy="226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9513" name="Rectangle 9"/>
          <p:cNvSpPr>
            <a:spLocks noGrp="1" noChangeArrowheads="1"/>
          </p:cNvSpPr>
          <p:nvPr>
            <p:ph type="title"/>
          </p:nvPr>
        </p:nvSpPr>
        <p:spPr>
          <a:xfrm>
            <a:off x="1651000" y="371474"/>
            <a:ext cx="5807075" cy="995363"/>
          </a:xfrm>
        </p:spPr>
        <p:txBody>
          <a:bodyPr/>
          <a:lstStyle/>
          <a:p>
            <a:r>
              <a:rPr lang="en-US" sz="5400" b="0" dirty="0">
                <a:solidFill>
                  <a:srgbClr val="008000"/>
                </a:solidFill>
              </a:rPr>
              <a:t>complement</a:t>
            </a:r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5559425" y="1770984"/>
            <a:ext cx="10106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−</a:t>
            </a:r>
            <a:r>
              <a:rPr lang="en-US" sz="4800" dirty="0" smtClean="0">
                <a:latin typeface="Comic Sans MS" pitchFamily="66" charset="0"/>
              </a:rPr>
              <a:t>A</a:t>
            </a:r>
            <a:endParaRPr lang="en-US" sz="4800" dirty="0">
              <a:latin typeface="Comic Sans MS" pitchFamily="66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089526" y="1778015"/>
            <a:ext cx="4006851" cy="1416050"/>
            <a:chOff x="3206" y="740"/>
            <a:chExt cx="2524" cy="892"/>
          </a:xfrm>
        </p:grpSpPr>
        <p:sp>
          <p:nvSpPr>
            <p:cNvPr id="149518" name="Text Box 14"/>
            <p:cNvSpPr txBox="1">
              <a:spLocks noChangeArrowheads="1"/>
            </p:cNvSpPr>
            <p:nvPr/>
          </p:nvSpPr>
          <p:spPr bwMode="auto">
            <a:xfrm>
              <a:off x="3206" y="740"/>
              <a:ext cx="393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dirty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</a:p>
          </p:txBody>
        </p:sp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4246" y="798"/>
              <a:ext cx="148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known</a:t>
              </a:r>
            </a:p>
            <a:p>
              <a:r>
                <a:rPr lang="en-US" sz="4000" dirty="0">
                  <a:latin typeface="Comic Sans MS" pitchFamily="66" charset="0"/>
                </a:rPr>
                <a:t>domain </a:t>
              </a:r>
              <a:r>
                <a:rPr lang="en-US" sz="4000" dirty="0">
                  <a:solidFill>
                    <a:srgbClr val="008000"/>
                  </a:solidFill>
                  <a:latin typeface="Comic Sans MS" pitchFamily="66" charset="0"/>
                </a:rPr>
                <a:t>D</a:t>
              </a: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098550" y="5102225"/>
          <a:ext cx="7451725" cy="1173163"/>
        </p:xfrm>
        <a:graphic>
          <a:graphicData uri="http://schemas.openxmlformats.org/presentationml/2006/ole">
            <p:oleObj spid="_x0000_s563201" name="Equation" r:id="rId4" imgW="1854000" imgH="291960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532164" y="1241199"/>
          <a:ext cx="1817688" cy="1295400"/>
        </p:xfrm>
        <a:graphic>
          <a:graphicData uri="http://schemas.openxmlformats.org/presentationml/2006/ole">
            <p:oleObj spid="_x0000_s563203" name="Equation" r:id="rId5" imgW="355600" imgH="254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1" grpId="0" animBg="1"/>
      <p:bldP spid="1495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65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6000" b="0" dirty="0">
                <a:solidFill>
                  <a:srgbClr val="4663F4"/>
                </a:solidFill>
              </a:rPr>
              <a:t>power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858" y="1404418"/>
            <a:ext cx="8350114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5400" dirty="0" err="1" smtClean="0">
                <a:latin typeface="Comic Sans MS" pitchFamily="66" charset="0"/>
              </a:rPr>
              <a:t>(A</a:t>
            </a:r>
            <a:r>
              <a:rPr lang="en-US" sz="5400" dirty="0" smtClean="0">
                <a:latin typeface="Comic Sans MS" pitchFamily="66" charset="0"/>
              </a:rPr>
              <a:t>) </a:t>
            </a:r>
            <a:r>
              <a:rPr lang="en-US" sz="5400" b="1" dirty="0" smtClean="0">
                <a:latin typeface="Euclid"/>
              </a:rPr>
              <a:t>::=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{S | S</a:t>
            </a:r>
            <a:r>
              <a:rPr lang="en-US" sz="5400" dirty="0" smtClean="0">
                <a:latin typeface="Euclid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⊆</a:t>
            </a:r>
            <a:r>
              <a:rPr lang="en-US" sz="5400" dirty="0" smtClean="0">
                <a:latin typeface="Euclid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A}</a:t>
            </a:r>
          </a:p>
          <a:p>
            <a:pPr>
              <a:spcBef>
                <a:spcPts val="1200"/>
              </a:spcBef>
            </a:pPr>
            <a:r>
              <a:rPr lang="en-US" sz="5400" dirty="0" err="1" smtClean="0">
                <a:latin typeface="Comic Sans MS" pitchFamily="66" charset="0"/>
              </a:rPr>
              <a:t>pow</a:t>
            </a:r>
            <a:r>
              <a:rPr lang="en-US" sz="5400" dirty="0" smtClean="0">
                <a:latin typeface="Comic Sans MS" pitchFamily="66" charset="0"/>
              </a:rPr>
              <a:t>({1,2}) </a:t>
            </a:r>
            <a:r>
              <a:rPr lang="en-US" sz="5400" b="1" dirty="0" smtClean="0">
                <a:latin typeface="Euclid"/>
              </a:rPr>
              <a:t>=</a:t>
            </a:r>
          </a:p>
          <a:p>
            <a:r>
              <a:rPr lang="en-US" sz="5400" b="1" dirty="0" smtClean="0">
                <a:latin typeface="Euclid"/>
              </a:rPr>
              <a:t>	</a:t>
            </a:r>
            <a:r>
              <a:rPr lang="en-US" sz="5400" dirty="0" smtClean="0">
                <a:latin typeface="Comic Sans MS" pitchFamily="66" charset="0"/>
              </a:rPr>
              <a:t>{ {1,2}</a:t>
            </a:r>
            <a:r>
              <a:rPr lang="en-US" sz="5400" b="1" dirty="0" smtClean="0">
                <a:latin typeface="Euclid"/>
              </a:rPr>
              <a:t>,</a:t>
            </a:r>
            <a:r>
              <a:rPr lang="en-US" sz="5400" dirty="0" smtClean="0">
                <a:latin typeface="Comic Sans MS" pitchFamily="66" charset="0"/>
              </a:rPr>
              <a:t> {1}, {2},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∅</a:t>
            </a:r>
            <a:r>
              <a:rPr lang="en-US" sz="5400" dirty="0" smtClean="0">
                <a:latin typeface="Comic Sans MS" pitchFamily="66" charset="0"/>
              </a:rPr>
              <a:t>}</a:t>
            </a:r>
          </a:p>
          <a:p>
            <a:pPr algn="ctr">
              <a:spcBef>
                <a:spcPts val="1200"/>
              </a:spcBef>
            </a:pPr>
            <a:r>
              <a:rPr lang="en-US" sz="5400" dirty="0" smtClean="0">
                <a:latin typeface="Comic Sans MS" pitchFamily="66" charset="0"/>
              </a:rPr>
              <a:t>S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⊆</a:t>
            </a:r>
            <a:r>
              <a:rPr lang="en-US" sz="5400" dirty="0" smtClean="0">
                <a:latin typeface="Euclid"/>
                <a:sym typeface="Symbol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S </a:t>
            </a:r>
            <a:r>
              <a:rPr lang="en-US" sz="5400" b="1" dirty="0" smtClean="0">
                <a:solidFill>
                  <a:srgbClr val="F74BE3"/>
                </a:solidFill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5400" dirty="0" smtClean="0">
                <a:sym typeface="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pow</a:t>
            </a:r>
            <a:r>
              <a:rPr lang="en-US" sz="5400" dirty="0" err="1" smtClean="0">
                <a:latin typeface="Comic Sans MS" pitchFamily="66" charset="0"/>
              </a:rPr>
              <a:t>(A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 smtClean="0">
              <a:latin typeface="Eucli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978" y="4161423"/>
            <a:ext cx="7891976" cy="1252024"/>
          </a:xfrm>
          <a:prstGeom prst="rect">
            <a:avLst/>
          </a:prstGeom>
          <a:noFill/>
          <a:ln w="38100">
            <a:solidFill>
              <a:srgbClr val="F74BE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Quickie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9700"/>
            <a:ext cx="7772400" cy="4114800"/>
          </a:xfrm>
        </p:spPr>
        <p:txBody>
          <a:bodyPr/>
          <a:lstStyle/>
          <a:p>
            <a:r>
              <a:rPr lang="en-US" sz="5400" dirty="0"/>
              <a:t>What is </a:t>
            </a:r>
            <a:r>
              <a:rPr lang="en-US" sz="5400" dirty="0" err="1"/>
              <a:t>Pow</a:t>
            </a:r>
            <a:r>
              <a:rPr lang="en-US" sz="5400" dirty="0" smtClean="0"/>
              <a:t>(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)</a:t>
            </a:r>
            <a:r>
              <a:rPr lang="en-US" sz="5400" dirty="0"/>
              <a:t>?</a:t>
            </a:r>
          </a:p>
          <a:p>
            <a:pPr algn="ctr"/>
            <a:r>
              <a:rPr lang="en-US" sz="5400" dirty="0" err="1"/>
              <a:t>Ans</a:t>
            </a:r>
            <a:r>
              <a:rPr lang="en-US" sz="5400" dirty="0"/>
              <a:t>: </a:t>
            </a:r>
            <a:r>
              <a:rPr lang="en-US" sz="5400" dirty="0" smtClean="0"/>
              <a:t>{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endParaRPr lang="en-US" sz="5400" dirty="0"/>
          </a:p>
          <a:p>
            <a:r>
              <a:rPr lang="en-US" sz="5400" dirty="0"/>
              <a:t>What is </a:t>
            </a:r>
            <a:r>
              <a:rPr lang="en-US" sz="5400" dirty="0" err="1"/>
              <a:t>Pow(Pow</a:t>
            </a:r>
            <a:r>
              <a:rPr lang="en-US" sz="5400" dirty="0" smtClean="0"/>
              <a:t>(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)</a:t>
            </a:r>
            <a:r>
              <a:rPr lang="en-US" sz="5400" dirty="0"/>
              <a:t>)?</a:t>
            </a:r>
          </a:p>
          <a:p>
            <a:pPr algn="ctr"/>
            <a:r>
              <a:rPr lang="en-US" sz="5400" dirty="0" err="1"/>
              <a:t>Ans</a:t>
            </a:r>
            <a:r>
              <a:rPr lang="en-US" sz="5400" dirty="0"/>
              <a:t>: {</a:t>
            </a:r>
            <a:r>
              <a:rPr lang="en-US" sz="5400" dirty="0" smtClean="0"/>
              <a:t>{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r>
              <a:rPr lang="en-US" sz="5400" dirty="0"/>
              <a:t>,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∅</a:t>
            </a:r>
            <a:r>
              <a:rPr lang="en-US" sz="5400" dirty="0" smtClean="0"/>
              <a:t>}</a:t>
            </a:r>
            <a:endParaRPr 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EUSM10"/>
              </a:rPr>
              <a:t>A</a:t>
            </a:r>
            <a:r>
              <a:rPr lang="en-US" smtClean="0">
                <a:latin typeface="EUFM10"/>
              </a:rPr>
              <a:t>A</a:t>
            </a:r>
            <a:r>
              <a:rPr lang="en-US" smtClean="0">
                <a:latin typeface="HELVETICA"/>
              </a:rPr>
              <a:t>A</a:t>
            </a:r>
            <a:r>
              <a:rPr lang="en-US" smtClean="0">
                <a:latin typeface="CMSY10"/>
              </a:rPr>
              <a:t>A</a:t>
            </a:r>
            <a:r>
              <a:rPr lang="en-US" smtClean="0">
                <a:latin typeface="EURM10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OURIER"/>
              </a:rPr>
              <a:t>A</a:t>
            </a:r>
            <a:r>
              <a:rPr lang="en-US" smtClean="0">
                <a:latin typeface="EUEX10"/>
              </a:rPr>
              <a:t>A</a:t>
            </a:r>
            <a:r>
              <a:rPr lang="en-US" smtClean="0">
                <a:latin typeface="CMSS17"/>
              </a:rPr>
              <a:t>A</a:t>
            </a:r>
            <a:endParaRPr lang="en-US"/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</a:rPr>
              <a:t>Relations 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Functions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Oval 2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79" name="Oval 3"/>
          <p:cNvSpPr>
            <a:spLocks noChangeArrowheads="1"/>
          </p:cNvSpPr>
          <p:nvPr/>
        </p:nvSpPr>
        <p:spPr bwMode="auto">
          <a:xfrm>
            <a:off x="5867400" y="2286000"/>
            <a:ext cx="2209800" cy="396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6.042</a:t>
            </a:r>
          </a:p>
          <a:p>
            <a:pPr>
              <a:spcBef>
                <a:spcPct val="0"/>
              </a:spcBef>
            </a:pPr>
            <a:endParaRPr lang="en-US" sz="3200" b="1">
              <a:solidFill>
                <a:srgbClr val="0033CC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6.003</a:t>
            </a:r>
          </a:p>
          <a:p>
            <a:pPr>
              <a:spcBef>
                <a:spcPct val="0"/>
              </a:spcBef>
            </a:pPr>
            <a:endParaRPr lang="en-US" sz="3200" b="1">
              <a:solidFill>
                <a:srgbClr val="0033CC"/>
              </a:solidFill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200" b="1">
                <a:solidFill>
                  <a:srgbClr val="0033CC"/>
                </a:solidFill>
                <a:latin typeface="Comic Sans MS" pitchFamily="66" charset="0"/>
              </a:rPr>
              <a:t>6.012</a:t>
            </a:r>
          </a:p>
        </p:txBody>
      </p:sp>
      <p:sp>
        <p:nvSpPr>
          <p:cNvPr id="664580" name="Line 4"/>
          <p:cNvSpPr>
            <a:spLocks noChangeShapeType="1"/>
          </p:cNvSpPr>
          <p:nvPr/>
        </p:nvSpPr>
        <p:spPr bwMode="auto">
          <a:xfrm>
            <a:off x="2667000" y="3352800"/>
            <a:ext cx="36576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1" name="Line 5"/>
          <p:cNvSpPr>
            <a:spLocks noChangeShapeType="1"/>
          </p:cNvSpPr>
          <p:nvPr/>
        </p:nvSpPr>
        <p:spPr bwMode="auto">
          <a:xfrm>
            <a:off x="2667000" y="3352800"/>
            <a:ext cx="3810000" cy="1981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2" name="Line 6"/>
          <p:cNvSpPr>
            <a:spLocks noChangeShapeType="1"/>
          </p:cNvSpPr>
          <p:nvPr/>
        </p:nvSpPr>
        <p:spPr bwMode="auto">
          <a:xfrm flipV="1">
            <a:off x="2743200" y="5334000"/>
            <a:ext cx="35814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6096000" y="1714500"/>
            <a:ext cx="2180405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subjects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4" name="Text Box 8"/>
          <p:cNvSpPr txBox="1">
            <a:spLocks noChangeArrowheads="1"/>
          </p:cNvSpPr>
          <p:nvPr/>
        </p:nvSpPr>
        <p:spPr bwMode="auto">
          <a:xfrm>
            <a:off x="1600200" y="1758950"/>
            <a:ext cx="207620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s</a:t>
            </a: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tudents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4585" name="Text Box 9"/>
          <p:cNvSpPr txBox="1">
            <a:spLocks noChangeArrowheads="1"/>
          </p:cNvSpPr>
          <p:nvPr/>
        </p:nvSpPr>
        <p:spPr bwMode="auto">
          <a:xfrm>
            <a:off x="3581400" y="2705100"/>
            <a:ext cx="19976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is taking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664586" name="Picture 10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495800"/>
            <a:ext cx="900113" cy="1325563"/>
          </a:xfrm>
          <a:prstGeom prst="rect">
            <a:avLst/>
          </a:prstGeom>
          <a:noFill/>
        </p:spPr>
      </p:pic>
      <p:pic>
        <p:nvPicPr>
          <p:cNvPr id="664587" name="Picture 11" descr="j0135033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743200"/>
            <a:ext cx="544513" cy="1219200"/>
          </a:xfrm>
          <a:prstGeom prst="rect">
            <a:avLst/>
          </a:prstGeom>
          <a:noFill/>
        </p:spPr>
      </p:pic>
      <p:sp>
        <p:nvSpPr>
          <p:cNvPr id="664588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“is taking subject” relation</a:t>
            </a:r>
            <a:endParaRPr lang="en-US" dirty="0"/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</a:t>
            </a:r>
            <a:r>
              <a:rPr lang="en-US" sz="1200" dirty="0" smtClean="0"/>
              <a:t>. </a:t>
            </a:r>
            <a:r>
              <a:rPr lang="en-US" dirty="0" smtClean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 animBg="1"/>
      <p:bldP spid="664581" grpId="0" animBg="1"/>
      <p:bldP spid="664582" grpId="0" animBg="1"/>
      <p:bldP spid="6645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5388440" y="1787525"/>
            <a:ext cx="2209800" cy="4460875"/>
            <a:chOff x="5388440" y="1787525"/>
            <a:chExt cx="2209800" cy="4460875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5388440" y="2286000"/>
              <a:ext cx="2209800" cy="396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3</a:t>
              </a: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</a:t>
              </a:r>
            </a:p>
            <a:p>
              <a:pPr>
                <a:spcBef>
                  <a:spcPct val="0"/>
                </a:spcBef>
              </a:pPr>
              <a:endParaRPr lang="en-US" sz="3200" dirty="0">
                <a:latin typeface="Comic Sans MS" pitchFamily="66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3200" dirty="0" smtClean="0">
                  <a:latin typeface="Comic Sans MS" pitchFamily="66" charset="0"/>
                </a:rPr>
                <a:t>    2</a:t>
              </a:r>
              <a:endParaRPr lang="en-US" sz="3200" dirty="0">
                <a:latin typeface="Comic Sans MS" pitchFamily="66" charset="0"/>
              </a:endParaRPr>
            </a:p>
          </p:txBody>
        </p:sp>
        <p:sp>
          <p:nvSpPr>
            <p:cNvPr id="665609" name="Text Box 9"/>
            <p:cNvSpPr txBox="1">
              <a:spLocks noChangeArrowheads="1"/>
            </p:cNvSpPr>
            <p:nvPr/>
          </p:nvSpPr>
          <p:spPr bwMode="auto">
            <a:xfrm>
              <a:off x="5608884" y="1787525"/>
              <a:ext cx="179728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 dirty="0" smtClean="0">
                  <a:solidFill>
                    <a:srgbClr val="0033CC"/>
                  </a:solidFill>
                  <a:latin typeface="Comic Sans MS" pitchFamily="66" charset="0"/>
                </a:rPr>
                <a:t>numbers</a:t>
              </a:r>
              <a:endParaRPr lang="en-US" sz="3200" dirty="0">
                <a:solidFill>
                  <a:srgbClr val="0033CC"/>
                </a:solidFill>
                <a:latin typeface="Comic Sans MS" pitchFamily="66" charset="0"/>
              </a:endParaRPr>
            </a:p>
          </p:txBody>
        </p:sp>
      </p:grpSp>
      <p:sp>
        <p:nvSpPr>
          <p:cNvPr id="665602" name="Oval 2"/>
          <p:cNvSpPr>
            <a:spLocks noChangeArrowheads="1"/>
          </p:cNvSpPr>
          <p:nvPr/>
        </p:nvSpPr>
        <p:spPr bwMode="auto">
          <a:xfrm>
            <a:off x="1338936" y="2286000"/>
            <a:ext cx="2514600" cy="39624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latin typeface="Comic Sans MS" pitchFamily="66" charset="0"/>
              </a:rPr>
              <a:t>  1+2</a:t>
            </a: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4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 err="1">
                <a:latin typeface="Comic Sans MS" pitchFamily="66" charset="0"/>
              </a:rPr>
              <a:t>s</a:t>
            </a:r>
            <a:r>
              <a:rPr lang="en-US" sz="2000" b="1" dirty="0" err="1" smtClean="0">
                <a:latin typeface="Comic Sans MS" pitchFamily="66" charset="0"/>
              </a:rPr>
              <a:t>qrt</a:t>
            </a:r>
            <a:r>
              <a:rPr lang="en-US" sz="2000" b="1" dirty="0" smtClean="0">
                <a:latin typeface="Comic Sans MS" pitchFamily="66" charset="0"/>
              </a:rPr>
              <a:t>(9</a:t>
            </a:r>
            <a:r>
              <a:rPr lang="en-US" sz="2000" b="1" dirty="0">
                <a:latin typeface="Comic Sans MS" pitchFamily="66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b="1" dirty="0" smtClean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2000" b="1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mic Sans MS" pitchFamily="66" charset="0"/>
              </a:rPr>
              <a:t>50/10 – 3 </a:t>
            </a:r>
            <a:endParaRPr lang="en-US" sz="1800" b="1" dirty="0">
              <a:latin typeface="Comic Sans MS" pitchFamily="66" charset="0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“evaluation” relation</a:t>
            </a:r>
            <a:endParaRPr lang="en-US" dirty="0"/>
          </a:p>
        </p:txBody>
      </p:sp>
      <p:grpSp>
        <p:nvGrpSpPr>
          <p:cNvPr id="3" name="Group 14"/>
          <p:cNvGrpSpPr/>
          <p:nvPr/>
        </p:nvGrpSpPr>
        <p:grpSpPr>
          <a:xfrm>
            <a:off x="2716000" y="3276600"/>
            <a:ext cx="3505200" cy="1981200"/>
            <a:chOff x="2716000" y="3276600"/>
            <a:chExt cx="3505200" cy="1981200"/>
          </a:xfrm>
        </p:grpSpPr>
        <p:sp>
          <p:nvSpPr>
            <p:cNvPr id="665605" name="Line 5"/>
            <p:cNvSpPr>
              <a:spLocks noChangeShapeType="1"/>
            </p:cNvSpPr>
            <p:nvPr/>
          </p:nvSpPr>
          <p:spPr bwMode="auto">
            <a:xfrm>
              <a:off x="2716000" y="3276600"/>
              <a:ext cx="3505200" cy="76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6" name="Line 6"/>
            <p:cNvSpPr>
              <a:spLocks noChangeShapeType="1"/>
            </p:cNvSpPr>
            <p:nvPr/>
          </p:nvSpPr>
          <p:spPr bwMode="auto">
            <a:xfrm flipV="1">
              <a:off x="2716000" y="3429000"/>
              <a:ext cx="3505200" cy="9144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5607" name="Line 7"/>
            <p:cNvSpPr>
              <a:spLocks noChangeShapeType="1"/>
            </p:cNvSpPr>
            <p:nvPr/>
          </p:nvSpPr>
          <p:spPr bwMode="auto">
            <a:xfrm>
              <a:off x="2944600" y="5257800"/>
              <a:ext cx="3276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5608" name="Text Box 8"/>
          <p:cNvSpPr txBox="1">
            <a:spLocks noChangeArrowheads="1"/>
          </p:cNvSpPr>
          <p:nvPr/>
        </p:nvSpPr>
        <p:spPr bwMode="auto">
          <a:xfrm>
            <a:off x="1475016" y="1254125"/>
            <a:ext cx="2202847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arithmetic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  <a:p>
            <a:pPr algn="ctr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formulas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5610" name="Text Box 10"/>
          <p:cNvSpPr txBox="1">
            <a:spLocks noChangeArrowheads="1"/>
          </p:cNvSpPr>
          <p:nvPr/>
        </p:nvSpPr>
        <p:spPr bwMode="auto">
          <a:xfrm>
            <a:off x="3341899" y="2359029"/>
            <a:ext cx="250741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evaluates to</a:t>
            </a:r>
            <a:endParaRPr lang="en-US" sz="32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1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</a:t>
            </a:r>
            <a:r>
              <a:rPr lang="en-US" i="1" dirty="0" smtClean="0"/>
              <a:t>©</a:t>
            </a:r>
            <a:r>
              <a:rPr lang="en-US" dirty="0" smtClean="0"/>
              <a:t> Albert R. Meyer, 2009</a:t>
            </a:r>
            <a:r>
              <a:rPr lang="en-US" sz="1200" dirty="0" smtClean="0"/>
              <a:t>. </a:t>
            </a:r>
            <a:r>
              <a:rPr lang="en-US" dirty="0" smtClean="0"/>
              <a:t>All rights reserved.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32004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1" name="Line 7"/>
          <p:cNvSpPr>
            <a:spLocks noChangeShapeType="1"/>
          </p:cNvSpPr>
          <p:nvPr/>
        </p:nvSpPr>
        <p:spPr bwMode="auto">
          <a:xfrm flipV="1">
            <a:off x="3429000" y="3352800"/>
            <a:ext cx="259080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4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666636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>
            <a:off x="32004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Some sets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" y="1423992"/>
            <a:ext cx="8343900" cy="4260527"/>
          </a:xfrm>
        </p:spPr>
        <p:txBody>
          <a:bodyPr/>
          <a:lstStyle/>
          <a:p>
            <a:r>
              <a:rPr lang="en-US" sz="3600" dirty="0"/>
              <a:t>real numbers,         </a:t>
            </a:r>
            <a:r>
              <a:rPr lang="en-US" sz="3600" dirty="0" smtClean="0"/>
              <a:t> </a:t>
            </a:r>
            <a:r>
              <a:rPr lang="en-US" b="1" dirty="0" smtClean="0">
                <a:solidFill>
                  <a:srgbClr val="0000FF"/>
                </a:solidFill>
                <a:sym typeface="Euclid Math Two" pitchFamily="18" charset="2"/>
              </a:rPr>
              <a:t></a:t>
            </a:r>
            <a:endParaRPr lang="en-US" b="1" dirty="0">
              <a:solidFill>
                <a:srgbClr val="0000FF"/>
              </a:solidFill>
              <a:sym typeface="Euclid Math Two" pitchFamily="18" charset="2"/>
            </a:endParaRPr>
          </a:p>
          <a:p>
            <a:r>
              <a:rPr lang="en-US" sz="3600" dirty="0"/>
              <a:t>complex numbers, 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sym typeface="Euclid Math Two" pitchFamily="18" charset="2"/>
              </a:rPr>
              <a:t></a:t>
            </a:r>
            <a:endParaRPr lang="en-US" b="1" dirty="0" smtClean="0">
              <a:solidFill>
                <a:srgbClr val="0000FF"/>
              </a:solidFill>
              <a:latin typeface="msbm9" pitchFamily="34" charset="0"/>
            </a:endParaRPr>
          </a:p>
          <a:p>
            <a:r>
              <a:rPr lang="en-US" sz="3600" dirty="0"/>
              <a:t>integers,                 </a:t>
            </a:r>
            <a:r>
              <a:rPr lang="en-US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</a:p>
          <a:p>
            <a:r>
              <a:rPr lang="en-US" sz="3600" dirty="0"/>
              <a:t>empty set,             </a:t>
            </a:r>
            <a:r>
              <a:rPr lang="en-US" sz="3600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 pitchFamily="18" charset="2"/>
              </a:rPr>
              <a:t>∅</a:t>
            </a:r>
            <a:endParaRPr lang="en-US" b="1" dirty="0" smtClean="0">
              <a:solidFill>
                <a:srgbClr val="0000FF"/>
              </a:solidFill>
              <a:latin typeface="msbm9" pitchFamily="34" charset="0"/>
              <a:sym typeface="Euclid Symbol" pitchFamily="18" charset="2"/>
            </a:endParaRPr>
          </a:p>
          <a:p>
            <a:r>
              <a:rPr lang="en-US" sz="3600" dirty="0"/>
              <a:t>set of all subsets of integers</a:t>
            </a:r>
          </a:p>
          <a:p>
            <a:endParaRPr lang="en-US" sz="2800" dirty="0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624003" y="4286765"/>
            <a:ext cx="20361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/>
              <a:t>,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pow</a:t>
            </a:r>
            <a:r>
              <a:rPr lang="en-US" sz="4000" dirty="0">
                <a:latin typeface="Comic Sans MS" pitchFamily="66" charset="0"/>
              </a:rPr>
              <a:t>(</a:t>
            </a:r>
            <a:r>
              <a:rPr lang="en-US" sz="4000" b="1" dirty="0">
                <a:solidFill>
                  <a:srgbClr val="0000FF"/>
                </a:solidFill>
                <a:sym typeface="Euclid Math Two" pitchFamily="18" charset="2"/>
              </a:rPr>
              <a:t></a:t>
            </a:r>
            <a:r>
              <a:rPr lang="en-US" sz="4000" dirty="0">
                <a:latin typeface="Comic Sans MS" pitchFamily="66" charset="0"/>
                <a:sym typeface="Euclid Math Two" pitchFamily="18" charset="2"/>
              </a:rPr>
              <a:t>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1748" y="3705160"/>
            <a:ext cx="4611811" cy="2645863"/>
            <a:chOff x="497" y="2256"/>
            <a:chExt cx="2272" cy="1755"/>
          </a:xfrm>
        </p:grpSpPr>
        <p:graphicFrame>
          <p:nvGraphicFramePr>
            <p:cNvPr id="102404" name="Object 4"/>
            <p:cNvGraphicFramePr>
              <a:graphicFrameLocks noChangeAspect="1"/>
            </p:cNvGraphicFramePr>
            <p:nvPr/>
          </p:nvGraphicFramePr>
          <p:xfrm>
            <a:off x="497" y="2256"/>
            <a:ext cx="1926" cy="1755"/>
          </p:xfrm>
          <a:graphic>
            <a:graphicData uri="http://schemas.openxmlformats.org/presentationml/2006/ole">
              <p:oleObj spid="_x0000_s505858" name="Equation" r:id="rId4" imgW="520700" imgH="457200" progId="Equation.DSMT4">
                <p:embed/>
              </p:oleObj>
            </a:graphicData>
          </a:graphic>
        </p:graphicFrame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560" y="3111"/>
              <a:ext cx="220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Comic Sans MS" pitchFamily="66" charset="0"/>
                </a:rPr>
                <a:t>the </a:t>
              </a:r>
              <a:r>
                <a:rPr lang="en-US" sz="4000" dirty="0">
                  <a:solidFill>
                    <a:srgbClr val="008000"/>
                  </a:solidFill>
                  <a:latin typeface="Comic Sans MS" pitchFamily="66" charset="0"/>
                </a:rPr>
                <a:t>power</a:t>
              </a:r>
              <a:r>
                <a:rPr lang="en-US" sz="4000" dirty="0">
                  <a:latin typeface="Comic Sans MS" pitchFamily="66" charset="0"/>
                </a:rPr>
                <a:t> set</a:t>
              </a: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29" name="Line 5"/>
          <p:cNvSpPr>
            <a:spLocks noChangeShapeType="1"/>
          </p:cNvSpPr>
          <p:nvPr/>
        </p:nvSpPr>
        <p:spPr bwMode="auto">
          <a:xfrm>
            <a:off x="3200400" y="3428999"/>
            <a:ext cx="2694214" cy="88174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5" name="Line 11"/>
          <p:cNvSpPr>
            <a:spLocks noChangeShapeType="1"/>
          </p:cNvSpPr>
          <p:nvPr/>
        </p:nvSpPr>
        <p:spPr bwMode="auto">
          <a:xfrm flipV="1">
            <a:off x="3352800" y="3429000"/>
            <a:ext cx="2667000" cy="1828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28" name="Oval 4"/>
          <p:cNvSpPr>
            <a:spLocks noChangeArrowheads="1"/>
          </p:cNvSpPr>
          <p:nvPr/>
        </p:nvSpPr>
        <p:spPr bwMode="auto">
          <a:xfrm>
            <a:off x="5562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u="sng" dirty="0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6633" name="Text Box 9"/>
          <p:cNvSpPr txBox="1">
            <a:spLocks noChangeArrowheads="1"/>
          </p:cNvSpPr>
          <p:nvPr/>
        </p:nvSpPr>
        <p:spPr bwMode="auto">
          <a:xfrm>
            <a:off x="60960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9047" y="3139432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9365" y="4022274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8479" y="500742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5200" y="3459480"/>
            <a:ext cx="848360" cy="853440"/>
          </a:xfrm>
          <a:custGeom>
            <a:avLst/>
            <a:gdLst>
              <a:gd name="connsiteX0" fmla="*/ 848360 w 848360"/>
              <a:gd name="connsiteY0" fmla="*/ 0 h 853440"/>
              <a:gd name="connsiteX1" fmla="*/ 254000 w 848360"/>
              <a:gd name="connsiteY1" fmla="*/ 213360 h 853440"/>
              <a:gd name="connsiteX2" fmla="*/ 40640 w 848360"/>
              <a:gd name="connsiteY2" fmla="*/ 716280 h 853440"/>
              <a:gd name="connsiteX3" fmla="*/ 497840 w 848360"/>
              <a:gd name="connsiteY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60" h="853440">
                <a:moveTo>
                  <a:pt x="848360" y="0"/>
                </a:moveTo>
                <a:cubicBezTo>
                  <a:pt x="618490" y="46990"/>
                  <a:pt x="388620" y="93980"/>
                  <a:pt x="254000" y="213360"/>
                </a:cubicBezTo>
                <a:cubicBezTo>
                  <a:pt x="119380" y="332740"/>
                  <a:pt x="0" y="609600"/>
                  <a:pt x="40640" y="716280"/>
                </a:cubicBezTo>
                <a:cubicBezTo>
                  <a:pt x="81280" y="822960"/>
                  <a:pt x="289560" y="838200"/>
                  <a:pt x="497840" y="8534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246120" y="3111500"/>
            <a:ext cx="1145540" cy="2186940"/>
          </a:xfrm>
          <a:custGeom>
            <a:avLst/>
            <a:gdLst>
              <a:gd name="connsiteX0" fmla="*/ 137160 w 1145540"/>
              <a:gd name="connsiteY0" fmla="*/ 2161540 h 2186940"/>
              <a:gd name="connsiteX1" fmla="*/ 762000 w 1145540"/>
              <a:gd name="connsiteY1" fmla="*/ 1902460 h 2186940"/>
              <a:gd name="connsiteX2" fmla="*/ 1097280 w 1145540"/>
              <a:gd name="connsiteY2" fmla="*/ 454660 h 2186940"/>
              <a:gd name="connsiteX3" fmla="*/ 472440 w 1145540"/>
              <a:gd name="connsiteY3" fmla="*/ 58420 h 2186940"/>
              <a:gd name="connsiteX4" fmla="*/ 0 w 1145540"/>
              <a:gd name="connsiteY4" fmla="*/ 104140 h 21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540" h="2186940">
                <a:moveTo>
                  <a:pt x="137160" y="2161540"/>
                </a:moveTo>
                <a:cubicBezTo>
                  <a:pt x="369570" y="2174240"/>
                  <a:pt x="601980" y="2186940"/>
                  <a:pt x="762000" y="1902460"/>
                </a:cubicBezTo>
                <a:cubicBezTo>
                  <a:pt x="922020" y="1617980"/>
                  <a:pt x="1145540" y="762000"/>
                  <a:pt x="1097280" y="454660"/>
                </a:cubicBezTo>
                <a:cubicBezTo>
                  <a:pt x="1049020" y="147320"/>
                  <a:pt x="655320" y="116840"/>
                  <a:pt x="472440" y="58420"/>
                </a:cubicBezTo>
                <a:cubicBezTo>
                  <a:pt x="289560" y="0"/>
                  <a:pt x="144780" y="52070"/>
                  <a:pt x="0" y="1041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“nonstop bus trip” relation </a:t>
            </a:r>
            <a:endParaRPr lang="en-US" sz="3200" dirty="0"/>
          </a:p>
        </p:txBody>
      </p:sp>
      <p:sp>
        <p:nvSpPr>
          <p:cNvPr id="666627" name="Oval 3"/>
          <p:cNvSpPr>
            <a:spLocks noChangeArrowheads="1"/>
          </p:cNvSpPr>
          <p:nvPr/>
        </p:nvSpPr>
        <p:spPr bwMode="auto">
          <a:xfrm>
            <a:off x="1371600" y="2286000"/>
            <a:ext cx="2209800" cy="396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 b="1" i="1" dirty="0">
              <a:latin typeface="Comic Sans MS" pitchFamily="66" charset="0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1828800" y="1562100"/>
            <a:ext cx="1377300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 smtClean="0">
                <a:solidFill>
                  <a:srgbClr val="0033CC"/>
                </a:solidFill>
                <a:latin typeface="Comic Sans MS" pitchFamily="66" charset="0"/>
              </a:rPr>
              <a:t>cities</a:t>
            </a:r>
            <a:endParaRPr lang="en-US" sz="3600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5132" y="3163924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Boston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4202" y="4046766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Providence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537612" y="4966607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Comic Sans MS" pitchFamily="66" charset="0"/>
              </a:rPr>
              <a:t>New York</a:t>
            </a:r>
            <a:endParaRPr lang="en-US" sz="2800" dirty="0"/>
          </a:p>
        </p:txBody>
      </p:sp>
      <p:sp>
        <p:nvSpPr>
          <p:cNvPr id="22" name="Freeform 21"/>
          <p:cNvSpPr/>
          <p:nvPr/>
        </p:nvSpPr>
        <p:spPr>
          <a:xfrm>
            <a:off x="3185160" y="3337560"/>
            <a:ext cx="1008380" cy="990600"/>
          </a:xfrm>
          <a:custGeom>
            <a:avLst/>
            <a:gdLst>
              <a:gd name="connsiteX0" fmla="*/ 243840 w 1008380"/>
              <a:gd name="connsiteY0" fmla="*/ 990600 h 990600"/>
              <a:gd name="connsiteX1" fmla="*/ 944880 w 1008380"/>
              <a:gd name="connsiteY1" fmla="*/ 472440 h 990600"/>
              <a:gd name="connsiteX2" fmla="*/ 624840 w 1008380"/>
              <a:gd name="connsiteY2" fmla="*/ 76200 h 990600"/>
              <a:gd name="connsiteX3" fmla="*/ 0 w 1008380"/>
              <a:gd name="connsiteY3" fmla="*/ 1524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380" h="990600">
                <a:moveTo>
                  <a:pt x="243840" y="990600"/>
                </a:moveTo>
                <a:cubicBezTo>
                  <a:pt x="562610" y="807720"/>
                  <a:pt x="881380" y="624840"/>
                  <a:pt x="944880" y="472440"/>
                </a:cubicBezTo>
                <a:cubicBezTo>
                  <a:pt x="1008380" y="320040"/>
                  <a:pt x="782320" y="152400"/>
                  <a:pt x="624840" y="76200"/>
                </a:cubicBezTo>
                <a:cubicBezTo>
                  <a:pt x="467360" y="0"/>
                  <a:pt x="233680" y="7620"/>
                  <a:pt x="0" y="15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436132" y="2421631"/>
            <a:ext cx="256512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 dirty="0" smtClean="0">
                <a:solidFill>
                  <a:srgbClr val="0033CC"/>
                </a:solidFill>
                <a:latin typeface="Comic Sans MS" pitchFamily="66" charset="0"/>
              </a:rPr>
              <a:t>nonstop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</a:rPr>
              <a:t>bus </a:t>
            </a:r>
          </a:p>
        </p:txBody>
      </p:sp>
      <p:pic>
        <p:nvPicPr>
          <p:cNvPr id="24" name="Picture 12" descr="j0320934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800600"/>
            <a:ext cx="1812925" cy="1414463"/>
          </a:xfrm>
          <a:prstGeom prst="rect">
            <a:avLst/>
          </a:prstGeom>
          <a:noFill/>
        </p:spPr>
      </p:pic>
      <p:sp>
        <p:nvSpPr>
          <p:cNvPr id="26" name="Freeform 25"/>
          <p:cNvSpPr/>
          <p:nvPr/>
        </p:nvSpPr>
        <p:spPr>
          <a:xfrm>
            <a:off x="599440" y="3383280"/>
            <a:ext cx="1259840" cy="2034540"/>
          </a:xfrm>
          <a:custGeom>
            <a:avLst/>
            <a:gdLst>
              <a:gd name="connsiteX0" fmla="*/ 1259840 w 1259840"/>
              <a:gd name="connsiteY0" fmla="*/ 0 h 2034540"/>
              <a:gd name="connsiteX1" fmla="*/ 665480 w 1259840"/>
              <a:gd name="connsiteY1" fmla="*/ 137160 h 2034540"/>
              <a:gd name="connsiteX2" fmla="*/ 86360 w 1259840"/>
              <a:gd name="connsiteY2" fmla="*/ 609600 h 2034540"/>
              <a:gd name="connsiteX3" fmla="*/ 147320 w 1259840"/>
              <a:gd name="connsiteY3" fmla="*/ 1508760 h 2034540"/>
              <a:gd name="connsiteX4" fmla="*/ 391160 w 1259840"/>
              <a:gd name="connsiteY4" fmla="*/ 1965960 h 2034540"/>
              <a:gd name="connsiteX5" fmla="*/ 985520 w 1259840"/>
              <a:gd name="connsiteY5" fmla="*/ 1920240 h 203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9840" h="2034540">
                <a:moveTo>
                  <a:pt x="1259840" y="0"/>
                </a:moveTo>
                <a:cubicBezTo>
                  <a:pt x="1060450" y="17780"/>
                  <a:pt x="861060" y="35560"/>
                  <a:pt x="665480" y="137160"/>
                </a:cubicBezTo>
                <a:cubicBezTo>
                  <a:pt x="469900" y="238760"/>
                  <a:pt x="172720" y="381000"/>
                  <a:pt x="86360" y="609600"/>
                </a:cubicBezTo>
                <a:cubicBezTo>
                  <a:pt x="0" y="838200"/>
                  <a:pt x="96520" y="1282700"/>
                  <a:pt x="147320" y="1508760"/>
                </a:cubicBezTo>
                <a:cubicBezTo>
                  <a:pt x="198120" y="1734820"/>
                  <a:pt x="251460" y="1897380"/>
                  <a:pt x="391160" y="1965960"/>
                </a:cubicBezTo>
                <a:cubicBezTo>
                  <a:pt x="530860" y="2034540"/>
                  <a:pt x="758190" y="1977390"/>
                  <a:pt x="985520" y="19202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65200" y="3459480"/>
            <a:ext cx="848360" cy="853440"/>
          </a:xfrm>
          <a:custGeom>
            <a:avLst/>
            <a:gdLst>
              <a:gd name="connsiteX0" fmla="*/ 848360 w 848360"/>
              <a:gd name="connsiteY0" fmla="*/ 0 h 853440"/>
              <a:gd name="connsiteX1" fmla="*/ 254000 w 848360"/>
              <a:gd name="connsiteY1" fmla="*/ 213360 h 853440"/>
              <a:gd name="connsiteX2" fmla="*/ 40640 w 848360"/>
              <a:gd name="connsiteY2" fmla="*/ 716280 h 853440"/>
              <a:gd name="connsiteX3" fmla="*/ 497840 w 848360"/>
              <a:gd name="connsiteY3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360" h="853440">
                <a:moveTo>
                  <a:pt x="848360" y="0"/>
                </a:moveTo>
                <a:cubicBezTo>
                  <a:pt x="618490" y="46990"/>
                  <a:pt x="388620" y="93980"/>
                  <a:pt x="254000" y="213360"/>
                </a:cubicBezTo>
                <a:cubicBezTo>
                  <a:pt x="119380" y="332740"/>
                  <a:pt x="0" y="609600"/>
                  <a:pt x="40640" y="716280"/>
                </a:cubicBezTo>
                <a:cubicBezTo>
                  <a:pt x="81280" y="822960"/>
                  <a:pt x="289560" y="838200"/>
                  <a:pt x="497840" y="8534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246120" y="3111500"/>
            <a:ext cx="1145540" cy="2186940"/>
          </a:xfrm>
          <a:custGeom>
            <a:avLst/>
            <a:gdLst>
              <a:gd name="connsiteX0" fmla="*/ 137160 w 1145540"/>
              <a:gd name="connsiteY0" fmla="*/ 2161540 h 2186940"/>
              <a:gd name="connsiteX1" fmla="*/ 762000 w 1145540"/>
              <a:gd name="connsiteY1" fmla="*/ 1902460 h 2186940"/>
              <a:gd name="connsiteX2" fmla="*/ 1097280 w 1145540"/>
              <a:gd name="connsiteY2" fmla="*/ 454660 h 2186940"/>
              <a:gd name="connsiteX3" fmla="*/ 472440 w 1145540"/>
              <a:gd name="connsiteY3" fmla="*/ 58420 h 2186940"/>
              <a:gd name="connsiteX4" fmla="*/ 0 w 1145540"/>
              <a:gd name="connsiteY4" fmla="*/ 104140 h 21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540" h="2186940">
                <a:moveTo>
                  <a:pt x="137160" y="2161540"/>
                </a:moveTo>
                <a:cubicBezTo>
                  <a:pt x="369570" y="2174240"/>
                  <a:pt x="601980" y="2186940"/>
                  <a:pt x="762000" y="1902460"/>
                </a:cubicBezTo>
                <a:cubicBezTo>
                  <a:pt x="922020" y="1617980"/>
                  <a:pt x="1145540" y="762000"/>
                  <a:pt x="1097280" y="454660"/>
                </a:cubicBezTo>
                <a:cubicBezTo>
                  <a:pt x="1049020" y="147320"/>
                  <a:pt x="655320" y="116840"/>
                  <a:pt x="472440" y="58420"/>
                </a:cubicBezTo>
                <a:cubicBezTo>
                  <a:pt x="289560" y="0"/>
                  <a:pt x="144780" y="52070"/>
                  <a:pt x="0" y="104140"/>
                </a:cubicBezTo>
              </a:path>
            </a:pathLst>
          </a:cu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9792" y="1694516"/>
            <a:ext cx="7487939" cy="3527189"/>
          </a:xfrm>
        </p:spPr>
        <p:txBody>
          <a:bodyPr/>
          <a:lstStyle/>
          <a:p>
            <a:r>
              <a:rPr lang="en-US" sz="4400" dirty="0" smtClean="0"/>
              <a:t>A</a:t>
            </a:r>
            <a:r>
              <a:rPr lang="en-US" sz="4400" dirty="0" smtClean="0">
                <a:solidFill>
                  <a:srgbClr val="0000FF"/>
                </a:solidFill>
              </a:rPr>
              <a:t> binary relation, R, </a:t>
            </a:r>
            <a:r>
              <a:rPr lang="en-US" sz="4400" dirty="0" smtClean="0">
                <a:solidFill>
                  <a:srgbClr val="9933FF"/>
                </a:solidFill>
              </a:rPr>
              <a:t>from</a:t>
            </a:r>
            <a:r>
              <a:rPr lang="en-US" sz="4400" dirty="0" smtClean="0"/>
              <a:t> a </a:t>
            </a:r>
          </a:p>
          <a:p>
            <a:r>
              <a:rPr lang="en-US" sz="4400" dirty="0" smtClean="0"/>
              <a:t>set</a:t>
            </a:r>
            <a:r>
              <a:rPr lang="en-US" sz="4400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9933FF"/>
                </a:solidFill>
              </a:rPr>
              <a:t>to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 set</a:t>
            </a:r>
            <a:r>
              <a:rPr lang="en-US" sz="4400" dirty="0" smtClean="0">
                <a:solidFill>
                  <a:srgbClr val="0000FF"/>
                </a:solidFill>
              </a:rPr>
              <a:t> B</a:t>
            </a:r>
          </a:p>
          <a:p>
            <a:r>
              <a:rPr lang="en-US" sz="4400" dirty="0" smtClean="0">
                <a:solidFill>
                  <a:srgbClr val="008000"/>
                </a:solidFill>
              </a:rPr>
              <a:t>associates</a:t>
            </a:r>
            <a:r>
              <a:rPr lang="en-US" sz="4400" dirty="0" smtClean="0"/>
              <a:t> of elements of</a:t>
            </a:r>
          </a:p>
          <a:p>
            <a:r>
              <a:rPr lang="en-US" sz="4400" dirty="0" smtClean="0">
                <a:solidFill>
                  <a:srgbClr val="0000FF"/>
                </a:solidFill>
              </a:rPr>
              <a:t>A</a:t>
            </a:r>
            <a:r>
              <a:rPr lang="en-US" sz="4400" dirty="0" smtClean="0"/>
              <a:t> with elements of </a:t>
            </a:r>
            <a:r>
              <a:rPr lang="en-US" sz="4400" dirty="0" smtClean="0">
                <a:solidFill>
                  <a:srgbClr val="0000FF"/>
                </a:solidFill>
              </a:rPr>
              <a:t>B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970" y="426394"/>
            <a:ext cx="58400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Binary relations</a:t>
            </a:r>
            <a:endParaRPr lang="en-US" sz="6000" b="1" dirty="0">
              <a:solidFill>
                <a:srgbClr val="000000"/>
              </a:solidFill>
              <a:latin typeface="Comic Sans MS" pitchFamily="66" charset="0"/>
              <a:sym typeface="Euclid Math Two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grpSp>
        <p:nvGrpSpPr>
          <p:cNvPr id="6" name="Group 44"/>
          <p:cNvGrpSpPr/>
          <p:nvPr/>
        </p:nvGrpSpPr>
        <p:grpSpPr>
          <a:xfrm>
            <a:off x="2667000" y="3340100"/>
            <a:ext cx="3810000" cy="3075166"/>
            <a:chOff x="2667000" y="3340100"/>
            <a:chExt cx="3810000" cy="3075166"/>
          </a:xfrm>
        </p:grpSpPr>
        <p:grpSp>
          <p:nvGrpSpPr>
            <p:cNvPr id="7" name="Group 40"/>
            <p:cNvGrpSpPr/>
            <p:nvPr/>
          </p:nvGrpSpPr>
          <p:grpSpPr>
            <a:xfrm>
              <a:off x="2667000" y="3340100"/>
              <a:ext cx="3810000" cy="1981200"/>
              <a:chOff x="2667000" y="3340100"/>
              <a:chExt cx="3810000" cy="1981200"/>
            </a:xfrm>
          </p:grpSpPr>
          <p:sp>
            <p:nvSpPr>
              <p:cNvPr id="663564" name="Line 12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65760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5" name="Line 13"/>
              <p:cNvSpPr>
                <a:spLocks noChangeShapeType="1"/>
              </p:cNvSpPr>
              <p:nvPr/>
            </p:nvSpPr>
            <p:spPr bwMode="auto">
              <a:xfrm>
                <a:off x="2667000" y="3340100"/>
                <a:ext cx="3810000" cy="19812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663566" name="Line 14"/>
              <p:cNvSpPr>
                <a:spLocks noChangeShapeType="1"/>
              </p:cNvSpPr>
              <p:nvPr/>
            </p:nvSpPr>
            <p:spPr bwMode="auto">
              <a:xfrm>
                <a:off x="2760828" y="5275580"/>
                <a:ext cx="3622343" cy="4571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66143" y="5707380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Comic Sans MS" pitchFamily="66" charset="0"/>
                </a:rPr>
                <a:t>arrows</a:t>
              </a:r>
              <a:endParaRPr lang="en-US" sz="4000" dirty="0">
                <a:latin typeface="Comic Sans MS" pitchFamily="66" charset="0"/>
              </a:endParaRP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70" grpId="0"/>
      <p:bldP spid="6635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2273300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2273300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3340100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1676400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1676400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663569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  <p:sp>
        <p:nvSpPr>
          <p:cNvPr id="663570" name="Text Box 18"/>
          <p:cNvSpPr txBox="1">
            <a:spLocks noChangeArrowheads="1"/>
          </p:cNvSpPr>
          <p:nvPr/>
        </p:nvSpPr>
        <p:spPr bwMode="auto">
          <a:xfrm>
            <a:off x="1676400" y="1219200"/>
            <a:ext cx="18309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>
                <a:latin typeface="Comic Sans MS" pitchFamily="66" charset="0"/>
              </a:rPr>
              <a:t>domain</a:t>
            </a:r>
          </a:p>
        </p:txBody>
      </p:sp>
      <p:sp>
        <p:nvSpPr>
          <p:cNvPr id="663571" name="Text Box 19"/>
          <p:cNvSpPr txBox="1">
            <a:spLocks noChangeArrowheads="1"/>
          </p:cNvSpPr>
          <p:nvPr/>
        </p:nvSpPr>
        <p:spPr bwMode="auto">
          <a:xfrm>
            <a:off x="5715000" y="1127125"/>
            <a:ext cx="23631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i="1" dirty="0" err="1">
                <a:latin typeface="Comic Sans MS" pitchFamily="66" charset="0"/>
              </a:rPr>
              <a:t>codomain</a:t>
            </a:r>
            <a:endParaRPr lang="en-US" sz="4000" i="1" dirty="0">
              <a:latin typeface="Comic Sans MS" pitchFamily="66" charset="0"/>
            </a:endParaRPr>
          </a:p>
        </p:txBody>
      </p:sp>
      <p:sp>
        <p:nvSpPr>
          <p:cNvPr id="663572" name="Text Box 20"/>
          <p:cNvSpPr txBox="1">
            <a:spLocks noChangeArrowheads="1"/>
          </p:cNvSpPr>
          <p:nvPr/>
        </p:nvSpPr>
        <p:spPr bwMode="auto">
          <a:xfrm>
            <a:off x="3390328" y="5257800"/>
            <a:ext cx="24449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graph(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4400" dirty="0">
                <a:latin typeface="Comic Sans MS" pitchFamily="66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96404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978531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3275013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4299045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522936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2394560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3133815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3049655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980426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953517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76600" y="5875020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::= the arrows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Text Box 2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220664" y="228600"/>
            <a:ext cx="4440563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graph(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) </a:t>
            </a:r>
            <a:r>
              <a:rPr lang="en-US" sz="4400" dirty="0" smtClean="0"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4400" dirty="0" smtClean="0">
                <a:sym typeface="Euclid Symbol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×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6" name="Oval 4"/>
          <p:cNvSpPr>
            <a:spLocks noChangeArrowheads="1"/>
          </p:cNvSpPr>
          <p:nvPr/>
        </p:nvSpPr>
        <p:spPr bwMode="auto">
          <a:xfrm>
            <a:off x="1371600" y="1519804"/>
            <a:ext cx="2209800" cy="3962400"/>
          </a:xfrm>
          <a:prstGeom prst="ellipse">
            <a:avLst/>
          </a:prstGeom>
          <a:solidFill>
            <a:srgbClr val="99FF99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baseline="-25000" dirty="0">
              <a:latin typeface="Comic Sans MS" pitchFamily="66" charset="0"/>
            </a:endParaRPr>
          </a:p>
        </p:txBody>
      </p:sp>
      <p:sp>
        <p:nvSpPr>
          <p:cNvPr id="663557" name="Oval 5"/>
          <p:cNvSpPr>
            <a:spLocks noChangeArrowheads="1"/>
          </p:cNvSpPr>
          <p:nvPr/>
        </p:nvSpPr>
        <p:spPr bwMode="auto">
          <a:xfrm>
            <a:off x="5562600" y="1519804"/>
            <a:ext cx="2209800" cy="3962400"/>
          </a:xfrm>
          <a:prstGeom prst="ellipse">
            <a:avLst/>
          </a:prstGeom>
          <a:solidFill>
            <a:srgbClr val="F0A6E2"/>
          </a:solidFill>
          <a:ln w="3175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667000" y="2586604"/>
            <a:ext cx="3810000" cy="1981200"/>
            <a:chOff x="2667000" y="3340100"/>
            <a:chExt cx="3810000" cy="1981200"/>
          </a:xfrm>
        </p:grpSpPr>
        <p:sp>
          <p:nvSpPr>
            <p:cNvPr id="663564" name="Line 12"/>
            <p:cNvSpPr>
              <a:spLocks noChangeShapeType="1"/>
            </p:cNvSpPr>
            <p:nvPr/>
          </p:nvSpPr>
          <p:spPr bwMode="auto">
            <a:xfrm>
              <a:off x="2667000" y="3340100"/>
              <a:ext cx="3657600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5" name="Line 13"/>
            <p:cNvSpPr>
              <a:spLocks noChangeShapeType="1"/>
            </p:cNvSpPr>
            <p:nvPr/>
          </p:nvSpPr>
          <p:spPr bwMode="auto">
            <a:xfrm>
              <a:off x="2667000" y="3340100"/>
              <a:ext cx="3810000" cy="19812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63566" name="Line 14"/>
            <p:cNvSpPr>
              <a:spLocks noChangeShapeType="1"/>
            </p:cNvSpPr>
            <p:nvPr/>
          </p:nvSpPr>
          <p:spPr bwMode="auto">
            <a:xfrm>
              <a:off x="2760828" y="5275580"/>
              <a:ext cx="3622343" cy="457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63567" name="Text Box 15"/>
          <p:cNvSpPr txBox="1">
            <a:spLocks noChangeArrowheads="1"/>
          </p:cNvSpPr>
          <p:nvPr/>
        </p:nvSpPr>
        <p:spPr bwMode="auto">
          <a:xfrm>
            <a:off x="2209800" y="922904"/>
            <a:ext cx="559769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663568" name="Text Box 16"/>
          <p:cNvSpPr txBox="1">
            <a:spLocks noChangeArrowheads="1"/>
          </p:cNvSpPr>
          <p:nvPr/>
        </p:nvSpPr>
        <p:spPr bwMode="auto">
          <a:xfrm>
            <a:off x="6477000" y="922904"/>
            <a:ext cx="522288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000" b="1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4332" y="321055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5235" y="422503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3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2502279" y="2521517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490906" y="3545549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2520474" y="4475871"/>
            <a:ext cx="157163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6316822" y="1641064"/>
            <a:ext cx="805719" cy="646331"/>
            <a:chOff x="6521542" y="2462800"/>
            <a:chExt cx="805719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6730623" y="2462800"/>
              <a:ext cx="5966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106306" y="2380319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r>
              <a:rPr lang="en-US" sz="3600" baseline="-25000" dirty="0" smtClean="0">
                <a:latin typeface="Comic Sans MS" pitchFamily="66" charset="0"/>
              </a:rPr>
              <a:t>1</a:t>
            </a:r>
          </a:p>
        </p:txBody>
      </p:sp>
      <p:grpSp>
        <p:nvGrpSpPr>
          <p:cNvPr id="4" name="Group 39"/>
          <p:cNvGrpSpPr/>
          <p:nvPr/>
        </p:nvGrpSpPr>
        <p:grpSpPr>
          <a:xfrm>
            <a:off x="6305452" y="2296159"/>
            <a:ext cx="855412" cy="646331"/>
            <a:chOff x="6673942" y="2615200"/>
            <a:chExt cx="855412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6883023" y="26152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673942" y="28592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362321" y="3226930"/>
            <a:ext cx="855412" cy="646331"/>
            <a:chOff x="6521542" y="2462800"/>
            <a:chExt cx="855412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6378240" y="4200021"/>
            <a:ext cx="855412" cy="646331"/>
            <a:chOff x="6521542" y="2462800"/>
            <a:chExt cx="855412" cy="646331"/>
          </a:xfrm>
        </p:grpSpPr>
        <p:sp>
          <p:nvSpPr>
            <p:cNvPr id="38" name="TextBox 37"/>
            <p:cNvSpPr txBox="1"/>
            <p:nvPr/>
          </p:nvSpPr>
          <p:spPr>
            <a:xfrm>
              <a:off x="6730623" y="2462800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b</a:t>
              </a:r>
              <a:r>
                <a:rPr lang="en-US" sz="3600" baseline="-25000" dirty="0" smtClean="0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521542" y="2706806"/>
              <a:ext cx="157163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54709" y="5536914"/>
            <a:ext cx="737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graph(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3600" dirty="0" smtClean="0">
                <a:latin typeface="Comic Sans MS" pitchFamily="66" charset="0"/>
              </a:rPr>
              <a:t>) = </a:t>
            </a:r>
            <a:r>
              <a:rPr lang="en-US" sz="4000" dirty="0" smtClean="0">
                <a:latin typeface="Comic Sans MS" pitchFamily="66" charset="0"/>
              </a:rPr>
              <a:t>{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2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1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), (</a:t>
            </a:r>
            <a:r>
              <a:rPr lang="en-US" sz="3600" dirty="0" smtClean="0">
                <a:latin typeface="Comic Sans MS"/>
              </a:rPr>
              <a:t>a</a:t>
            </a:r>
            <a:r>
              <a:rPr lang="en-US" sz="3600" baseline="-25000" dirty="0" smtClean="0">
                <a:latin typeface="Comic Sans MS"/>
              </a:rPr>
              <a:t>3</a:t>
            </a:r>
            <a:r>
              <a:rPr lang="en-US" sz="3600" dirty="0" smtClean="0">
                <a:latin typeface="Comic Sans MS"/>
              </a:rPr>
              <a:t>,b</a:t>
            </a:r>
            <a:r>
              <a:rPr lang="en-US" sz="3600" baseline="-25000" dirty="0" smtClean="0">
                <a:latin typeface="Comic Sans MS"/>
              </a:rPr>
              <a:t>4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</a:rPr>
              <a:t>}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200" dirty="0"/>
              <a:t>Binary relation </a:t>
            </a:r>
            <a:r>
              <a:rPr lang="en-US" sz="3200" dirty="0">
                <a:solidFill>
                  <a:srgbClr val="0033CC"/>
                </a:solidFill>
              </a:rPr>
              <a:t>R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from </a:t>
            </a:r>
            <a:r>
              <a:rPr lang="en-US" sz="3200" dirty="0">
                <a:solidFill>
                  <a:srgbClr val="0033CC"/>
                </a:solidFill>
              </a:rPr>
              <a:t>A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830112" y="1142999"/>
            <a:ext cx="1483775" cy="110799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600" b="1" dirty="0" smtClean="0">
                <a:solidFill>
                  <a:srgbClr val="0033CC"/>
                </a:solidFill>
                <a:latin typeface="Comic Sans MS" pitchFamily="66" charset="0"/>
              </a:rPr>
              <a:t>R:</a:t>
            </a:r>
            <a:endParaRPr lang="en-US" sz="6600" b="1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429144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archery on relations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51260" y="1420359"/>
            <a:ext cx="31331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≤, ≥ </a:t>
            </a:r>
            <a:r>
              <a:rPr lang="en-US" sz="3200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,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=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1 </a:t>
            </a:r>
            <a:r>
              <a:rPr lang="en-US" sz="3200" dirty="0">
                <a:latin typeface="Comic Sans MS" pitchFamily="66" charset="0"/>
              </a:rPr>
              <a:t>arrow</a:t>
            </a:r>
            <a:r>
              <a:rPr lang="en-US" sz="3200" dirty="0">
                <a:solidFill>
                  <a:srgbClr val="9933FF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9933FF"/>
                </a:solidFill>
                <a:latin typeface="Comic Sans MS" pitchFamily="66" charset="0"/>
              </a:rPr>
              <a:t>in</a:t>
            </a:r>
            <a:endParaRPr lang="en-US" sz="3200" dirty="0">
              <a:solidFill>
                <a:srgbClr val="9933FF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608363"/>
            <a:ext cx="7372350" cy="3094265"/>
          </a:xfrm>
        </p:spPr>
        <p:txBody>
          <a:bodyPr/>
          <a:lstStyle/>
          <a:p>
            <a:r>
              <a:rPr lang="en-US" sz="4000" dirty="0" smtClean="0"/>
              <a:t>A </a:t>
            </a:r>
            <a:r>
              <a:rPr lang="en-US" sz="4000" dirty="0" smtClean="0">
                <a:solidFill>
                  <a:srgbClr val="008000"/>
                </a:solidFill>
              </a:rPr>
              <a:t>function</a:t>
            </a:r>
            <a:r>
              <a:rPr lang="en-US" sz="4000" dirty="0">
                <a:solidFill>
                  <a:srgbClr val="008000"/>
                </a:solidFill>
              </a:rPr>
              <a:t>,</a:t>
            </a:r>
            <a:r>
              <a:rPr lang="en-US" sz="4000" dirty="0">
                <a:solidFill>
                  <a:srgbClr val="0000FF"/>
                </a:solidFill>
              </a:rPr>
              <a:t> f, </a:t>
            </a:r>
            <a:r>
              <a:rPr lang="en-US" sz="4000" dirty="0" smtClean="0"/>
              <a:t>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A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B</a:t>
            </a:r>
          </a:p>
          <a:p>
            <a:r>
              <a:rPr lang="en-US" sz="4000" dirty="0" smtClean="0"/>
              <a:t>is a relation which associates</a:t>
            </a:r>
            <a:endParaRPr lang="en-US" sz="4000" dirty="0"/>
          </a:p>
          <a:p>
            <a:r>
              <a:rPr lang="en-US" sz="4000" dirty="0" smtClean="0"/>
              <a:t>each element,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, of </a:t>
            </a:r>
            <a:r>
              <a:rPr lang="en-US" sz="4000" dirty="0" smtClean="0">
                <a:solidFill>
                  <a:srgbClr val="0000FF"/>
                </a:solidFill>
              </a:rPr>
              <a:t>A</a:t>
            </a:r>
            <a:r>
              <a:rPr lang="en-US" sz="4000" dirty="0" smtClean="0"/>
              <a:t> with</a:t>
            </a:r>
          </a:p>
          <a:p>
            <a:pPr algn="ctr"/>
            <a:r>
              <a:rPr lang="en-US" sz="4000" dirty="0" smtClean="0">
                <a:solidFill>
                  <a:srgbClr val="660066"/>
                </a:solidFill>
              </a:rPr>
              <a:t>at most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one element of B</a:t>
            </a:r>
            <a:r>
              <a:rPr lang="en-US" dirty="0" smtClean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4641" y="440681"/>
            <a:ext cx="34147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f: A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→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B</a:t>
            </a:r>
            <a:endParaRPr lang="en-US" sz="6000" b="1" dirty="0">
              <a:solidFill>
                <a:srgbClr val="0000FF"/>
              </a:solidFill>
              <a:latin typeface="Comic Sans MS" pitchFamily="66" charset="0"/>
              <a:sym typeface="Euclid Math Two" pitchFamily="18" charset="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473913" y="4335242"/>
            <a:ext cx="4020900" cy="1258646"/>
            <a:chOff x="3473913" y="4335242"/>
            <a:chExt cx="4020900" cy="1258646"/>
          </a:xfrm>
        </p:grpSpPr>
        <p:sp>
          <p:nvSpPr>
            <p:cNvPr id="9" name="TextBox 8"/>
            <p:cNvSpPr txBox="1"/>
            <p:nvPr/>
          </p:nvSpPr>
          <p:spPr>
            <a:xfrm>
              <a:off x="4294101" y="4947557"/>
              <a:ext cx="2379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called </a:t>
              </a:r>
              <a:r>
                <a:rPr lang="en-US" sz="3600" dirty="0" smtClean="0">
                  <a:solidFill>
                    <a:srgbClr val="0000FF"/>
                  </a:solidFill>
                  <a:latin typeface="Comic Sans MS" pitchFamily="66" charset="0"/>
                </a:rPr>
                <a:t>f(a)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5243518" y="2565637"/>
              <a:ext cx="481690" cy="40209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Some sets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344630" y="1512894"/>
            <a:ext cx="64135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{7, “Albert R.”,</a:t>
            </a:r>
            <a:r>
              <a:rPr lang="en-US" sz="4400" dirty="0" smtClean="0">
                <a:latin typeface="Comic Sans MS" pitchFamily="66" charset="0"/>
              </a:rPr>
              <a:t> π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373063" y="2414588"/>
            <a:ext cx="841533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 set with 4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elements</a:t>
            </a:r>
            <a:r>
              <a:rPr lang="en-US" sz="4000" dirty="0">
                <a:latin typeface="Comic Sans MS" pitchFamily="66" charset="0"/>
              </a:rPr>
              <a:t>: two numbers, a string, and a </a:t>
            </a:r>
            <a:r>
              <a:rPr lang="en-US" sz="4000" dirty="0" smtClean="0">
                <a:latin typeface="Comic Sans MS" pitchFamily="66" charset="0"/>
              </a:rPr>
              <a:t>Boolean.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Same </a:t>
            </a:r>
            <a:r>
              <a:rPr lang="en-US" sz="4000" dirty="0" smtClean="0">
                <a:latin typeface="Comic Sans MS" pitchFamily="66" charset="0"/>
              </a:rPr>
              <a:t>as</a:t>
            </a:r>
          </a:p>
          <a:p>
            <a:r>
              <a:rPr lang="en-US" sz="4000" dirty="0" smtClean="0">
                <a:latin typeface="Comic Sans MS" pitchFamily="66" charset="0"/>
              </a:rPr>
              <a:t>      </a:t>
            </a:r>
            <a:r>
              <a:rPr lang="en-US" sz="4800" dirty="0" smtClean="0">
                <a:latin typeface="Comic Sans MS" pitchFamily="66" charset="0"/>
              </a:rPr>
              <a:t>{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“</a:t>
            </a:r>
            <a:r>
              <a:rPr lang="en-US" sz="4800" dirty="0">
                <a:latin typeface="Comic Sans MS" pitchFamily="66" charset="0"/>
              </a:rPr>
              <a:t>Albert R</a:t>
            </a:r>
            <a:r>
              <a:rPr lang="en-US" sz="4800" dirty="0" smtClean="0">
                <a:latin typeface="Comic Sans MS" pitchFamily="66" charset="0"/>
              </a:rPr>
              <a:t>.”, 7,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/2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}</a:t>
            </a:r>
            <a:endParaRPr lang="en-US" sz="4000" dirty="0">
              <a:latin typeface="Comic Sans MS" pitchFamily="66" charset="0"/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-- order doesn’t matter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0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1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31750">
            <a:solidFill>
              <a:srgbClr val="C0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239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660066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87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9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2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93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94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14" name="AutoShape 10"/>
          <p:cNvCxnSpPr>
            <a:cxnSpLocks noChangeShapeType="1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2" name="Group 38"/>
          <p:cNvGrpSpPr/>
          <p:nvPr/>
        </p:nvGrpSpPr>
        <p:grpSpPr>
          <a:xfrm>
            <a:off x="3405186" y="2097005"/>
            <a:ext cx="2247900" cy="830263"/>
            <a:chOff x="3405186" y="2097005"/>
            <a:chExt cx="2247900" cy="830263"/>
          </a:xfrm>
        </p:grpSpPr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405186" y="2097005"/>
              <a:ext cx="2247900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f(</a:t>
              </a:r>
              <a:r>
                <a:rPr lang="en-US" sz="4800" dirty="0">
                  <a:latin typeface="Comic Sans MS" pitchFamily="66" charset="0"/>
                </a:rPr>
                <a:t> </a:t>
              </a:r>
              <a:r>
                <a:rPr lang="en-US" sz="4800" dirty="0">
                  <a:solidFill>
                    <a:srgbClr val="0000FF"/>
                  </a:solidFill>
                  <a:latin typeface="Comic Sans MS" pitchFamily="66" charset="0"/>
                </a:rPr>
                <a:t>)</a:t>
              </a:r>
              <a:r>
                <a:rPr lang="en-US" sz="4800" dirty="0">
                  <a:latin typeface="Comic Sans MS" pitchFamily="66" charset="0"/>
                </a:rPr>
                <a:t> =</a:t>
              </a:r>
            </a:p>
          </p:txBody>
        </p:sp>
        <p:sp>
          <p:nvSpPr>
            <p:cNvPr id="37" name="Oval 41"/>
            <p:cNvSpPr>
              <a:spLocks noChangeArrowheads="1"/>
            </p:cNvSpPr>
            <p:nvPr/>
          </p:nvSpPr>
          <p:spPr bwMode="auto">
            <a:xfrm>
              <a:off x="3976686" y="2404980"/>
              <a:ext cx="246063" cy="2667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5022630" y="2365695"/>
              <a:ext cx="270823" cy="299184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Grp="1" noChangeArrowheads="1"/>
          </p:cNvSpPr>
          <p:nvPr>
            <p:ph type="title"/>
          </p:nvPr>
        </p:nvSpPr>
        <p:spPr>
          <a:xfrm>
            <a:off x="1493157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function property	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737498" y="2037563"/>
            <a:ext cx="7688046" cy="103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R:A→B </a:t>
            </a:r>
            <a:r>
              <a:rPr lang="en-US" sz="6000" dirty="0" smtClean="0">
                <a:latin typeface="Comic Sans MS" pitchFamily="66" charset="0"/>
              </a:rPr>
              <a:t>is a </a:t>
            </a:r>
            <a:r>
              <a:rPr lang="en-US" sz="6000" i="1" dirty="0" smtClean="0">
                <a:latin typeface="Comic Sans MS" pitchFamily="66" charset="0"/>
              </a:rPr>
              <a:t>function:</a:t>
            </a:r>
            <a:endParaRPr lang="en-US" sz="2800" i="1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459" y="3213846"/>
            <a:ext cx="830708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b,c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aRc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) implies b=c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total relations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520901" y="1695096"/>
            <a:ext cx="8077816" cy="345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total 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every </a:t>
            </a:r>
            <a:r>
              <a:rPr lang="en-US" sz="5400" dirty="0">
                <a:latin typeface="Comic Sans MS" pitchFamily="66" charset="0"/>
              </a:rPr>
              <a:t>element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associated with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at least  </a:t>
            </a:r>
            <a:r>
              <a:rPr lang="en-US" sz="5400" dirty="0" smtClean="0">
                <a:latin typeface="Comic Sans MS" pitchFamily="66" charset="0"/>
              </a:rPr>
              <a:t>one 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32467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44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04354" y="1521051"/>
            <a:ext cx="3288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≥</a:t>
            </a:r>
            <a:r>
              <a:rPr lang="en-US" sz="36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total relation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total</a:t>
            </a:r>
            <a:r>
              <a:rPr lang="en-US" sz="4400" dirty="0" smtClean="0"/>
              <a:t> property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708075" y="1711660"/>
            <a:ext cx="6557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 is </a:t>
            </a:r>
            <a:r>
              <a:rPr lang="en-US" sz="6600" i="1" dirty="0" smtClean="0">
                <a:latin typeface="Comic Sans MS" pitchFamily="66" charset="0"/>
              </a:rPr>
              <a:t>total:</a:t>
            </a:r>
            <a:endParaRPr lang="en-US" sz="3200" i="1" dirty="0"/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552" y="3100857"/>
            <a:ext cx="84261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.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endParaRPr lang="en-US" sz="80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245174" y="1455739"/>
            <a:ext cx="46490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600" b="1" dirty="0">
                <a:solidFill>
                  <a:srgbClr val="008000"/>
                </a:solidFill>
                <a:latin typeface="Comic Sans MS" pitchFamily="66" charset="0"/>
              </a:rPr>
              <a:t> 1 arrow out</a:t>
            </a: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lvl="0"/>
            <a:r>
              <a:rPr lang="en-US" sz="4400" dirty="0" smtClean="0">
                <a:solidFill>
                  <a:srgbClr val="0000FF"/>
                </a:solidFill>
              </a:rPr>
              <a:t>total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rgbClr val="0000FF"/>
                </a:solidFill>
              </a:rPr>
              <a:t> function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tx1"/>
                </a:solidFill>
              </a:rPr>
              <a:t>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2" name="Date Placeholder 4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436096" y="2019300"/>
            <a:ext cx="8216695" cy="4140200"/>
            <a:chOff x="436096" y="2019300"/>
            <a:chExt cx="8216695" cy="4140200"/>
          </a:xfrm>
        </p:grpSpPr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6527800" y="20193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5"/>
            <p:cNvSpPr>
              <a:spLocks noChangeArrowheads="1"/>
            </p:cNvSpPr>
            <p:nvPr/>
          </p:nvSpPr>
          <p:spPr bwMode="auto">
            <a:xfrm>
              <a:off x="1718132" y="38934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1282700" y="20828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1778000" y="46355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7"/>
            <p:cNvSpPr>
              <a:spLocks noChangeArrowheads="1"/>
            </p:cNvSpPr>
            <p:nvPr/>
          </p:nvSpPr>
          <p:spPr bwMode="auto">
            <a:xfrm>
              <a:off x="1790700" y="5207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36096" y="33353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7934325" y="33988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71" name="Oval 14"/>
            <p:cNvSpPr>
              <a:spLocks noChangeArrowheads="1"/>
            </p:cNvSpPr>
            <p:nvPr/>
          </p:nvSpPr>
          <p:spPr bwMode="auto">
            <a:xfrm>
              <a:off x="1714500" y="31623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8"/>
            <p:cNvSpPr>
              <a:spLocks noChangeArrowheads="1"/>
            </p:cNvSpPr>
            <p:nvPr/>
          </p:nvSpPr>
          <p:spPr bwMode="auto">
            <a:xfrm>
              <a:off x="6870700" y="26797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6959600" y="42418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7150100" y="36576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27"/>
            <p:cNvSpPr>
              <a:spLocks noChangeArrowheads="1"/>
            </p:cNvSpPr>
            <p:nvPr/>
          </p:nvSpPr>
          <p:spPr bwMode="auto">
            <a:xfrm>
              <a:off x="1778000" y="26035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18"/>
            <p:cNvSpPr>
              <a:spLocks noChangeArrowheads="1"/>
            </p:cNvSpPr>
            <p:nvPr/>
          </p:nvSpPr>
          <p:spPr bwMode="auto">
            <a:xfrm>
              <a:off x="7023100" y="3158672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0" name="AutoShape 10"/>
            <p:cNvCxnSpPr>
              <a:cxnSpLocks noChangeShapeType="1"/>
            </p:cNvCxnSpPr>
            <p:nvPr/>
          </p:nvCxnSpPr>
          <p:spPr bwMode="auto">
            <a:xfrm rot="16200000" flipH="1">
              <a:off x="3632325" y="1508703"/>
              <a:ext cx="1732282" cy="5299639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7" name="AutoShape 8"/>
            <p:cNvCxnSpPr>
              <a:cxnSpLocks noChangeShapeType="1"/>
            </p:cNvCxnSpPr>
            <p:nvPr/>
          </p:nvCxnSpPr>
          <p:spPr bwMode="auto">
            <a:xfrm>
              <a:off x="1863725" y="2667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8" name="AutoShape 11"/>
            <p:cNvCxnSpPr>
              <a:cxnSpLocks noChangeShapeType="1"/>
            </p:cNvCxnSpPr>
            <p:nvPr/>
          </p:nvCxnSpPr>
          <p:spPr bwMode="auto">
            <a:xfrm>
              <a:off x="1863725" y="46863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69" name="AutoShape 12"/>
            <p:cNvCxnSpPr>
              <a:cxnSpLocks noChangeShapeType="1"/>
            </p:cNvCxnSpPr>
            <p:nvPr/>
          </p:nvCxnSpPr>
          <p:spPr bwMode="auto">
            <a:xfrm flipV="1">
              <a:off x="1863725" y="43053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89" name="AutoShape 9"/>
            <p:cNvCxnSpPr>
              <a:cxnSpLocks noChangeShapeType="1"/>
            </p:cNvCxnSpPr>
            <p:nvPr/>
          </p:nvCxnSpPr>
          <p:spPr bwMode="auto">
            <a:xfrm flipV="1">
              <a:off x="1898196" y="3767363"/>
              <a:ext cx="5217432" cy="192542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80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0"/>
            <p:cNvGrpSpPr/>
            <p:nvPr/>
          </p:nvGrpSpPr>
          <p:grpSpPr>
            <a:xfrm>
              <a:off x="3405186" y="2097005"/>
              <a:ext cx="2247900" cy="830263"/>
              <a:chOff x="3405186" y="2097005"/>
              <a:chExt cx="2247900" cy="830263"/>
            </a:xfrm>
          </p:grpSpPr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3405186" y="2097005"/>
                <a:ext cx="2247900" cy="830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f(</a:t>
                </a:r>
                <a:r>
                  <a:rPr lang="en-US" sz="4800" dirty="0">
                    <a:latin typeface="Comic Sans MS" pitchFamily="66" charset="0"/>
                  </a:rPr>
                  <a:t> </a:t>
                </a:r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4800" dirty="0">
                    <a:latin typeface="Comic Sans MS" pitchFamily="66" charset="0"/>
                  </a:rPr>
                  <a:t> =</a:t>
                </a:r>
              </a:p>
            </p:txBody>
          </p:sp>
          <p:sp>
            <p:nvSpPr>
              <p:cNvPr id="93" name="Oval 41"/>
              <p:cNvSpPr>
                <a:spLocks noChangeArrowheads="1"/>
              </p:cNvSpPr>
              <p:nvPr/>
            </p:nvSpPr>
            <p:spPr bwMode="auto">
              <a:xfrm>
                <a:off x="3976686" y="2404980"/>
                <a:ext cx="246063" cy="266700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42"/>
              <p:cNvSpPr>
                <a:spLocks noChangeArrowheads="1"/>
              </p:cNvSpPr>
              <p:nvPr/>
            </p:nvSpPr>
            <p:spPr bwMode="auto">
              <a:xfrm>
                <a:off x="5022630" y="2365695"/>
                <a:ext cx="270823" cy="299184"/>
              </a:xfrm>
              <a:prstGeom prst="ellipse">
                <a:avLst/>
              </a:prstGeom>
              <a:solidFill>
                <a:srgbClr val="E45EC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1701800" y="3902075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7175500" y="4978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23"/>
            <p:cNvSpPr>
              <a:spLocks noChangeArrowheads="1"/>
            </p:cNvSpPr>
            <p:nvPr/>
          </p:nvSpPr>
          <p:spPr bwMode="auto">
            <a:xfrm>
              <a:off x="7162800" y="5702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8"/>
            <p:cNvSpPr>
              <a:spLocks noChangeArrowheads="1"/>
            </p:cNvSpPr>
            <p:nvPr/>
          </p:nvSpPr>
          <p:spPr bwMode="auto">
            <a:xfrm>
              <a:off x="7129236" y="5379357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Membership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42912" y="1543051"/>
            <a:ext cx="56292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</a:rPr>
              <a:t>x is </a:t>
            </a:r>
            <a:r>
              <a:rPr lang="en-US" sz="4400" dirty="0" smtClean="0">
                <a:latin typeface="Comic Sans MS" pitchFamily="66" charset="0"/>
              </a:rPr>
              <a:t>a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member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latin typeface="Comic Sans MS" pitchFamily="66" charset="0"/>
              </a:rPr>
              <a:t>A: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46100" y="2663825"/>
            <a:ext cx="8293331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 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3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sz="4400" dirty="0">
                <a:latin typeface="Comic Sans MS" pitchFamily="66" charset="0"/>
                <a:sym typeface="Symbol" pitchFamily="18" charset="2"/>
              </a:rPr>
              <a:t>14/2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008000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b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{7, “Albert R</a:t>
            </a:r>
            <a:r>
              <a:rPr lang="en-US" sz="4400" dirty="0" smtClean="0">
                <a:latin typeface="Comic Sans MS" pitchFamily="66" charset="0"/>
              </a:rPr>
              <a:t>.”,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π/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2,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0764" y="1514480"/>
            <a:ext cx="210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latin typeface="Comic Sans MS" pitchFamily="66" charset="0"/>
              </a:rPr>
              <a:t> A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900" y="1739900"/>
            <a:ext cx="7988300" cy="4356100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>
                <a:solidFill>
                  <a:srgbClr val="0000FF"/>
                </a:solidFill>
              </a:rPr>
              <a:t>domain(g)</a:t>
            </a:r>
            <a:r>
              <a:rPr lang="en-US" sz="4400" dirty="0"/>
              <a:t> = all pairs of </a:t>
            </a:r>
            <a:r>
              <a:rPr lang="en-US" sz="4400" dirty="0" err="1"/>
              <a:t>reals</a:t>
            </a:r>
            <a:endParaRPr lang="en-US" sz="4400" dirty="0"/>
          </a:p>
          <a:p>
            <a:r>
              <a:rPr lang="en-US" sz="4400" dirty="0" err="1">
                <a:solidFill>
                  <a:srgbClr val="0000FF"/>
                </a:solidFill>
              </a:rPr>
              <a:t>codomain</a:t>
            </a:r>
            <a:r>
              <a:rPr lang="en-US" sz="4400" dirty="0">
                <a:solidFill>
                  <a:srgbClr val="0000FF"/>
                </a:solidFill>
              </a:rPr>
              <a:t>(g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= </a:t>
            </a:r>
            <a:r>
              <a:rPr lang="en-US" sz="4400" dirty="0"/>
              <a:t>all </a:t>
            </a:r>
            <a:r>
              <a:rPr lang="en-US" sz="4400" dirty="0" err="1"/>
              <a:t>reals</a:t>
            </a:r>
            <a:endParaRPr lang="en-US" sz="4400" dirty="0"/>
          </a:p>
          <a:p>
            <a:r>
              <a:rPr lang="en-US" sz="4400" dirty="0"/>
              <a:t>But </a:t>
            </a:r>
            <a:r>
              <a:rPr lang="en-US" sz="4400" dirty="0">
                <a:solidFill>
                  <a:srgbClr val="0000FF"/>
                </a:solidFill>
              </a:rPr>
              <a:t>g</a:t>
            </a:r>
            <a:r>
              <a:rPr lang="en-US" sz="4400" dirty="0"/>
              <a:t> is </a:t>
            </a:r>
            <a:r>
              <a:rPr lang="en-US" sz="4400" i="1" dirty="0" smtClean="0"/>
              <a:t>not total :</a:t>
            </a:r>
            <a:endParaRPr lang="en-US" sz="4400" i="1" dirty="0"/>
          </a:p>
          <a:p>
            <a:r>
              <a:rPr lang="en-US" sz="4400" dirty="0"/>
              <a:t>     </a:t>
            </a:r>
            <a:r>
              <a:rPr lang="en-US" sz="4400" dirty="0" smtClean="0">
                <a:solidFill>
                  <a:srgbClr val="0000FF"/>
                </a:solidFill>
              </a:rPr>
              <a:t>g(</a:t>
            </a:r>
            <a:r>
              <a:rPr lang="en-US" sz="4400" dirty="0" err="1" smtClean="0">
                <a:solidFill>
                  <a:srgbClr val="0000FF"/>
                </a:solidFill>
              </a:rPr>
              <a:t>r,r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/>
              <a:t>not defined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53482" y="1285501"/>
            <a:ext cx="4551412" cy="1170363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535596" y="414338"/>
            <a:ext cx="4851043" cy="78573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193" y="2781306"/>
            <a:ext cx="8515351" cy="2662238"/>
          </a:xfrm>
        </p:spPr>
        <p:txBody>
          <a:bodyPr/>
          <a:lstStyle/>
          <a:p>
            <a:pPr marL="0" indent="0"/>
            <a:r>
              <a:rPr lang="en-US" sz="4400" dirty="0" smtClean="0"/>
              <a:t>where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endParaRPr lang="en-US" sz="4400" dirty="0">
              <a:solidFill>
                <a:schemeClr val="accent2"/>
              </a:solidFill>
            </a:endParaRPr>
          </a:p>
          <a:p>
            <a:pPr marL="0" indent="0"/>
            <a:r>
              <a:rPr lang="en-US" sz="4400" dirty="0" smtClean="0"/>
              <a:t>Now </a:t>
            </a:r>
            <a:r>
              <a:rPr lang="en-US" sz="4400" dirty="0" smtClean="0">
                <a:solidFill>
                  <a:srgbClr val="0000FF"/>
                </a:solidFill>
              </a:rPr>
              <a:t>h</a:t>
            </a:r>
            <a:r>
              <a:rPr lang="en-US" sz="4400" dirty="0" smtClean="0"/>
              <a:t> </a:t>
            </a:r>
            <a:r>
              <a:rPr lang="en-US" sz="4400" dirty="0"/>
              <a:t>is </a:t>
            </a:r>
            <a:r>
              <a:rPr lang="en-US" sz="4400" dirty="0" smtClean="0">
                <a:solidFill>
                  <a:srgbClr val="0000FF"/>
                </a:solidFill>
              </a:rPr>
              <a:t>total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ym typeface="Euclid Symbol"/>
              </a:rPr>
              <a:t></a:t>
            </a:r>
            <a:r>
              <a:rPr lang="en-US" sz="4400" dirty="0" smtClean="0"/>
              <a:t>defined on</a:t>
            </a:r>
          </a:p>
          <a:p>
            <a:pPr marL="0" indent="0"/>
            <a:r>
              <a:rPr lang="en-US" sz="4400" dirty="0" smtClean="0"/>
              <a:t>all </a:t>
            </a:r>
            <a:r>
              <a:rPr lang="en-US" sz="4400" dirty="0"/>
              <a:t>pairs in domain </a:t>
            </a:r>
            <a:r>
              <a:rPr lang="en-US" sz="4400" dirty="0" smtClean="0">
                <a:solidFill>
                  <a:srgbClr val="0000FF"/>
                </a:solidFill>
              </a:rPr>
              <a:t>D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806422" y="1285500"/>
            <a:ext cx="4617018" cy="117051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27136" y="414337"/>
            <a:ext cx="3524986" cy="650240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43146" y="2726148"/>
            <a:ext cx="6686550" cy="801281"/>
          </a:xfrm>
          <a:prstGeom prst="rect">
            <a:avLst/>
          </a:prstGeom>
          <a:noFill/>
          <a:ln/>
          <a:effectLst/>
        </p:spPr>
      </p:pic>
      <p:sp>
        <p:nvSpPr>
          <p:cNvPr id="6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8306" y="1742607"/>
            <a:ext cx="7937129" cy="3447958"/>
          </a:xfrm>
        </p:spPr>
        <p:txBody>
          <a:bodyPr/>
          <a:lstStyle/>
          <a:p>
            <a:r>
              <a:rPr lang="en-US" i="1" dirty="0" smtClean="0"/>
              <a:t>Example</a:t>
            </a:r>
            <a:r>
              <a:rPr lang="en-US" sz="4800" i="1" dirty="0" smtClean="0"/>
              <a:t>: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4800" dirty="0" smtClean="0"/>
              <a:t> is the string-length function.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4800" dirty="0" smtClean="0"/>
              <a:t> (“</a:t>
            </a:r>
            <a:r>
              <a:rPr lang="en-US" sz="4800" dirty="0" err="1" smtClean="0"/>
              <a:t>aabd</a:t>
            </a:r>
            <a:r>
              <a:rPr lang="en-US" sz="4800" dirty="0" smtClean="0"/>
              <a:t>”) = 4</a:t>
            </a:r>
          </a:p>
          <a:p>
            <a:pPr algn="ctr"/>
            <a:r>
              <a:rPr lang="en-US" sz="4800" dirty="0" smtClean="0">
                <a:solidFill>
                  <a:schemeClr val="tx2"/>
                </a:solidFill>
                <a:latin typeface="Mistral" pitchFamily="66" charset="0"/>
              </a:rPr>
              <a:t>  l</a:t>
            </a:r>
            <a:r>
              <a:rPr lang="en-US" sz="4800" dirty="0" smtClean="0">
                <a:solidFill>
                  <a:schemeClr val="tx2"/>
                </a:solidFill>
              </a:rPr>
              <a:t>: Strings </a:t>
            </a:r>
            <a:r>
              <a:rPr lang="en-US" sz="4800" b="1" dirty="0" smtClean="0">
                <a:solidFill>
                  <a:schemeClr val="tx2"/>
                </a:solidFill>
                <a:cs typeface="Times New Roman" pitchFamily="18" charset="0"/>
              </a:rPr>
              <a:t>→ </a:t>
            </a:r>
            <a:r>
              <a:rPr lang="en-US" sz="4800" b="1" dirty="0" smtClean="0">
                <a:solidFill>
                  <a:schemeClr val="tx2"/>
                </a:solidFill>
                <a:sym typeface="Euclid Math Two" pitchFamily="18" charset="2"/>
              </a:rPr>
              <a:t></a:t>
            </a:r>
            <a:endParaRPr lang="en-US" sz="4800" dirty="0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string-length, 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tx2"/>
                </a:solidFill>
                <a:latin typeface="Mistral" pitchFamily="66" charset="0"/>
              </a:rPr>
              <a:t>l</a:t>
            </a:r>
            <a:r>
              <a:rPr lang="en-US" sz="54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endParaRPr lang="en-US" sz="5400" b="1" dirty="0">
              <a:solidFill>
                <a:schemeClr val="tx2"/>
              </a:solidFill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443752" y="1707779"/>
            <a:ext cx="813547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8000"/>
                </a:solidFill>
                <a:latin typeface="Comic Sans MS" pitchFamily="66" charset="0"/>
              </a:rPr>
              <a:t>surjection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every 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5400" dirty="0" smtClean="0">
                <a:latin typeface="Comic Sans MS" pitchFamily="66" charset="0"/>
              </a:rPr>
              <a:t>is associated with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some </a:t>
            </a:r>
            <a:r>
              <a:rPr lang="en-US" sz="5400" dirty="0" smtClean="0">
                <a:latin typeface="Comic Sans MS" pitchFamily="66" charset="0"/>
              </a:rPr>
              <a:t>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29038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chemeClr val="tx1"/>
                </a:solidFill>
              </a:rPr>
              <a:t>surjections</a:t>
            </a:r>
            <a:r>
              <a:rPr lang="en-US" sz="4400" dirty="0" smtClean="0">
                <a:solidFill>
                  <a:schemeClr val="tx1"/>
                </a:solidFill>
              </a:rPr>
              <a:t> (onto)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7021576" y="3054604"/>
            <a:ext cx="157163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1434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surjection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7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60" name="AutoShape 10"/>
          <p:cNvCxnSpPr>
            <a:cxnSpLocks noChangeShapeType="1"/>
            <a:stCxn id="41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356347" y="1707563"/>
            <a:ext cx="84313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 </a:t>
            </a:r>
            <a:r>
              <a:rPr lang="en-US" sz="6000" i="1" dirty="0" smtClean="0">
                <a:latin typeface="Comic Sans MS" pitchFamily="66" charset="0"/>
              </a:rPr>
              <a:t>surjection: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6" name="Rectangle 39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surjection property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490" y="3149600"/>
            <a:ext cx="78470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80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80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. </a:t>
            </a:r>
            <a:r>
              <a:rPr lang="en-US" sz="8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aRb</a:t>
            </a:r>
            <a:endParaRPr lang="en-US" sz="8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0976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7030A0"/>
                </a:solidFill>
              </a:rPr>
              <a:t>&amp;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function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28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681163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</a:rPr>
              <a:t>surjective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function</a:t>
            </a:r>
            <a:r>
              <a:rPr lang="en-US" sz="6000" dirty="0" smtClean="0">
                <a:latin typeface="Comic Sans MS" pitchFamily="66" charset="0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8000" dirty="0" smtClean="0">
                <a:latin typeface="Comic Sans MS" pitchFamily="66" charset="0"/>
              </a:rPr>
              <a:t>is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i="1" dirty="0" smtClean="0">
                <a:solidFill>
                  <a:srgbClr val="7030A0"/>
                </a:solidFill>
                <a:latin typeface="Comic Sans MS" pitchFamily="66" charset="0"/>
              </a:rPr>
              <a:t>as big as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B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Synonyms for Membership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471614" y="1157288"/>
            <a:ext cx="52006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sz="4000" dirty="0" err="1" smtClean="0">
                <a:solidFill>
                  <a:srgbClr val="000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  <a:p>
            <a:pPr>
              <a:spcBef>
                <a:spcPts val="0"/>
              </a:spcBef>
            </a:pPr>
            <a:r>
              <a:rPr lang="en-US" sz="4000" dirty="0" smtClean="0">
                <a:latin typeface="Comic Sans MS" pitchFamily="66" charset="0"/>
              </a:rPr>
              <a:t>x </a:t>
            </a:r>
            <a:r>
              <a:rPr lang="en-US" sz="4000" dirty="0">
                <a:latin typeface="Comic Sans MS" pitchFamily="66" charset="0"/>
              </a:rPr>
              <a:t>is </a:t>
            </a:r>
            <a:r>
              <a:rPr lang="en-US" sz="4000" dirty="0" smtClean="0">
                <a:latin typeface="Comic Sans MS" pitchFamily="66" charset="0"/>
              </a:rPr>
              <a:t>an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element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of A</a:t>
            </a:r>
          </a:p>
          <a:p>
            <a:pPr>
              <a:spcBef>
                <a:spcPts val="0"/>
              </a:spcBef>
            </a:pPr>
            <a:r>
              <a:rPr lang="en-US" sz="4000" dirty="0">
                <a:latin typeface="Comic Sans MS" pitchFamily="66" charset="0"/>
              </a:rPr>
              <a:t>x is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in</a:t>
            </a:r>
            <a:r>
              <a:rPr lang="en-US" sz="4000" dirty="0">
                <a:latin typeface="Comic Sans MS" pitchFamily="66" charset="0"/>
              </a:rPr>
              <a:t> A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76228" y="4266548"/>
            <a:ext cx="1793874" cy="85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7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389169" y="4319336"/>
            <a:ext cx="27122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2/</a:t>
            </a:r>
            <a:r>
              <a:rPr lang="en-US" sz="4800" dirty="0" smtClean="0">
                <a:latin typeface="Comic Sans MS" pitchFamily="66" charset="0"/>
              </a:rPr>
              <a:t>3 </a:t>
            </a:r>
            <a:r>
              <a:rPr lang="en-US" sz="4800" b="1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∉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,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129200" y="4286252"/>
            <a:ext cx="3643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4800" dirty="0" err="1" smtClean="0">
                <a:latin typeface="Comic Sans MS" pitchFamily="66" charset="0"/>
                <a:sym typeface="Euclid Math Two" pitchFamily="18" charset="2"/>
              </a:rPr>
              <a:t>pow</a:t>
            </a:r>
            <a:r>
              <a:rPr lang="en-US" sz="4800" dirty="0" err="1">
                <a:latin typeface="Comic Sans MS" pitchFamily="66" charset="0"/>
                <a:sym typeface="Euclid Math Two" pitchFamily="18" charset="2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)</a:t>
            </a: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517525" y="3198813"/>
            <a:ext cx="280397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i="1" dirty="0">
                <a:latin typeface="Comic Sans MS" pitchFamily="66" charset="0"/>
              </a:rPr>
              <a:t>Examples: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10598" grpId="0"/>
      <p:bldP spid="1105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surjection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77825" y="1744655"/>
            <a:ext cx="84026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>
                <a:latin typeface="Comic Sans MS" pitchFamily="66" charset="0"/>
              </a:rPr>
              <a:t>an </a:t>
            </a:r>
            <a:r>
              <a:rPr lang="en-US" sz="5400" i="1" dirty="0">
                <a:latin typeface="Comic Sans MS" pitchFamily="66" charset="0"/>
              </a:rPr>
              <a:t>injection</a:t>
            </a:r>
          </a:p>
          <a:p>
            <a:r>
              <a:rPr lang="en-US" sz="5400" dirty="0" err="1">
                <a:latin typeface="Comic Sans MS" pitchFamily="66" charset="0"/>
              </a:rPr>
              <a:t>iff</a:t>
            </a:r>
            <a:r>
              <a:rPr lang="en-US" sz="5400" dirty="0">
                <a:latin typeface="Comic Sans MS" pitchFamily="66" charset="0"/>
              </a:rPr>
              <a:t> every element of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i="1" dirty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is</a:t>
            </a:r>
          </a:p>
          <a:p>
            <a:r>
              <a:rPr lang="en-US" sz="5400" dirty="0" smtClean="0">
                <a:latin typeface="Comic Sans MS" pitchFamily="66" charset="0"/>
              </a:rPr>
              <a:t>associated with </a:t>
            </a:r>
            <a:r>
              <a:rPr lang="en-US" sz="5400" i="1" dirty="0">
                <a:latin typeface="Comic Sans MS" pitchFamily="66" charset="0"/>
              </a:rPr>
              <a:t>at most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1</a:t>
            </a:r>
          </a:p>
          <a:p>
            <a:r>
              <a:rPr lang="en-US" sz="5400" dirty="0" smtClean="0">
                <a:latin typeface="Comic Sans MS" pitchFamily="66" charset="0"/>
              </a:rPr>
              <a:t>element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14132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injections (1 to 1)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681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>
            <a:off x="1851025" y="3987800"/>
            <a:ext cx="5295900" cy="1079500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25400">
            <a:solidFill>
              <a:srgbClr val="FF0000"/>
            </a:solidFill>
            <a:prstDash val="sysDash"/>
            <a:round/>
            <a:headEnd/>
            <a:tailEnd type="stealth" w="lg" len="lg"/>
          </a:ln>
          <a:effectLst/>
        </p:spPr>
      </p:cxn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33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64687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428622" y="2207845"/>
            <a:ext cx="83232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R:A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>
                <a:latin typeface="Comic Sans MS" pitchFamily="66" charset="0"/>
              </a:rPr>
              <a:t>an </a:t>
            </a:r>
            <a:r>
              <a:rPr lang="en-US" sz="6000" i="1" dirty="0" smtClean="0">
                <a:latin typeface="Comic Sans MS" pitchFamily="66" charset="0"/>
              </a:rPr>
              <a:t>injection:</a:t>
            </a:r>
            <a:endParaRPr lang="en-US" sz="6000" i="1" dirty="0">
              <a:latin typeface="Comic Sans MS" pitchFamily="66" charset="0"/>
            </a:endParaRPr>
          </a:p>
        </p:txBody>
      </p:sp>
      <p:sp>
        <p:nvSpPr>
          <p:cNvPr id="18" name="Date Placeholder 29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  <p:sp>
        <p:nvSpPr>
          <p:cNvPr id="8" name="Rectangle 46"/>
          <p:cNvSpPr>
            <a:spLocks noGrp="1" noChangeArrowheads="1"/>
          </p:cNvSpPr>
          <p:nvPr>
            <p:ph type="title"/>
          </p:nvPr>
        </p:nvSpPr>
        <p:spPr>
          <a:xfrm>
            <a:off x="1733176" y="269407"/>
            <a:ext cx="5677648" cy="1142533"/>
          </a:xfrm>
          <a:noFill/>
          <a:ln/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injection property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363" y="3402104"/>
            <a:ext cx="8888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a,a’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∀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(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and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a’Rb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) implies a=a’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653988"/>
            <a:ext cx="8557278" cy="412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total injective relation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8000" dirty="0">
                <a:latin typeface="Comic Sans MS" pitchFamily="66" charset="0"/>
              </a:rPr>
              <a:t> </a:t>
            </a: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archery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5400" i="1" dirty="0" smtClean="0">
                <a:latin typeface="Comic Sans MS" pitchFamily="66" charset="0"/>
              </a:rPr>
              <a:t>proof:</a:t>
            </a:r>
            <a:r>
              <a:rPr lang="en-US" sz="6000" dirty="0" smtClean="0">
                <a:latin typeface="Comic Sans MS" pitchFamily="66" charset="0"/>
              </a:rPr>
              <a:t> total: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</a:rPr>
              <a:t>    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|B|</a:t>
            </a:r>
            <a:r>
              <a:rPr lang="en-US" sz="6000" dirty="0" smtClean="0">
                <a:latin typeface="Comic Sans MS" pitchFamily="66" charset="0"/>
              </a:rPr>
              <a:t>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1450" y="1457311"/>
            <a:ext cx="8743951" cy="4114801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</a:rPr>
              <a:t>R:A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/>
              <a:t> is </a:t>
            </a:r>
            <a:r>
              <a:rPr lang="en-US" sz="5400" dirty="0"/>
              <a:t>a </a:t>
            </a:r>
            <a:r>
              <a:rPr lang="en-US" sz="5400" i="1" dirty="0" err="1"/>
              <a:t>bijection</a:t>
            </a:r>
            <a:r>
              <a:rPr lang="en-US" sz="5400" dirty="0"/>
              <a:t> </a:t>
            </a:r>
            <a:r>
              <a:rPr lang="en-US" sz="5400" dirty="0" err="1"/>
              <a:t>iff</a:t>
            </a:r>
            <a:endParaRPr lang="en-US" sz="5400" dirty="0"/>
          </a:p>
          <a:p>
            <a:r>
              <a:rPr lang="en-US" sz="5400" dirty="0"/>
              <a:t>it is all those good things:</a:t>
            </a:r>
          </a:p>
          <a:p>
            <a:r>
              <a:rPr lang="en-US" sz="5400" i="1" dirty="0" smtClean="0"/>
              <a:t>   total</a:t>
            </a:r>
            <a:r>
              <a:rPr lang="en-US" sz="5400" i="1" dirty="0"/>
              <a:t>, </a:t>
            </a:r>
            <a:r>
              <a:rPr lang="en-US" sz="5400" i="1" dirty="0" smtClean="0"/>
              <a:t>surjection,</a:t>
            </a:r>
            <a:r>
              <a:rPr lang="en-US" sz="5400" dirty="0" smtClean="0"/>
              <a:t> and</a:t>
            </a:r>
          </a:p>
          <a:p>
            <a:r>
              <a:rPr lang="en-US" sz="5400" i="1" dirty="0" smtClean="0"/>
              <a:t>   injection</a:t>
            </a:r>
            <a:endParaRPr lang="en-US" sz="5400" i="1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solidFill>
                  <a:schemeClr val="tx1"/>
                </a:solidFill>
              </a:rPr>
              <a:t>b</a:t>
            </a:r>
            <a:r>
              <a:rPr lang="en-US" sz="4800" dirty="0" err="1" smtClean="0">
                <a:solidFill>
                  <a:schemeClr val="tx1"/>
                </a:solidFill>
              </a:rPr>
              <a:t>ijections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Feb. 17, 2009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423396" y="2032000"/>
            <a:ext cx="8216695" cy="4140200"/>
            <a:chOff x="423396" y="2032000"/>
            <a:chExt cx="8216695" cy="4140200"/>
          </a:xfrm>
        </p:grpSpPr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1270000" y="2095500"/>
              <a:ext cx="1092200" cy="38608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4648" name="Oval 24"/>
            <p:cNvSpPr>
              <a:spLocks noChangeArrowheads="1"/>
            </p:cNvSpPr>
            <p:nvPr/>
          </p:nvSpPr>
          <p:spPr bwMode="auto">
            <a:xfrm>
              <a:off x="6515100" y="2032000"/>
              <a:ext cx="1295400" cy="41402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54637" name="Oval 13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58000" y="26924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46900" y="42545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37400" y="36703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62800" y="49911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6" name="Oval 32"/>
            <p:cNvSpPr>
              <a:spLocks noChangeArrowheads="1"/>
            </p:cNvSpPr>
            <p:nvPr/>
          </p:nvSpPr>
          <p:spPr bwMode="auto">
            <a:xfrm>
              <a:off x="7099300" y="23876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7175500" y="3175000"/>
              <a:ext cx="157163" cy="152400"/>
            </a:xfrm>
            <a:prstGeom prst="ellipse">
              <a:avLst/>
            </a:prstGeom>
            <a:solidFill>
              <a:srgbClr val="F0A6E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23396" y="3348040"/>
              <a:ext cx="803425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921625" y="3411538"/>
              <a:ext cx="718466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66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50100" y="5715000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4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45" name="Footer Placeholder 6"/>
          <p:cNvSpPr txBox="1">
            <a:spLocks/>
          </p:cNvSpPr>
          <p:nvPr/>
        </p:nvSpPr>
        <p:spPr>
          <a:xfrm>
            <a:off x="2647949" y="6572250"/>
            <a:ext cx="4524375" cy="28574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Copyright </a:t>
            </a:r>
            <a:r>
              <a:rPr kumimoji="0" 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©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Albert R. Meyer, 2009. All rights reserved.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 or Not In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628775"/>
            <a:ext cx="8558212" cy="3568700"/>
          </a:xfrm>
        </p:spPr>
        <p:txBody>
          <a:bodyPr/>
          <a:lstStyle/>
          <a:p>
            <a:r>
              <a:rPr lang="en-US" sz="4400" dirty="0"/>
              <a:t>An element is </a:t>
            </a:r>
            <a:r>
              <a:rPr lang="en-US" sz="4400" dirty="0">
                <a:solidFill>
                  <a:srgbClr val="0000FF"/>
                </a:solidFill>
              </a:rPr>
              <a:t>in</a:t>
            </a:r>
            <a:r>
              <a:rPr lang="en-US" sz="4400" dirty="0"/>
              <a:t> or </a:t>
            </a:r>
            <a:r>
              <a:rPr lang="en-US" sz="4400" dirty="0">
                <a:solidFill>
                  <a:srgbClr val="FF3300"/>
                </a:solidFill>
              </a:rPr>
              <a:t>not in</a:t>
            </a:r>
            <a:r>
              <a:rPr lang="en-US" sz="4400" dirty="0"/>
              <a:t> a set:</a:t>
            </a:r>
          </a:p>
          <a:p>
            <a:r>
              <a:rPr lang="en-US" sz="4400" dirty="0"/>
              <a:t>  </a:t>
            </a:r>
            <a:r>
              <a:rPr lang="en-US" sz="4400" dirty="0" smtClean="0"/>
              <a:t>{</a:t>
            </a:r>
            <a:r>
              <a:rPr lang="en-US" sz="4400" dirty="0"/>
              <a:t>7,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2, 7} is same as {7,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4400" dirty="0" smtClean="0">
                <a:latin typeface="Comic Sans MS"/>
                <a:cs typeface="Comic Sans MS"/>
                <a:sym typeface="Euclid Symbol"/>
              </a:rPr>
              <a:t>π</a:t>
            </a:r>
            <a:r>
              <a:rPr lang="en-US" sz="4400" dirty="0" smtClean="0">
                <a:latin typeface="Comic Sans MS"/>
                <a:cs typeface="Comic Sans MS"/>
              </a:rPr>
              <a:t>/</a:t>
            </a:r>
            <a:r>
              <a:rPr lang="en-US" sz="4400" dirty="0">
                <a:latin typeface="Comic Sans MS"/>
                <a:cs typeface="Comic Sans MS"/>
              </a:rPr>
              <a:t>2</a:t>
            </a:r>
            <a:r>
              <a:rPr lang="en-US" sz="4400" dirty="0"/>
              <a:t>}</a:t>
            </a:r>
          </a:p>
          <a:p>
            <a:r>
              <a:rPr lang="en-US" sz="4400" dirty="0">
                <a:solidFill>
                  <a:srgbClr val="0000FF"/>
                </a:solidFill>
              </a:rPr>
              <a:t>(No notion of being in the set </a:t>
            </a:r>
          </a:p>
          <a:p>
            <a:r>
              <a:rPr lang="en-US" sz="4400" dirty="0">
                <a:solidFill>
                  <a:srgbClr val="0000FF"/>
                </a:solidFill>
              </a:rPr>
              <a:t> more than once)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5"/>
          <p:cNvSpPr txBox="1">
            <a:spLocks/>
          </p:cNvSpPr>
          <p:nvPr/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Feb. 17,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72979" y="1612232"/>
            <a:ext cx="856648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 </a:t>
            </a:r>
            <a:r>
              <a:rPr lang="en-US" sz="6000" dirty="0" err="1" smtClean="0">
                <a:latin typeface="Comic Sans MS" pitchFamily="66" charset="0"/>
              </a:rPr>
              <a:t>bijection</a:t>
            </a:r>
            <a:r>
              <a:rPr lang="en-US" sz="6000" dirty="0" smtClean="0">
                <a:latin typeface="Comic Sans MS" pitchFamily="66" charset="0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latin typeface="Comic Sans MS" pitchFamily="66" charset="0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B</a:t>
            </a:r>
            <a:r>
              <a:rPr lang="en-US" sz="6000" dirty="0" smtClean="0">
                <a:latin typeface="Comic Sans MS" pitchFamily="66" charset="0"/>
              </a:rPr>
              <a:t> implies</a:t>
            </a:r>
            <a:endParaRPr lang="en-US" sz="6000" dirty="0">
              <a:latin typeface="Comic Sans MS" pitchFamily="66" charset="0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|</a:t>
            </a:r>
          </a:p>
          <a:p>
            <a:pPr algn="ctr"/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A </a:t>
            </a:r>
            <a:r>
              <a:rPr lang="en-US" sz="6600" dirty="0" smtClean="0">
                <a:latin typeface="Comic Sans MS" pitchFamily="66" charset="0"/>
              </a:rPr>
              <a:t>is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600" i="1" dirty="0" smtClean="0">
                <a:solidFill>
                  <a:srgbClr val="7030A0"/>
                </a:solidFill>
                <a:latin typeface="Comic Sans MS" pitchFamily="66" charset="0"/>
              </a:rPr>
              <a:t>same size as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B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1―3</a:t>
            </a:r>
            <a:endParaRPr lang="en-US" sz="12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Subset </a:t>
            </a:r>
            <a:r>
              <a:rPr lang="en-US" sz="3600" b="0" dirty="0" smtClean="0"/>
              <a:t>(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b="0" dirty="0" smtClean="0">
                <a:sym typeface="Euclid Symbol"/>
              </a:rPr>
              <a:t>)</a:t>
            </a:r>
            <a:endParaRPr lang="en-US" sz="3600" b="0" dirty="0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3063408" y="1276630"/>
            <a:ext cx="577261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A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subset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B</a:t>
            </a:r>
          </a:p>
          <a:p>
            <a:r>
              <a:rPr lang="en-US" sz="4800" dirty="0">
                <a:latin typeface="Comic Sans MS" pitchFamily="66" charset="0"/>
              </a:rPr>
              <a:t>A is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contained in</a:t>
            </a:r>
            <a:r>
              <a:rPr lang="en-US" sz="4800" dirty="0">
                <a:latin typeface="Comic Sans MS" pitchFamily="66" charset="0"/>
              </a:rPr>
              <a:t> B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21973" y="2880360"/>
            <a:ext cx="79048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dirty="0">
                <a:latin typeface="Comic Sans MS" pitchFamily="66" charset="0"/>
              </a:rPr>
              <a:t>Every element of A is also an element of </a:t>
            </a:r>
            <a:r>
              <a:rPr lang="en-US" sz="4800" dirty="0" smtClean="0">
                <a:latin typeface="Comic Sans MS" pitchFamily="66" charset="0"/>
              </a:rPr>
              <a:t>B:</a:t>
            </a:r>
          </a:p>
          <a:p>
            <a:pPr>
              <a:spcBef>
                <a:spcPts val="0"/>
              </a:spcBef>
            </a:pPr>
            <a:r>
              <a:rPr lang="en-US" sz="5400" b="1" dirty="0" smtClean="0">
                <a:latin typeface="Symbol" charset="2"/>
                <a:cs typeface="Symbol" charset="2"/>
                <a:sym typeface="Symbol"/>
              </a:rPr>
              <a:t>∀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[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A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x</a:t>
            </a:r>
            <a:r>
              <a:rPr lang="en-US" sz="5400" b="1" dirty="0" err="1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B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]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564" y="1573306"/>
            <a:ext cx="1781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6000" dirty="0" smtClean="0">
                <a:latin typeface="Comic Sans MS" pitchFamily="66" charset="0"/>
              </a:rPr>
              <a:t>B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14818" y="1770704"/>
            <a:ext cx="8712489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examples:</a:t>
            </a:r>
            <a:endParaRPr lang="en-US" sz="4400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>
                <a:latin typeface="Comic Sans MS" pitchFamily="66" charset="0"/>
                <a:sym typeface="Euclid Math Two" pitchFamily="18" charset="2"/>
              </a:rPr>
              <a:t>,</a:t>
            </a:r>
            <a:r>
              <a:rPr lang="en-US" sz="5400" dirty="0" smtClean="0">
                <a:latin typeface="Comic Sans MS" pitchFamily="66" charset="0"/>
                <a:sym typeface="Euclid Math Two" pitchFamily="18" charset="2"/>
              </a:rPr>
              <a:t>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 pitchFamily="18" charset="2"/>
              </a:rPr>
              <a:t>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  <a:sym typeface="Euclid Math Two"/>
              </a:rPr>
              <a:t>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,  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3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}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 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{</a:t>
            </a:r>
            <a:r>
              <a:rPr lang="en-US" sz="5400" dirty="0">
                <a:latin typeface="Comic Sans MS" pitchFamily="66" charset="0"/>
                <a:sym typeface="Euclid Symbol" pitchFamily="18" charset="2"/>
              </a:rPr>
              <a:t>5,7,3}</a:t>
            </a:r>
            <a:endParaRPr lang="en-US" sz="5400" dirty="0" smtClean="0">
              <a:latin typeface="Comic Sans MS" pitchFamily="66" charset="0"/>
              <a:sym typeface="Euclid 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A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A, </a:t>
            </a:r>
            <a:endParaRPr lang="en-US" sz="5400" dirty="0"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3600" dirty="0" smtClean="0"/>
              <a:t>Subset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62552" y="4171815"/>
            <a:ext cx="5586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5400" b="1" dirty="0" smtClean="0">
                <a:latin typeface="Symbol" charset="2"/>
                <a:cs typeface="Symbol" charset="2"/>
                <a:sym typeface="Euclid Symbol" pitchFamily="18" charset="2"/>
              </a:rPr>
              <a:t>∅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every set  </a:t>
            </a:r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1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rightarrow}&#10;\newcommand{iff}{0}{\leftrightarrow}&#10;\newcommand{bicond}{0}{\leftrightarrow}&#10;\newcommand{equivalent}{0}{\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g(x,y) \eqdef \frac{1}{x-y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4"/>
  <p:tag name="PICTUREFILESIZE" val="4544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g: \reals \times \reals \rightarrow \reals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6"/>
  <p:tag name="PICTUREFILESIZE" val="3776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h(x,y) \eqdef \frac{1}{x-y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126"/>
  <p:tag name="PICTUREFILESIZE" val="4544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h: D \rightarrow \reals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91"/>
  <p:tag name="PICTUREFILESIZE" val="2776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" val="latex"/>
  <p:tag name="SOURCE" val="\documentclass{slides}\pagestyle{empty}&#10;\input{c:/latex-macros/texpoint.sty}&#10;\renewcommand\familydefault{cmss}&#10;&#10;\begin{document}&#10;\textcolor{blue}{$D\eqdef \reals^2 -\set{(r,r) \suchthat r \in \reals}$}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ORIGWIDTH" val="214"/>
  <p:tag name="PICTUREFILESIZE" val="7660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Words>2008</Words>
  <Application>Microsoft Macintosh PowerPoint</Application>
  <PresentationFormat>On-screen Show (4:3)</PresentationFormat>
  <Paragraphs>512</Paragraphs>
  <Slides>71</Slides>
  <Notes>71</Notes>
  <HiddenSlides>25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8" baseType="lpstr">
      <vt:lpstr>Comic Sans MS</vt:lpstr>
      <vt:lpstr>Euclid Math Two</vt:lpstr>
      <vt:lpstr>msbm9</vt:lpstr>
      <vt:lpstr>Euclid Symbol</vt:lpstr>
      <vt:lpstr>cmmi10</vt:lpstr>
      <vt:lpstr>cmsy10</vt:lpstr>
      <vt:lpstr>Euclid</vt:lpstr>
      <vt:lpstr>EUSM10</vt:lpstr>
      <vt:lpstr>EUFM10</vt:lpstr>
      <vt:lpstr>Helvetica</vt:lpstr>
      <vt:lpstr>EURM10</vt:lpstr>
      <vt:lpstr>CMEX10</vt:lpstr>
      <vt:lpstr>EUEX10</vt:lpstr>
      <vt:lpstr>CMSS17</vt:lpstr>
      <vt:lpstr>Mistral</vt:lpstr>
      <vt:lpstr>1_Custom Design</vt:lpstr>
      <vt:lpstr>Equation</vt:lpstr>
      <vt:lpstr>Slide 1</vt:lpstr>
      <vt:lpstr>What is a Set?</vt:lpstr>
      <vt:lpstr>Some sets</vt:lpstr>
      <vt:lpstr>Some sets</vt:lpstr>
      <vt:lpstr>Membership</vt:lpstr>
      <vt:lpstr>Synonyms for Membership</vt:lpstr>
      <vt:lpstr>In or Not In</vt:lpstr>
      <vt:lpstr>Subset (⊆)</vt:lpstr>
      <vt:lpstr>Subset</vt:lpstr>
      <vt:lpstr>∅ ⊆ everything</vt:lpstr>
      <vt:lpstr>Defining Sets</vt:lpstr>
      <vt:lpstr>Defining Sets</vt:lpstr>
      <vt:lpstr>New sets from old</vt:lpstr>
      <vt:lpstr>Venn Diagram for 2 Sets</vt:lpstr>
      <vt:lpstr>union</vt:lpstr>
      <vt:lpstr>intersection</vt:lpstr>
      <vt:lpstr>set difference</vt:lpstr>
      <vt:lpstr>A set-theoretic equality</vt:lpstr>
      <vt:lpstr>A set-theoretic equality</vt:lpstr>
      <vt:lpstr>A set-theoretic equality</vt:lpstr>
      <vt:lpstr>A set-theoretic equality</vt:lpstr>
      <vt:lpstr>complement</vt:lpstr>
      <vt:lpstr>power set</vt:lpstr>
      <vt:lpstr>Quickie</vt:lpstr>
      <vt:lpstr>Slide 25</vt:lpstr>
      <vt:lpstr>“is taking subject” relation</vt:lpstr>
      <vt:lpstr>formula “evaluation” relation</vt:lpstr>
      <vt:lpstr>“nonstop bus trip” relation </vt:lpstr>
      <vt:lpstr>“nonstop bus trip” relation </vt:lpstr>
      <vt:lpstr>“nonstop bus trip” relation </vt:lpstr>
      <vt:lpstr>“nonstop bus trip” relation </vt:lpstr>
      <vt:lpstr>“nonstop bus trip” relation </vt:lpstr>
      <vt:lpstr>Slide 33</vt:lpstr>
      <vt:lpstr>Binary relation R from A to B</vt:lpstr>
      <vt:lpstr>Binary relation R from A to B</vt:lpstr>
      <vt:lpstr>graph(R) ⊆ A×B</vt:lpstr>
      <vt:lpstr>Binary relation R from A to B</vt:lpstr>
      <vt:lpstr>archery on relations </vt:lpstr>
      <vt:lpstr>Slide 39</vt:lpstr>
      <vt:lpstr>function archery</vt:lpstr>
      <vt:lpstr>function archery</vt:lpstr>
      <vt:lpstr>function archery</vt:lpstr>
      <vt:lpstr>function property </vt:lpstr>
      <vt:lpstr>total relations</vt:lpstr>
      <vt:lpstr>total relation archery</vt:lpstr>
      <vt:lpstr>total relation archery</vt:lpstr>
      <vt:lpstr>total relation archery</vt:lpstr>
      <vt:lpstr>total property</vt:lpstr>
      <vt:lpstr>total &amp; function archery</vt:lpstr>
      <vt:lpstr>Slide 50</vt:lpstr>
      <vt:lpstr>Slide 51</vt:lpstr>
      <vt:lpstr>Slide 52</vt:lpstr>
      <vt:lpstr>surjections (onto)</vt:lpstr>
      <vt:lpstr>surjection archery</vt:lpstr>
      <vt:lpstr>surjection archery</vt:lpstr>
      <vt:lpstr>surjection archery</vt:lpstr>
      <vt:lpstr>surjection property</vt:lpstr>
      <vt:lpstr>surjective &amp; function</vt:lpstr>
      <vt:lpstr>Mapping Rule (surj)</vt:lpstr>
      <vt:lpstr>Mapping Rule archery</vt:lpstr>
      <vt:lpstr>injections (1 to 1)</vt:lpstr>
      <vt:lpstr>injection archery </vt:lpstr>
      <vt:lpstr>injection archery </vt:lpstr>
      <vt:lpstr>injection archery </vt:lpstr>
      <vt:lpstr>injection property</vt:lpstr>
      <vt:lpstr>Mapping Rule (inj)</vt:lpstr>
      <vt:lpstr>Mapping Rule archery</vt:lpstr>
      <vt:lpstr>bijections</vt:lpstr>
      <vt:lpstr>bijection archery</vt:lpstr>
      <vt:lpstr>Mapping Rule (bij)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317</cp:revision>
  <cp:lastPrinted>2009-09-18T13:59:00Z</cp:lastPrinted>
  <dcterms:created xsi:type="dcterms:W3CDTF">2011-02-14T06:16:50Z</dcterms:created>
  <dcterms:modified xsi:type="dcterms:W3CDTF">2011-02-14T06:18:01Z</dcterms:modified>
</cp:coreProperties>
</file>