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857" r:id="rId2"/>
    <p:sldId id="869" r:id="rId3"/>
    <p:sldId id="870" r:id="rId4"/>
    <p:sldId id="871" r:id="rId5"/>
    <p:sldId id="886" r:id="rId6"/>
    <p:sldId id="876" r:id="rId7"/>
    <p:sldId id="887" r:id="rId8"/>
    <p:sldId id="879" r:id="rId9"/>
    <p:sldId id="880" r:id="rId10"/>
    <p:sldId id="881" r:id="rId11"/>
    <p:sldId id="882" r:id="rId12"/>
    <p:sldId id="883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1" d="100"/>
          <a:sy n="141" d="100"/>
        </p:scale>
        <p:origin x="-800" y="-120"/>
      </p:cViewPr>
      <p:guideLst>
        <p:guide orient="horz" pos="2145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dirty="0" smtClean="0"/>
              <a:t>Hall’s</a:t>
            </a:r>
          </a:p>
          <a:p>
            <a:r>
              <a:rPr lang="en-US" sz="9600" b="1" dirty="0" smtClean="0"/>
              <a:t>Theorem</a:t>
            </a:r>
            <a:endParaRPr lang="en-US" sz="9600" b="1" dirty="0" smtClean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61950" y="1133475"/>
            <a:ext cx="8492830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1: there is a 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proper subset S of girls with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400" dirty="0">
                <a:solidFill>
                  <a:srgbClr val="9F009F"/>
                </a:solidFill>
                <a:latin typeface="Comic Sans MS" pitchFamily="8" charset="0"/>
              </a:rPr>
              <a:t>Lemma</a:t>
            </a:r>
            <a:r>
              <a:rPr lang="en-US" sz="4800" dirty="0">
                <a:latin typeface="Comic Sans MS" pitchFamily="8" charset="0"/>
              </a:rPr>
              <a:t>, no bottlenecks in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bipartite graph 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and </a:t>
            </a:r>
            <a:r>
              <a:rPr lang="en-US" sz="4800" dirty="0">
                <a:latin typeface="Comic Sans MS" pitchFamily="8" charset="0"/>
              </a:rPr>
              <a:t>none in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721134"/>
              </p:ext>
            </p:extLst>
          </p:nvPr>
        </p:nvGraphicFramePr>
        <p:xfrm>
          <a:off x="4869004" y="5486674"/>
          <a:ext cx="2948784" cy="96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647640" imgH="241200" progId="Equation.DSMT4">
                  <p:embed/>
                </p:oleObj>
              </mc:Choice>
              <mc:Fallback>
                <p:oleObj name="Equation" r:id="rId4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004" y="5486674"/>
                        <a:ext cx="2948784" cy="967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99D156-BED7-4ABA-8C84-A9EB6CBBA7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</a:t>
            </a:r>
            <a:r>
              <a:rPr lang="en-US" sz="3600" dirty="0" smtClean="0"/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41695758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11200" y="1522413"/>
            <a:ext cx="7797800" cy="4339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           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N(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))</a:t>
            </a:r>
          </a:p>
          <a:p>
            <a:pPr>
              <a:buNone/>
            </a:pPr>
            <a:endParaRPr lang="en-US" sz="6000" dirty="0">
              <a:latin typeface="Comic Sans MS" pitchFamily="8" charset="0"/>
            </a:endParaRPr>
          </a:p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separately.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220505" y="3386613"/>
          <a:ext cx="3499912" cy="116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4" imgW="647640" imgH="241200" progId="Equation.DSMT4">
                  <p:embed/>
                </p:oleObj>
              </mc:Choice>
              <mc:Fallback>
                <p:oleObj name="Equation" r:id="rId4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505" y="3386613"/>
                        <a:ext cx="3499912" cy="116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DDF95B9-153B-49A1-A27F-80A6A108AF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</a:t>
            </a:r>
            <a:r>
              <a:rPr lang="en-US" sz="3600" dirty="0" smtClean="0"/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2666717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52075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 always.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match 1st girl with a boy.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remaining girls &amp; boys won’t have any bottlenecks, so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by induction can match them</a:t>
            </a:r>
          </a:p>
          <a:p>
            <a:pPr algn="ctr">
              <a:buNone/>
            </a:pP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QED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376FF74-F1ED-4A97-A79B-860D4C23FD6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95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7363" y="1819484"/>
            <a:ext cx="8187044" cy="314357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If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ea typeface="Cambria Math" pitchFamily="18" charset="0"/>
                <a:cs typeface="Euclid Symbol" charset="2"/>
              </a:rPr>
              <a:t>≤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6000" dirty="0" smtClean="0"/>
              <a:t>for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9F009F"/>
                </a:solidFill>
              </a:rPr>
              <a:t>all</a:t>
            </a:r>
            <a:r>
              <a:rPr lang="en-US" sz="6000" dirty="0" smtClean="0">
                <a:solidFill>
                  <a:srgbClr val="660066"/>
                </a:solidFill>
              </a:rPr>
              <a:t> </a:t>
            </a:r>
            <a:r>
              <a:rPr lang="en-US" sz="6000" dirty="0" smtClean="0"/>
              <a:t>sets </a:t>
            </a:r>
            <a:r>
              <a:rPr lang="en-US" sz="6000" dirty="0" smtClean="0"/>
              <a:t>of girls,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6000" dirty="0" smtClean="0"/>
              <a:t>, </a:t>
            </a:r>
            <a:endParaRPr lang="en-US" sz="6000" dirty="0" smtClean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then there </a:t>
            </a:r>
            <a:r>
              <a:rPr lang="en-US" sz="6000" dirty="0" smtClean="0"/>
              <a:t>is a</a:t>
            </a:r>
            <a:r>
              <a:rPr lang="en-US" sz="6000" dirty="0" smtClean="0">
                <a:solidFill>
                  <a:srgbClr val="008000"/>
                </a:solidFill>
              </a:rPr>
              <a:t> match</a:t>
            </a:r>
            <a:r>
              <a:rPr lang="en-US" sz="60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B9B9B79-C8D9-48F2-B6B6-031FF048EA6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7863" y="1027344"/>
            <a:ext cx="427525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4400" b="1" dirty="0">
                <a:solidFill>
                  <a:srgbClr val="9F009F"/>
                </a:solidFill>
                <a:latin typeface="+mj-lt"/>
              </a:rPr>
              <a:t>Hall’s condition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88213" y="1864529"/>
            <a:ext cx="8358170" cy="1846515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1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853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sz="3600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926289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185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pPr>
              <a:buNone/>
            </a:pPr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0240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90515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926289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r>
              <a:rPr lang="en-US" sz="4000" dirty="0" smtClean="0">
                <a:latin typeface="Comic Sans MS" pitchFamily="8" charset="0"/>
              </a:rPr>
              <a:t>say set </a:t>
            </a:r>
            <a:r>
              <a:rPr lang="en-US" sz="40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000" dirty="0">
                <a:latin typeface="Comic Sans MS" pitchFamily="8" charset="0"/>
              </a:rPr>
              <a:t> of girls </a:t>
            </a:r>
            <a:r>
              <a:rPr lang="en-US" sz="4000" dirty="0" smtClean="0">
                <a:latin typeface="Comic Sans MS" pitchFamily="8" charset="0"/>
              </a:rPr>
              <a:t>has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0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000" dirty="0">
                <a:latin typeface="Comic Sans MS" pitchFamily="8" charset="0"/>
              </a:rPr>
              <a:t>incident edges: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66532" y="4341561"/>
            <a:ext cx="6505269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  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so  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  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       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|E(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bottleneck 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568221" y="4348396"/>
            <a:ext cx="3595916" cy="76944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|E(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</p:txBody>
      </p:sp>
    </p:spTree>
    <p:extLst>
      <p:ext uri="{BB962C8B-B14F-4D97-AF65-F5344CB8AC3E}">
        <p14:creationId xmlns:p14="http://schemas.microsoft.com/office/powerpoint/2010/main" val="39734420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 smtClean="0"/>
              <a:t>Proof of Hall’s </a:t>
            </a:r>
            <a:r>
              <a:rPr lang="en-US" sz="3600" dirty="0" smtClean="0"/>
              <a:t>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6217" y="4003580"/>
            <a:ext cx="375039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9F009F"/>
                </a:solidFill>
                <a:latin typeface="Comic Sans MS" pitchFamily="8" charset="0"/>
              </a:rPr>
              <a:t>obviously</a:t>
            </a:r>
            <a:endParaRPr lang="en-US" sz="6600" dirty="0">
              <a:solidFill>
                <a:srgbClr val="9F009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072" y="2044099"/>
            <a:ext cx="81134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5400" dirty="0" smtClean="0">
                <a:latin typeface="Comic Sans MS" pitchFamily="8" charset="0"/>
              </a:rPr>
              <a:t>No </a:t>
            </a:r>
            <a:r>
              <a:rPr lang="en-US" sz="5400" dirty="0">
                <a:latin typeface="Comic Sans MS" pitchFamily="8" charset="0"/>
              </a:rPr>
              <a:t>bottlenecks </a:t>
            </a:r>
            <a:r>
              <a:rPr lang="en-US" sz="5400" dirty="0" smtClean="0">
                <a:latin typeface="Comic Sans MS" pitchFamily="8" charset="0"/>
              </a:rPr>
              <a:t>within </a:t>
            </a:r>
            <a:r>
              <a:rPr lang="en-US" sz="5400" dirty="0">
                <a:latin typeface="Comic Sans MS" pitchFamily="8" charset="0"/>
              </a:rPr>
              <a:t>any set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>
                <a:latin typeface="Comic Sans MS" pitchFamily="8" charset="0"/>
              </a:rPr>
              <a:t> of </a:t>
            </a:r>
            <a:r>
              <a:rPr lang="en-US" sz="5400" dirty="0" smtClean="0">
                <a:latin typeface="Comic Sans MS" pitchFamily="8" charset="0"/>
              </a:rPr>
              <a:t>girls.</a:t>
            </a:r>
            <a:endParaRPr lang="en-US" sz="5400" dirty="0" smtClean="0">
              <a:solidFill>
                <a:srgbClr val="0000FF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909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</a:t>
            </a:r>
            <a:r>
              <a:rPr lang="en-US" sz="3600" dirty="0" smtClean="0"/>
              <a:t>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14434" y="1782392"/>
            <a:ext cx="8791332" cy="252376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2400"/>
              </a:spcAft>
              <a:buNone/>
            </a:pPr>
            <a:r>
              <a:rPr lang="en-US" sz="4000" dirty="0" smtClean="0">
                <a:solidFill>
                  <a:srgbClr val="9F009F"/>
                </a:solidFill>
                <a:latin typeface="Comic Sans MS" pitchFamily="8" charset="0"/>
              </a:rPr>
              <a:t>Lemma</a:t>
            </a:r>
            <a:r>
              <a:rPr lang="en-US" sz="4000" dirty="0">
                <a:solidFill>
                  <a:srgbClr val="9F009F"/>
                </a:solidFill>
                <a:latin typeface="Comic Sans MS" pitchFamily="8" charset="0"/>
              </a:rPr>
              <a:t>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>
                <a:latin typeface="Comic Sans MS" pitchFamily="8" charset="0"/>
              </a:rPr>
              <a:t>If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 a set of girls </a:t>
            </a:r>
            <a:r>
              <a:rPr lang="en-US" sz="4800" dirty="0" smtClean="0">
                <a:latin typeface="Comic Sans MS" pitchFamily="8" charset="0"/>
              </a:rPr>
              <a:t>with			</a:t>
            </a: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|</a:t>
            </a:r>
            <a:r>
              <a:rPr lang="en-US" sz="6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latin typeface="Comic Sans MS" pitchFamily="8" charset="0"/>
              </a:rPr>
              <a:t>|E(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)|</a:t>
            </a:r>
            <a:r>
              <a:rPr lang="en-US" sz="6000" dirty="0" smtClean="0">
                <a:latin typeface="Comic Sans MS" pitchFamily="8" charset="0"/>
              </a:rPr>
              <a:t>,    </a:t>
            </a:r>
            <a:r>
              <a:rPr lang="en-US" sz="5000" dirty="0" smtClean="0">
                <a:latin typeface="Comic Sans MS" pitchFamily="8" charset="0"/>
              </a:rPr>
              <a:t>then </a:t>
            </a:r>
            <a:r>
              <a:rPr lang="en-US" sz="5000" dirty="0">
                <a:latin typeface="Comic Sans MS" pitchFamily="8" charset="0"/>
              </a:rPr>
              <a:t>no bottlenecks </a:t>
            </a:r>
            <a:r>
              <a:rPr lang="en-US" sz="5000" dirty="0" smtClean="0">
                <a:latin typeface="Comic Sans MS" pitchFamily="8" charset="0"/>
              </a:rPr>
              <a:t>between</a:t>
            </a:r>
            <a:endParaRPr lang="en-US" sz="5000" dirty="0">
              <a:solidFill>
                <a:srgbClr val="008000"/>
              </a:solidFill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68982"/>
              </p:ext>
            </p:extLst>
          </p:nvPr>
        </p:nvGraphicFramePr>
        <p:xfrm>
          <a:off x="1133400" y="4255154"/>
          <a:ext cx="725963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4" imgW="1270000" imgH="254000" progId="Equation.DSMT4">
                  <p:embed/>
                </p:oleObj>
              </mc:Choice>
              <mc:Fallback>
                <p:oleObj name="Equation" r:id="rId4" imgW="1270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00" y="4255154"/>
                        <a:ext cx="7259638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8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  <a:endParaRPr lang="en-US" sz="4400" dirty="0" smtClean="0"/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860425" cy="1485900"/>
            <a:chOff x="1048" y="696"/>
            <a:chExt cx="54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29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58197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6600" dirty="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67451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25145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6965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AAEBA2A-95BF-4762-8C1D-64230527675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22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539875"/>
            <a:ext cx="8524875" cy="37988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F009F"/>
                </a:solidFill>
              </a:rPr>
              <a:t>proof:</a:t>
            </a:r>
            <a:r>
              <a:rPr lang="en-US" sz="4800" i="1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by induction 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EBA7E70-4927-4AE5-8E4E-EB022A4D63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</a:t>
            </a:r>
            <a:r>
              <a:rPr lang="en-US" sz="3600" dirty="0" smtClean="0"/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10073167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8240</TotalTime>
  <Words>397</Words>
  <Application>Microsoft Macintosh PowerPoint</Application>
  <PresentationFormat>On-screen Show (4:3)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1_6.042 Lecture Template</vt:lpstr>
      <vt:lpstr>Equation</vt:lpstr>
      <vt:lpstr>MathType 6.0 Equation</vt:lpstr>
      <vt:lpstr>PowerPoint Presentation</vt:lpstr>
      <vt:lpstr>Hall’s Theorem</vt:lpstr>
      <vt:lpstr>PowerPoint Presentation</vt:lpstr>
      <vt:lpstr>PowerPoint Presentation</vt:lpstr>
      <vt:lpstr>PowerPoint Presentation</vt:lpstr>
      <vt:lpstr>Proof of Hall’s Theorem</vt:lpstr>
      <vt:lpstr>Proof of Hall’s Theorem</vt:lpstr>
      <vt:lpstr>bottleneck between   &amp;        ? </vt:lpstr>
      <vt:lpstr>Proof of Hall’s Theorem</vt:lpstr>
      <vt:lpstr>Proof of Hall’s Theorem</vt:lpstr>
      <vt:lpstr>Proof of Hall’s Theorem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1263</cp:revision>
  <cp:lastPrinted>2012-03-19T05:02:46Z</cp:lastPrinted>
  <dcterms:created xsi:type="dcterms:W3CDTF">2011-03-15T21:42:30Z</dcterms:created>
  <dcterms:modified xsi:type="dcterms:W3CDTF">2012-03-22T18:57:11Z</dcterms:modified>
</cp:coreProperties>
</file>