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7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8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388" r:id="rId2"/>
    <p:sldId id="367" r:id="rId3"/>
    <p:sldId id="394" r:id="rId4"/>
    <p:sldId id="395" r:id="rId5"/>
    <p:sldId id="396" r:id="rId6"/>
    <p:sldId id="403" r:id="rId7"/>
    <p:sldId id="397" r:id="rId8"/>
    <p:sldId id="398" r:id="rId9"/>
    <p:sldId id="400" r:id="rId10"/>
    <p:sldId id="401" r:id="rId11"/>
    <p:sldId id="368" r:id="rId12"/>
    <p:sldId id="369" r:id="rId13"/>
    <p:sldId id="373" r:id="rId14"/>
    <p:sldId id="414" r:id="rId15"/>
    <p:sldId id="424" r:id="rId16"/>
    <p:sldId id="416" r:id="rId17"/>
    <p:sldId id="374" r:id="rId18"/>
    <p:sldId id="405" r:id="rId19"/>
    <p:sldId id="407" r:id="rId20"/>
    <p:sldId id="410" r:id="rId21"/>
    <p:sldId id="418" r:id="rId22"/>
    <p:sldId id="426" r:id="rId23"/>
    <p:sldId id="428" r:id="rId24"/>
    <p:sldId id="429" r:id="rId25"/>
    <p:sldId id="430" r:id="rId26"/>
    <p:sldId id="375" r:id="rId27"/>
    <p:sldId id="412" r:id="rId28"/>
    <p:sldId id="417" r:id="rId29"/>
    <p:sldId id="413" r:id="rId30"/>
    <p:sldId id="378" r:id="rId31"/>
    <p:sldId id="381" r:id="rId32"/>
    <p:sldId id="402" r:id="rId33"/>
    <p:sldId id="425" r:id="rId34"/>
    <p:sldId id="423" r:id="rId35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07" d="100"/>
          <a:sy n="107" d="100"/>
        </p:scale>
        <p:origin x="-3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FAC0C-B957-4153-8797-F85E34E6598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53F37-EB1E-4C01-BA0C-1C0E4E54BB5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1621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90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1500" y="2019300"/>
            <a:ext cx="8039100" cy="15621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Euler’s Theorem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244600"/>
            <a:ext cx="8456613" cy="41068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prime</a:t>
            </a:r>
            <a:r>
              <a:rPr lang="en-US" sz="6000" dirty="0" smtClean="0">
                <a:solidFill>
                  <a:srgbClr val="800080"/>
                </a:solidFill>
              </a:rPr>
              <a:t> </a:t>
            </a:r>
            <a:r>
              <a:rPr lang="en-US" sz="6000" dirty="0" smtClean="0"/>
              <a:t>to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,</a:t>
            </a:r>
          </a:p>
          <a:p>
            <a:pPr eaLnBrk="1" hangingPunct="1">
              <a:defRPr/>
            </a:pPr>
            <a:r>
              <a:rPr lang="en-US" sz="7200" dirty="0" smtClean="0">
                <a:solidFill>
                  <a:srgbClr val="3333CC"/>
                </a:solidFill>
              </a:rPr>
              <a:t> 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baseline="30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1063625" y="3454400"/>
            <a:ext cx="7151688" cy="13128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023AA39-47D8-49DF-8766-B653A1B18F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827356" cy="455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48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{m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|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gcd(m,n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itchFamily="18" charset="0"/>
                <a:sym typeface="Euclid Symbol"/>
              </a:rPr>
              <a:t>)=1}</a:t>
            </a:r>
            <a:endParaRPr lang="en-US" sz="5400" dirty="0" smtClean="0">
              <a:latin typeface="+mj-lt"/>
            </a:endParaRP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dirty="0" smtClean="0">
                <a:latin typeface="+mj-lt"/>
              </a:rPr>
              <a:t>=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{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)|m </a:t>
            </a:r>
            <a:r>
              <a:rPr lang="en-US" sz="4800" dirty="0" smtClean="0">
                <a:solidFill>
                  <a:srgbClr val="0000CC"/>
                </a:solidFill>
                <a:latin typeface="+mj-lt"/>
              </a:rPr>
              <a:t>rel. prime to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4800" i="1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5400" dirty="0" err="1" smtClean="0">
                <a:solidFill>
                  <a:srgbClr val="000000"/>
                </a:solidFill>
                <a:latin typeface="Comic Sans MS"/>
              </a:rPr>
              <a:t>mult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 by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permutes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5400" dirty="0" smtClean="0">
              <a:solidFill>
                <a:srgbClr val="000000"/>
              </a:solidFill>
              <a:latin typeface="Comic Sans MS"/>
            </a:endParaRPr>
          </a:p>
          <a:p>
            <a:pPr>
              <a:defRPr/>
            </a:pPr>
            <a:endParaRPr lang="en-US" sz="54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" y="4267200"/>
            <a:ext cx="8915400" cy="1219200"/>
          </a:xfrm>
          <a:prstGeom prst="rect">
            <a:avLst/>
          </a:prstGeom>
          <a:noFill/>
          <a:ln w="5080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F6C5DAC-2009-4302-BE3F-4F64B63BF7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|0&lt;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4800" i="1" dirty="0" smtClean="0">
                <a:solidFill>
                  <a:srgbClr val="000000"/>
                </a:solidFill>
                <a:latin typeface="Comic Sans MS"/>
              </a:rPr>
              <a:t>Lemma: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</a:rPr>
              <a:t>mult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 by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endParaRPr lang="en-US" sz="5400" dirty="0" smtClean="0">
              <a:solidFill>
                <a:srgbClr val="CCCCFF">
                  <a:lumMod val="50000"/>
                </a:srgbClr>
              </a:solidFill>
              <a:latin typeface="Comic Sans MS"/>
            </a:endParaRPr>
          </a:p>
          <a:p>
            <a:pPr lvl="0">
              <a:defRPr/>
            </a:pP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permutes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40449DF-F5E8-4908-A8C5-8B1F7074FE06}" type="slidenum">
              <a:rPr lang="en-US" smtClean="0"/>
              <a:pPr>
                <a:defRPr/>
              </a:pPr>
              <a:t>17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40449DF-F5E8-4908-A8C5-8B1F7074FE06}" type="slidenum">
              <a:rPr lang="en-US" smtClean="0"/>
              <a:pPr>
                <a:defRPr/>
              </a:pPr>
              <a:t>18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40449DF-F5E8-4908-A8C5-8B1F7074FE06}" type="slidenum">
              <a:rPr lang="en-US" smtClean="0"/>
              <a:pPr>
                <a:defRPr/>
              </a:pPr>
              <a:t>19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53500" cy="47148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7200" dirty="0" smtClean="0"/>
              <a:t>::=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/>
              <a:t>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  </a:t>
            </a:r>
            <a:r>
              <a:rPr lang="en-US" sz="7200" dirty="0" err="1" smtClean="0">
                <a:sym typeface="Euclid Symbol" pitchFamily="18" charset="2"/>
              </a:rPr>
              <a:t>s.t</a:t>
            </a:r>
            <a:r>
              <a:rPr lang="en-US" sz="7200" dirty="0" smtClean="0">
                <a:sym typeface="Euclid 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733800"/>
            <a:ext cx="6248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7200" dirty="0" smtClean="0">
                <a:latin typeface="+mj-lt"/>
              </a:rPr>
              <a:t>has a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(mod n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7200" dirty="0" smtClean="0">
              <a:latin typeface="+mj-lt"/>
            </a:endParaRPr>
          </a:p>
          <a:p>
            <a:pPr>
              <a:defRPr/>
            </a:pPr>
            <a:r>
              <a:rPr lang="en-US" sz="7200" dirty="0" smtClean="0">
                <a:latin typeface="+mj-lt"/>
              </a:rPr>
              <a:t>inverse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3276600" y="2362200"/>
            <a:ext cx="3810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  [0,n)    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7FF40A1-BAF9-47AD-9B94-2540ACEF91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5F.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each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for a unique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133600" y="19812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…,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∙∙∙ 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="1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now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cancel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latin typeface="Comic Sans MS" pitchFamily="66" charset="0"/>
              </a:rPr>
              <a:t>’s</a:t>
            </a:r>
          </a:p>
          <a:p>
            <a:pPr>
              <a:defRPr/>
            </a:pP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2743200" cy="1752599"/>
            <a:chOff x="1066800" y="2133600"/>
            <a:chExt cx="2743200" cy="1752599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10668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124200" y="3200399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6200" y="2133600"/>
            <a:ext cx="1905000" cy="1752600"/>
            <a:chOff x="76200" y="2133600"/>
            <a:chExt cx="19050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762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2954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19400" y="2133600"/>
            <a:ext cx="2895600" cy="1752600"/>
            <a:chOff x="2819400" y="2133600"/>
            <a:chExt cx="2895600" cy="17526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28194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0292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1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93347EBB-FBA4-4869-8D0A-161607B6A0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684678" y="3124200"/>
            <a:ext cx="8873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4565" y="4191000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+mj-lt"/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044700" imgH="647700" progId="Equation.DSMT4">
                  <p:embed/>
                </p:oleObj>
              </mc:Choice>
              <mc:Fallback>
                <p:oleObj name="Equation" r:id="rId6" imgW="2044700" imgH="647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6" imgW="2044700" imgH="812800" progId="Equation.DSMT4">
                  <p:embed/>
                </p:oleObj>
              </mc:Choice>
              <mc:Fallback>
                <p:oleObj name="Equation" r:id="rId6" imgW="2044700" imgH="812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Equation" r:id="rId6" imgW="126720" imgH="190440" progId="Equation.DSMT4">
                  <p:embed/>
                </p:oleObj>
              </mc:Choice>
              <mc:Fallback>
                <p:oleObj name="Equation" r:id="rId6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228725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::= #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s.t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.</a:t>
            </a:r>
          </a:p>
          <a:p>
            <a:pPr marL="0" indent="-609600" eaLnBrk="1" hangingPunct="1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          k rel. prime to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n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  <a:sym typeface="Euclid Symbol" pitchFamily="18" charset="2"/>
            </a:endParaRP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(7)  = 6</a:t>
            </a: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>
                <a:solidFill>
                  <a:srgbClr val="3333CC"/>
                </a:solidFill>
              </a:rPr>
              <a:t>12) = 4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130300" y="4960938"/>
            <a:ext cx="69151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440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776663" y="2987675"/>
            <a:ext cx="3157537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/>
      <p:bldP spid="3727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A5E9C01-C108-4A5C-AE7A-FB77D488E7D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Receiver’s abilities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943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find two large primes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p, q</a:t>
            </a:r>
          </a:p>
          <a:p>
            <a:pPr eaLnBrk="1" hangingPunct="1">
              <a:buFontTx/>
              <a:buNone/>
            </a:pPr>
            <a:r>
              <a:rPr lang="en-US" sz="4000" i="1" dirty="0" smtClean="0">
                <a:solidFill>
                  <a:srgbClr val="3333CC"/>
                </a:solidFill>
              </a:rPr>
              <a:t>   </a:t>
            </a:r>
            <a:r>
              <a:rPr lang="en-US" sz="4000" i="1" dirty="0" smtClean="0"/>
              <a:t>- </a:t>
            </a:r>
            <a:r>
              <a:rPr lang="en-US" sz="4000" dirty="0" smtClean="0"/>
              <a:t>ok because: lots of primes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- fast test for </a:t>
            </a:r>
            <a:r>
              <a:rPr lang="en-US" sz="4000" dirty="0" err="1" smtClean="0"/>
              <a:t>primality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find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e</a:t>
            </a:r>
            <a:r>
              <a:rPr lang="en-US" sz="4000" dirty="0" smtClean="0">
                <a:solidFill>
                  <a:srgbClr val="3333CC"/>
                </a:solidFill>
              </a:rPr>
              <a:t> </a:t>
            </a:r>
            <a:r>
              <a:rPr lang="en-US" sz="4000" dirty="0" smtClean="0"/>
              <a:t>rel. prime to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(p-1)(q-1)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ok: lots of rel. prime </a:t>
            </a:r>
            <a:r>
              <a:rPr lang="en-US" sz="4000" dirty="0" err="1" smtClean="0"/>
              <a:t>nums</a:t>
            </a:r>
            <a:endParaRPr lang="en-US" sz="40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   - </a:t>
            </a:r>
            <a:r>
              <a:rPr lang="en-US" sz="4000" dirty="0" err="1" smtClean="0"/>
              <a:t>gcd</a:t>
            </a:r>
            <a:r>
              <a:rPr lang="en-US" sz="4000" dirty="0" smtClean="0"/>
              <a:t> easy to compute</a:t>
            </a:r>
          </a:p>
          <a:p>
            <a:pPr eaLnBrk="1" hangingPunct="1"/>
            <a:r>
              <a:rPr lang="en-US" sz="4000" dirty="0" smtClean="0"/>
              <a:t>find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(mod (p-1)(q-1)) </a:t>
            </a:r>
            <a:r>
              <a:rPr lang="en-US" sz="4000" dirty="0" smtClean="0"/>
              <a:t>inverse of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 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3333CC"/>
                </a:solidFill>
              </a:rPr>
              <a:t>   </a:t>
            </a:r>
            <a:r>
              <a:rPr lang="en-US" sz="4000" dirty="0" smtClean="0"/>
              <a:t>- easy using </a:t>
            </a:r>
            <a:r>
              <a:rPr lang="en-US" sz="4000" dirty="0" err="1" smtClean="0"/>
              <a:t>Pulverizer</a:t>
            </a:r>
            <a:r>
              <a:rPr lang="en-US" sz="4000" dirty="0" smtClean="0"/>
              <a:t> or Euler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389C0C6-D6B8-4BCF-9EE6-7CFCBB0EDCA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Why is it secure?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800" dirty="0" smtClean="0"/>
              <a:t>easy to break </a:t>
            </a:r>
            <a:r>
              <a:rPr lang="en-US" sz="4800" i="1" dirty="0" smtClean="0"/>
              <a:t>if</a:t>
            </a:r>
            <a:r>
              <a:rPr lang="en-US" sz="4800" dirty="0" smtClean="0"/>
              <a:t> can factor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(find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same way receiver did)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conversely, from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can factor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endParaRPr lang="en-US" sz="4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  (but </a:t>
            </a:r>
            <a:r>
              <a:rPr lang="en-US" sz="4400" dirty="0" smtClean="0">
                <a:solidFill>
                  <a:srgbClr val="FF00FF"/>
                </a:solidFill>
              </a:rPr>
              <a:t>factoring appears hard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FF00FF"/>
                </a:solidFill>
              </a:rPr>
              <a:t>   </a:t>
            </a:r>
            <a:r>
              <a:rPr lang="en-US" sz="4400" dirty="0" smtClean="0"/>
              <a:t>so finding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 must also be hard)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4400" dirty="0" smtClean="0"/>
              <a:t> RSA has withstood 30 years of attacks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2700" dirty="0" smtClean="0">
                <a:sym typeface="Euclid Symbol" pitchFamily="18" charset="2"/>
              </a:rPr>
              <a:t>4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389C0C6-D6B8-4BCF-9EE6-7CFCBB0EDCA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990600"/>
            <a:ext cx="8991600" cy="5355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 neither are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rem(m</a:t>
            </a:r>
            <a:r>
              <a:rPr lang="en-US" sz="4800" baseline="-250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,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n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r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 …,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so each one is different.</a:t>
            </a: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so just a permutation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i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’s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133600" y="1676400"/>
            <a:ext cx="5105400" cy="8382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k, m</a:t>
            </a:r>
            <a:r>
              <a:rPr lang="en-US" sz="4800" baseline="-25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k, …,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s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k</a:t>
            </a:r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93507" y="4038600"/>
            <a:ext cx="188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endParaRPr lang="en-US" sz="7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0" y="6553200"/>
            <a:ext cx="184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2D84392B-0D9B-42AA-BA65-FCCCDA49260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513899" y="1236663"/>
            <a:ext cx="8477701" cy="467820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latin typeface="Comic Sans MS" pitchFamily="66" charset="0"/>
              </a:rPr>
              <a:t>So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4400" b="1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k)(m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(mod n)</a:t>
            </a:r>
          </a:p>
          <a:p>
            <a:pPr>
              <a:defRPr/>
            </a:pP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=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∙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But OK to cancel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∙∙∙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, 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n)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defRPr/>
            </a:pPr>
            <a:r>
              <a:rPr lang="en-US" sz="4800" dirty="0">
                <a:latin typeface="Comic Sans MS" pitchFamily="66" charset="0"/>
              </a:rPr>
              <a:t>                                  </a:t>
            </a:r>
            <a:r>
              <a:rPr lang="en-US" sz="4800" dirty="0">
                <a:solidFill>
                  <a:srgbClr val="00A200"/>
                </a:solidFill>
                <a:latin typeface="Comic Sans MS" pitchFamily="66" charset="0"/>
              </a:rPr>
              <a:t>QED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10800000" flipV="1">
            <a:off x="1633538" y="1528763"/>
            <a:ext cx="1903412" cy="285750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10800000" flipV="1">
            <a:off x="1951038" y="3221038"/>
            <a:ext cx="1903412" cy="284162"/>
          </a:xfrm>
          <a:prstGeom prst="line">
            <a:avLst/>
          </a:prstGeom>
          <a:noFill/>
          <a:ln w="41275" algn="ctr">
            <a:solidFill>
              <a:srgbClr val="0000CC"/>
            </a:solidFill>
            <a:prstDash val="sysDash"/>
            <a:round/>
            <a:headEnd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BAD967A3-F968-4CE5-B9C8-0E65E562AC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60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57200" y="1770063"/>
            <a:ext cx="8187946" cy="17681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If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 prime,</a:t>
            </a:r>
            <a:r>
              <a:rPr lang="en-US" sz="4800" dirty="0"/>
              <a:t> </a:t>
            </a:r>
            <a:r>
              <a:rPr lang="en-US" sz="5400" dirty="0">
                <a:latin typeface="Comic Sans MS" pitchFamily="66" charset="0"/>
              </a:rPr>
              <a:t>everything</a:t>
            </a:r>
            <a:r>
              <a:rPr lang="en-US" sz="54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5400" dirty="0">
                <a:latin typeface="Comic Sans MS" pitchFamily="66" charset="0"/>
              </a:rPr>
              <a:t>is rel. prime to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359025" y="3754438"/>
            <a:ext cx="4500563" cy="1108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28CA37F-BEB8-4F06-9290-65883FDFDA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059454A-2E72-4D2B-8CF4-AC51538C5A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29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059454A-2E72-4D2B-8CF4-AC51538C5A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403349" y="2790825"/>
            <a:ext cx="636905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–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66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222875" y="2854325"/>
            <a:ext cx="3235325" cy="1108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– p</a:t>
            </a:r>
            <a:r>
              <a:rPr lang="en-US" sz="6600" baseline="30000" dirty="0">
                <a:solidFill>
                  <a:srgbClr val="3333FF"/>
                </a:solidFill>
                <a:latin typeface="Comic Sans MS" pitchFamily="66" charset="0"/>
              </a:rPr>
              <a:t>k-1  </a:t>
            </a:r>
            <a:r>
              <a:rPr lang="en-US" sz="6600" baseline="30000" dirty="0" smtClean="0">
                <a:solidFill>
                  <a:srgbClr val="3333FF"/>
                </a:solidFill>
                <a:latin typeface="Comic Sans MS" pitchFamily="66" charset="0"/>
              </a:rPr>
              <a:t>     </a:t>
            </a:r>
            <a:endParaRPr lang="en-US" sz="6600" baseline="30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C87CF356-7DF0-4D58-87B4-D1D77D4EF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219200" y="2514600"/>
            <a:ext cx="6324600" cy="1743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/>
      <p:bldP spid="406535" grpId="0" animBg="1"/>
      <p:bldP spid="4065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8884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800" i="1" dirty="0">
                <a:latin typeface="Comic Sans MS" pitchFamily="66" charset="0"/>
                <a:sym typeface="Symbol" pitchFamily="18" charset="2"/>
              </a:rPr>
              <a:t>Lemma </a:t>
            </a:r>
            <a:r>
              <a:rPr lang="en-US" sz="5400" dirty="0">
                <a:latin typeface="Euclid Symbol" charset="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i="1" dirty="0">
                <a:latin typeface="Comic Sans MS" pitchFamily="66" charset="0"/>
              </a:rPr>
              <a:t>relatively prime</a:t>
            </a:r>
            <a:r>
              <a:rPr lang="en-US" sz="5400" dirty="0">
                <a:latin typeface="Comic Sans MS" pitchFamily="66" charset="0"/>
              </a:rPr>
              <a:t>,</a:t>
            </a:r>
            <a:endParaRPr lang="en-US" sz="5400" dirty="0" smtClean="0"/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pf</a:t>
            </a:r>
            <a:r>
              <a:rPr lang="en-US" sz="5400" dirty="0"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Class prob.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 “counting.”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3" grpId="0" animBg="1"/>
      <p:bldP spid="4034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1431</Words>
  <Application>Microsoft Macintosh PowerPoint</Application>
  <PresentationFormat>On-screen Show (4:3)</PresentationFormat>
  <Paragraphs>284</Paragraphs>
  <Slides>34</Slides>
  <Notes>34</Notes>
  <HiddenSlides>12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Comic Sans MS</vt:lpstr>
      <vt:lpstr>EURM10</vt:lpstr>
      <vt:lpstr>cmsy10</vt:lpstr>
      <vt:lpstr>Euclid Symbol</vt:lpstr>
      <vt:lpstr>6.042 Lecture Template</vt:lpstr>
      <vt:lpstr>Equation</vt:lpstr>
      <vt:lpstr>PowerPoint Presentation</vt:lpstr>
      <vt:lpstr>Euler φ function</vt:lpstr>
      <vt:lpstr>Euler φ function</vt:lpstr>
      <vt:lpstr>Calculating φ</vt:lpstr>
      <vt:lpstr>Euler φ function</vt:lpstr>
      <vt:lpstr>Calculating φ(pk)</vt:lpstr>
      <vt:lpstr>Calculating φ(pk)</vt:lpstr>
      <vt:lpstr>Calculating φ(pk)</vt:lpstr>
      <vt:lpstr>Calculating φ(a⋅b)</vt:lpstr>
      <vt:lpstr>Calculating φ(a⋅b)</vt:lpstr>
      <vt:lpstr>Euler’s Theorem</vt:lpstr>
      <vt:lpstr>Fermat’s “Little” Theorem</vt:lpstr>
      <vt:lpstr>Proof of Euler’s Theorem</vt:lpstr>
      <vt:lpstr>Proof of Euler’s Theorem</vt:lpstr>
      <vt:lpstr>Proof of Euler’s Theorem</vt:lpstr>
      <vt:lpstr>Proof of Euler’s Theorem</vt:lpstr>
      <vt:lpstr>PowerPoint Presentation</vt:lpstr>
      <vt:lpstr>PowerPoint Presentation</vt:lpstr>
      <vt:lpstr>PowerPoint Presentation</vt:lpstr>
      <vt:lpstr>Permuting n*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Receiver’s abilities</vt:lpstr>
      <vt:lpstr>Why is it secure?</vt:lpstr>
      <vt:lpstr>Team Problems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387</cp:revision>
  <cp:lastPrinted>2011-03-02T02:05:20Z</cp:lastPrinted>
  <dcterms:created xsi:type="dcterms:W3CDTF">2011-03-02T01:35:54Z</dcterms:created>
  <dcterms:modified xsi:type="dcterms:W3CDTF">2011-10-05T22:34:40Z</dcterms:modified>
</cp:coreProperties>
</file>