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712" r:id="rId2"/>
    <p:sldId id="597" r:id="rId3"/>
    <p:sldId id="613" r:id="rId4"/>
    <p:sldId id="713" r:id="rId5"/>
    <p:sldId id="620" r:id="rId6"/>
    <p:sldId id="734" r:id="rId7"/>
    <p:sldId id="619" r:id="rId8"/>
    <p:sldId id="729" r:id="rId9"/>
    <p:sldId id="605" r:id="rId10"/>
    <p:sldId id="719" r:id="rId11"/>
    <p:sldId id="736" r:id="rId12"/>
    <p:sldId id="737" r:id="rId13"/>
    <p:sldId id="738" r:id="rId14"/>
    <p:sldId id="739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A73591"/>
    <a:srgbClr val="EA0000"/>
    <a:srgbClr val="996633"/>
    <a:srgbClr val="D36909"/>
    <a:srgbClr val="F57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70" d="100"/>
          <a:sy n="170" d="100"/>
        </p:scale>
        <p:origin x="-10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584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FD37CB4-E8E2-4C09-8FAD-129A9F38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2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9E94AB6-6CB8-4AAF-A1ED-7A62C60E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BDE78-77CB-4A62-8BCA-66DF9D77E7D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88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099D8-BC77-4FD2-B31A-806AC970043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79415-99E2-40EB-9BC9-715CD2E34BC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765722-2856-4956-B323-F3F232DBD9A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92278-BE6D-4FCF-915B-D3E5D0F386A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9807A-92F9-461A-A289-BC4CB41C95B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3D957-EB4B-47EA-96EE-026A229A688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AE3F6-3A02-4031-830C-D145A84341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62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48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75000" y="65532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February 29,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6" r:id="rId3"/>
    <p:sldLayoutId id="2147483730" r:id="rId4"/>
    <p:sldLayoutId id="2147483731" r:id="rId5"/>
    <p:sldLayoutId id="214748374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28800"/>
            <a:ext cx="6324600" cy="3200400"/>
          </a:xfrm>
        </p:spPr>
        <p:txBody>
          <a:bodyPr/>
          <a:lstStyle/>
          <a:p>
            <a:pPr eaLnBrk="1" hangingPunct="1"/>
            <a:r>
              <a:rPr lang="en-US" sz="9600" b="1" dirty="0" smtClean="0"/>
              <a:t>Recursive Data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380048" y="228600"/>
            <a:ext cx="6316152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05850" cy="5334000"/>
          </a:xfrm>
        </p:spPr>
        <p:txBody>
          <a:bodyPr/>
          <a:lstStyle/>
          <a:p>
            <a:pPr marL="342900" lvl="2" indent="-342900">
              <a:defRPr/>
            </a:pPr>
            <a:r>
              <a:rPr lang="en-US" sz="4000" dirty="0" smtClean="0"/>
              <a:t>strings </a:t>
            </a:r>
            <a:r>
              <a:rPr lang="en-US" sz="5400" b="1" dirty="0" smtClean="0">
                <a:solidFill>
                  <a:srgbClr val="0000FF"/>
                </a:solidFill>
              </a:rPr>
              <a:t>[</a:t>
            </a:r>
            <a:r>
              <a:rPr lang="en-US" sz="5400" dirty="0" err="1" smtClean="0">
                <a:solidFill>
                  <a:srgbClr val="008000"/>
                </a:solidFill>
              </a:rPr>
              <a:t>s</a:t>
            </a:r>
            <a:r>
              <a:rPr lang="en-US" sz="5400" b="1" dirty="0" err="1" smtClean="0">
                <a:solidFill>
                  <a:srgbClr val="0000FF"/>
                </a:solidFill>
              </a:rPr>
              <a:t>]</a:t>
            </a:r>
            <a:r>
              <a:rPr lang="en-US" sz="5400" dirty="0" err="1" smtClean="0">
                <a:solidFill>
                  <a:srgbClr val="008000"/>
                </a:solidFill>
              </a:rPr>
              <a:t>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M</a:t>
            </a:r>
            <a:endParaRPr lang="en-US" sz="40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      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[][]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>
                <a:latin typeface="+mj-lt"/>
              </a:rPr>
              <a:t> </a:t>
            </a:r>
            <a:r>
              <a:rPr lang="en-US" sz="4000" b="1" dirty="0" smtClean="0"/>
              <a:t>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buFontTx/>
              <a:buNone/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[[]][]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[[[]]]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[[]]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EE9AF88-CE15-4EDC-B0E4-454B5C58D98A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00200" y="5562600"/>
          <a:ext cx="339811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2" name="Equation" r:id="rId4" imgW="76200" imgH="165100" progId="Equation.DSMT4">
                  <p:embed/>
                </p:oleObj>
              </mc:Choice>
              <mc:Fallback>
                <p:oleObj name="Equation" r:id="rId4" imgW="762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562600"/>
                        <a:ext cx="339811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7848600" y="5486400"/>
          <a:ext cx="3397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3" name="Equation" r:id="rId6" imgW="76200" imgH="165100" progId="Equation.DSMT4">
                  <p:embed/>
                </p:oleObj>
              </mc:Choice>
              <mc:Fallback>
                <p:oleObj name="Equation" r:id="rId6" imgW="76200" imgH="165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86400"/>
                        <a:ext cx="33972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5715000" y="5486400"/>
          <a:ext cx="3397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" name="Equation" r:id="rId8" imgW="76200" imgH="165100" progId="Equation.DSMT4">
                  <p:embed/>
                </p:oleObj>
              </mc:Choice>
              <mc:Fallback>
                <p:oleObj name="Equation" r:id="rId8" imgW="76200" imgH="165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486400"/>
                        <a:ext cx="33972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strings starting with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00FF"/>
                </a:solidFill>
              </a:rPr>
              <a:t>M </a:t>
            </a:r>
            <a:r>
              <a:rPr lang="en-US" dirty="0" smtClean="0"/>
              <a:t>because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mmi1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b="1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dirty="0" smtClean="0"/>
              <a:t>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0000FF"/>
                </a:solidFill>
              </a:rPr>
              <a:t>[</a:t>
            </a:r>
            <a:r>
              <a:rPr lang="en-US" dirty="0" err="1" smtClean="0"/>
              <a:t>s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/>
              <a:t>t</a:t>
            </a:r>
            <a:r>
              <a:rPr lang="en-US" dirty="0" smtClean="0"/>
              <a:t> 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and everything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r>
              <a:rPr lang="en-US" dirty="0" smtClean="0"/>
              <a:t> arises in </a:t>
            </a:r>
          </a:p>
          <a:p>
            <a:r>
              <a:rPr lang="en-US" dirty="0" smtClean="0"/>
              <a:t>one of these two ways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4267200"/>
            <a:ext cx="8077200" cy="1676400"/>
          </a:xfrm>
          <a:prstGeom prst="roundRect">
            <a:avLst/>
          </a:prstGeom>
          <a:noFill/>
          <a:ln w="412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39C835F5-D522-4022-8F42-D67929EC04B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838200"/>
            <a:ext cx="7620000" cy="7620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5334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Base: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Constructor: </a:t>
            </a:r>
            <a:r>
              <a:rPr lang="en-US" sz="4800" dirty="0" smtClean="0">
                <a:latin typeface="Comic Sans MS" pitchFamily="66" charset="0"/>
              </a:rPr>
              <a:t>If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err="1" smtClean="0">
                <a:latin typeface="Comic Sans MS" pitchFamily="66" charset="0"/>
              </a:rPr>
              <a:t>,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 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  <a:p>
            <a:pPr lvl="1">
              <a:spcBef>
                <a:spcPct val="20000"/>
              </a:spcBef>
            </a:pP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EA0000"/>
                </a:solidFill>
                <a:latin typeface="Comic Sans MS" pitchFamily="66" charset="0"/>
              </a:rPr>
              <a:t>That’s 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4876800"/>
            <a:ext cx="7239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 err="1" smtClean="0">
                <a:latin typeface="Comic Sans MS" pitchFamily="66" charset="0"/>
              </a:rPr>
              <a:t>Extremal</a:t>
            </a:r>
            <a:r>
              <a:rPr lang="en-US" dirty="0" smtClean="0">
                <a:latin typeface="Comic Sans MS" pitchFamily="66" charset="0"/>
              </a:rPr>
              <a:t> Clause 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914400" y="3886200"/>
            <a:ext cx="3657600" cy="9144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008000"/>
            </a:solidFill>
            <a:prstDash val="solid"/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FFA709DD-B7D6-4639-80C7-4F036B9C5059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486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The set </a:t>
            </a:r>
            <a:r>
              <a:rPr lang="en-US" sz="3600" dirty="0" smtClean="0">
                <a:solidFill>
                  <a:srgbClr val="0000FF"/>
                </a:solidFill>
              </a:rPr>
              <a:t>F18</a:t>
            </a:r>
            <a:r>
              <a:rPr lang="en-US" sz="3600" dirty="0" smtClean="0"/>
              <a:t> of  functions on </a:t>
            </a:r>
            <a:r>
              <a:rPr lang="en-US" sz="3600" b="1" dirty="0" smtClean="0">
                <a:sym typeface="Euclid Math Two" pitchFamily="18" charset="2"/>
              </a:rPr>
              <a:t></a:t>
            </a:r>
            <a:r>
              <a:rPr lang="en-US" sz="3600" dirty="0" smtClean="0">
                <a:sym typeface="Euclid Math Two" pitchFamily="18" charset="2"/>
              </a:rPr>
              <a:t>:</a:t>
            </a:r>
          </a:p>
          <a:p>
            <a:pPr marL="0" indent="0" eaLnBrk="1" hangingPunct="1"/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Id</a:t>
            </a:r>
            <a:r>
              <a:rPr lang="en-US" sz="3600" b="1" baseline="-25000" dirty="0" smtClean="0">
                <a:solidFill>
                  <a:srgbClr val="0000FF"/>
                </a:solidFill>
                <a:sym typeface="Euclid Math Two" pitchFamily="18" charset="2"/>
              </a:rPr>
              <a:t></a:t>
            </a:r>
            <a:r>
              <a:rPr lang="en-US" sz="3600" baseline="-25000" dirty="0" smtClean="0">
                <a:sym typeface="Euclid Math Two" pitchFamily="18" charset="2"/>
              </a:rPr>
              <a:t> </a:t>
            </a:r>
            <a:r>
              <a:rPr lang="en-US" sz="3600" dirty="0" smtClean="0">
                <a:sym typeface="Euclid Math Two" pitchFamily="18" charset="2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constant functions</a:t>
            </a:r>
            <a:r>
              <a:rPr lang="en-US" sz="3600" dirty="0" smtClean="0">
                <a:sym typeface="Euclid Math Two" pitchFamily="18" charset="2"/>
              </a:rPr>
              <a:t>, and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sin x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3600" dirty="0" smtClean="0">
                <a:solidFill>
                  <a:srgbClr val="006600"/>
                </a:solidFill>
                <a:sym typeface="Euclid Math Two" pitchFamily="18" charset="2"/>
              </a:rPr>
              <a:t>                                         are in F18.</a:t>
            </a:r>
          </a:p>
          <a:p>
            <a:pPr marL="0" indent="0" eaLnBrk="1" hangingPunct="1"/>
            <a:r>
              <a:rPr lang="en-US" sz="3600" dirty="0" smtClean="0">
                <a:sym typeface="Euclid Math Two" pitchFamily="18" charset="2"/>
              </a:rPr>
              <a:t> if 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f, </a:t>
            </a:r>
            <a:r>
              <a:rPr lang="en-US" sz="3600" dirty="0" err="1" smtClean="0">
                <a:solidFill>
                  <a:srgbClr val="0000FF"/>
                </a:solidFill>
                <a:sym typeface="Euclid Math Two" pitchFamily="18" charset="2"/>
              </a:rPr>
              <a:t>g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F18,</a:t>
            </a:r>
            <a:r>
              <a:rPr lang="en-US" sz="3600" dirty="0" smtClean="0">
                <a:sym typeface="Euclid Symbol" pitchFamily="18" charset="2"/>
              </a:rPr>
              <a:t> then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 + g,   f </a:t>
            </a:r>
            <a:r>
              <a:rPr lang="en-US" sz="3600" dirty="0" smtClean="0">
                <a:solidFill>
                  <a:srgbClr val="0000E5"/>
                </a:solidFill>
                <a:sym typeface="Symbol" pitchFamily="18" charset="2"/>
              </a:rPr>
              <a:t>⋅</a:t>
            </a:r>
            <a:r>
              <a:rPr lang="en-US" sz="36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g,  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2</a:t>
            </a:r>
            <a:r>
              <a:rPr lang="en-US" sz="3600" baseline="30000" dirty="0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,</a:t>
            </a:r>
            <a:endParaRPr lang="en-US" sz="3600" dirty="0" smtClean="0">
              <a:sym typeface="Euclid Symbol" pitchFamily="18" charset="2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the inverse,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baseline="30000" dirty="0" smtClean="0">
                <a:solidFill>
                  <a:srgbClr val="0000FF"/>
                </a:solidFill>
                <a:sym typeface="Euclid Symbol" pitchFamily="18" charset="2"/>
              </a:rPr>
              <a:t>(-1)</a:t>
            </a:r>
            <a:r>
              <a:rPr lang="en-US" sz="3600" dirty="0" smtClean="0">
                <a:sym typeface="Euclid Symbol" pitchFamily="18" charset="2"/>
              </a:rPr>
              <a:t>,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f, </a:t>
            </a:r>
            <a:r>
              <a:rPr lang="en-US" sz="3200" dirty="0" smtClean="0">
                <a:sym typeface="Euclid Symbol" pitchFamily="18" charset="2"/>
              </a:rPr>
              <a:t>and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3600" b="1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g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   </a:t>
            </a:r>
            <a:r>
              <a:rPr lang="en-US" sz="3200" dirty="0" smtClean="0">
                <a:sym typeface="Euclid Symbol" pitchFamily="18" charset="2"/>
              </a:rPr>
              <a:t>(the composition 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 </a:t>
            </a:r>
            <a:r>
              <a:rPr lang="en-US" sz="3200" dirty="0" smtClean="0">
                <a:sym typeface="Euclid Symbol" pitchFamily="18" charset="2"/>
              </a:rPr>
              <a:t>and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g</a:t>
            </a:r>
            <a:r>
              <a:rPr lang="en-US" sz="3200" dirty="0" smtClean="0">
                <a:sym typeface="Euclid Symbol" pitchFamily="18" charset="2"/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3600" dirty="0" smtClean="0">
                <a:sym typeface="Euclid Symbol" pitchFamily="18" charset="2"/>
              </a:rPr>
              <a:t>                                        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are in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F18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601643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7" y="1183481"/>
            <a:ext cx="8010525" cy="44910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Some functions in </a:t>
            </a:r>
            <a:r>
              <a:rPr lang="en-US" sz="4800" dirty="0" smtClean="0">
                <a:solidFill>
                  <a:srgbClr val="0000FF"/>
                </a:solidFill>
              </a:rPr>
              <a:t>F18</a:t>
            </a:r>
            <a:r>
              <a:rPr lang="en-US" sz="4800" dirty="0" smtClean="0">
                <a:sym typeface="Euclid Math Two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err="1" smtClean="0">
                <a:sym typeface="Euclid Math Two" pitchFamily="18" charset="2"/>
              </a:rPr>
              <a:t>x</a:t>
            </a: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cos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ln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17203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mic Sans MS"/>
                <a:cs typeface="Comic Sans MS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sin(x + pi)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E074A72C-E57A-45CB-B5EA-2D9BAFBFF912}" type="slidenum">
              <a:rPr lang="en-US" smtClean="0"/>
              <a:pPr/>
              <a:t>14</a:t>
            </a:fld>
            <a:endParaRPr lang="en-US" dirty="0" smtClean="0"/>
          </a:p>
        </p:txBody>
      </p:sp>
      <p:sp useBgFill="1"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209800" y="3817203"/>
            <a:ext cx="6321462" cy="830997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= (1 – (sin </a:t>
            </a:r>
            <a:r>
              <a:rPr lang="en-US" sz="48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sin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x))</a:t>
            </a:r>
            <a:r>
              <a:rPr lang="en-US" sz="4800" baseline="30000" dirty="0" smtClean="0">
                <a:latin typeface="Comic Sans MS" pitchFamily="66" charset="0"/>
                <a:sym typeface="Euclid Math Two" pitchFamily="18" charset="2"/>
              </a:rPr>
              <a:t>1/2</a:t>
            </a:r>
            <a:endParaRPr lang="en-US" sz="4800" baseline="30000" dirty="0">
              <a:latin typeface="Comic Sans MS" pitchFamily="66" charset="0"/>
            </a:endParaRPr>
          </a:p>
        </p:txBody>
      </p:sp>
      <p:sp>
        <p:nvSpPr>
          <p:cNvPr id="573445" name="Text Box 5"/>
          <p:cNvSpPr txBox="1">
            <a:spLocks noChangeArrowheads="1"/>
          </p:cNvSpPr>
          <p:nvPr/>
        </p:nvSpPr>
        <p:spPr bwMode="auto">
          <a:xfrm>
            <a:off x="2133600" y="4648200"/>
            <a:ext cx="3423834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</a:t>
            </a:r>
            <a:r>
              <a:rPr lang="en-US" sz="4800" dirty="0" smtClean="0">
                <a:latin typeface="Comic Sans MS" pitchFamily="66" charset="0"/>
              </a:rPr>
              <a:t>(2</a:t>
            </a:r>
            <a:r>
              <a:rPr lang="en-US" sz="4800" baseline="30000" dirty="0" smtClean="0">
                <a:latin typeface="Comic Sans MS" pitchFamily="66" charset="0"/>
              </a:rPr>
              <a:t>x log</a:t>
            </a:r>
            <a:r>
              <a:rPr lang="en-US" sz="4800" baseline="-25000" dirty="0">
                <a:latin typeface="Comic Sans MS" pitchFamily="66" charset="0"/>
              </a:rPr>
              <a:t> </a:t>
            </a:r>
            <a:r>
              <a:rPr lang="en-US" sz="4800" baseline="30000" dirty="0" smtClean="0">
                <a:latin typeface="Comic Sans MS" pitchFamily="66" charset="0"/>
              </a:rPr>
              <a:t>e</a:t>
            </a:r>
            <a:r>
              <a:rPr lang="en-US" sz="4800" dirty="0" smtClean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0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639763" y="2895600"/>
          <a:ext cx="10048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253800" imgH="228600" progId="Equation.3">
                  <p:embed/>
                </p:oleObj>
              </mc:Choice>
              <mc:Fallback>
                <p:oleObj name="Equation" r:id="rId6" imgW="25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2895600"/>
                        <a:ext cx="1004887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52" name="Text Box 12"/>
          <p:cNvSpPr txBox="1">
            <a:spLocks noChangeArrowheads="1"/>
          </p:cNvSpPr>
          <p:nvPr/>
        </p:nvSpPr>
        <p:spPr bwMode="auto">
          <a:xfrm>
            <a:off x="2209800" y="2979003"/>
            <a:ext cx="579517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(x</a:t>
            </a:r>
            <a:r>
              <a:rPr lang="en-US" sz="4800" baseline="30000" dirty="0">
                <a:latin typeface="Comic Sans MS" pitchFamily="66" charset="0"/>
              </a:rPr>
              <a:t>2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   </a:t>
            </a:r>
            <a:r>
              <a:rPr lang="en-US" sz="4800" dirty="0">
                <a:latin typeface="Comic Sans MS" pitchFamily="66" charset="0"/>
              </a:rPr>
              <a:t> ---inverse</a:t>
            </a:r>
          </a:p>
        </p:txBody>
      </p:sp>
      <p:sp>
        <p:nvSpPr>
          <p:cNvPr id="573453" name="Text Box 13"/>
          <p:cNvSpPr txBox="1">
            <a:spLocks noChangeArrowheads="1"/>
          </p:cNvSpPr>
          <p:nvPr/>
        </p:nvSpPr>
        <p:spPr bwMode="auto">
          <a:xfrm>
            <a:off x="2133600" y="2064603"/>
            <a:ext cx="242897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smtClean="0">
                <a:latin typeface="Comic Sans MS" pitchFamily="66" charset="0"/>
              </a:rPr>
              <a:t>1)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⋅x</a:t>
            </a:r>
            <a:endParaRPr lang="en-US" sz="48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  <p:extLst>
      <p:ext uri="{BB962C8B-B14F-4D97-AF65-F5344CB8AC3E}">
        <p14:creationId xmlns:p14="http://schemas.microsoft.com/office/powerpoint/2010/main" val="38127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3444" grpId="0" animBg="1"/>
      <p:bldP spid="573445" grpId="0"/>
      <p:bldP spid="573452" grpId="0"/>
      <p:bldP spid="5734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868BECA4-D347-43B9-BB06-394BA694FB5A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</a:t>
            </a:r>
            <a:r>
              <a:rPr lang="en-US" dirty="0" smtClean="0"/>
              <a:t>Data</a:t>
            </a:r>
            <a:endParaRPr lang="en-US" dirty="0" smtClean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smtClean="0"/>
              <a:t>Define something in terms of a simpler version of the same thing: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Base case(s) </a:t>
            </a:r>
            <a:r>
              <a:rPr lang="en-US" sz="3600" smtClean="0"/>
              <a:t>that don’t depend on anything else.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Constructor</a:t>
            </a:r>
            <a:r>
              <a:rPr lang="en-US" sz="3600" smtClean="0"/>
              <a:t> </a:t>
            </a:r>
            <a:r>
              <a:rPr lang="en-US" sz="3600" smtClean="0">
                <a:solidFill>
                  <a:srgbClr val="008000"/>
                </a:solidFill>
              </a:rPr>
              <a:t>case(s)</a:t>
            </a:r>
            <a:r>
              <a:rPr lang="en-US" sz="3600" smtClean="0"/>
              <a:t> that depend on simpler cases.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918549C1-F105-4D50-A9F9-4429B29B0871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66800"/>
            <a:ext cx="7019925" cy="762000"/>
          </a:xfrm>
        </p:spPr>
        <p:txBody>
          <a:bodyPr/>
          <a:lstStyle/>
          <a:p>
            <a:pPr marL="0" indent="0" eaLnBrk="1" hangingPunct="1"/>
            <a:r>
              <a:rPr lang="en-US" sz="4000" dirty="0" err="1" smtClean="0"/>
              <a:t>Deﬁne</a:t>
            </a:r>
            <a:r>
              <a:rPr lang="en-US" sz="4000" dirty="0" smtClean="0"/>
              <a:t> set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/>
              </a:rPr>
              <a:t>⊆ </a:t>
            </a:r>
            <a:r>
              <a:rPr lang="en-US" sz="4000" dirty="0" smtClean="0">
                <a:latin typeface="Symbol" pitchFamily="18" charset="2"/>
              </a:rPr>
              <a:t> </a:t>
            </a:r>
            <a:r>
              <a:rPr lang="en-US" sz="4000" b="1" dirty="0" smtClean="0">
                <a:latin typeface="Euclid Math Two" charset="2"/>
                <a:cs typeface="Euclid Math Two" charset="2"/>
                <a:sym typeface="Euclid Math Two" pitchFamily="18" charset="2"/>
              </a:rPr>
              <a:t>Z</a:t>
            </a:r>
            <a:r>
              <a:rPr lang="en-US" sz="4000" dirty="0" smtClean="0"/>
              <a:t>, recursively:</a:t>
            </a:r>
            <a:endParaRPr lang="en-US" sz="4000" dirty="0" smtClean="0">
              <a:solidFill>
                <a:srgbClr val="008000"/>
              </a:solidFill>
            </a:endParaRPr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1276350" y="2286000"/>
            <a:ext cx="77152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case: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Constructor cases: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None/>
              <a:defRPr/>
            </a:pPr>
            <a:r>
              <a:rPr lang="en-US" sz="4400" dirty="0" smtClean="0">
                <a:latin typeface="Comic Sans MS" pitchFamily="66" charset="0"/>
              </a:rPr>
              <a:t>   If 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dirty="0" smtClean="0">
                <a:latin typeface="Comic Sans MS" pitchFamily="66" charset="0"/>
              </a:rPr>
              <a:t>then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pPr marL="1828800" lvl="3" indent="-457200">
              <a:spcBef>
                <a:spcPct val="20000"/>
              </a:spcBef>
              <a:buFont typeface="Times" pitchFamily="18" charset="0"/>
              <a:buAutoNum type="arabicPeriod"/>
              <a:defRPr/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0;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 marL="2114550" lvl="3" indent="-742950">
              <a:spcBef>
                <a:spcPct val="20000"/>
              </a:spcBef>
              <a:defRPr/>
            </a:pP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2.    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&gt;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0.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8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8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8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8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8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3113D1B-6E52-4E31-AF3B-D53C2340A243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1066800" y="2227263"/>
            <a:ext cx="727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0,</a:t>
            </a: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2933700" y="2232025"/>
            <a:ext cx="19256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(0+2)+2,</a:t>
            </a:r>
          </a:p>
        </p:txBody>
      </p:sp>
      <p:sp>
        <p:nvSpPr>
          <p:cNvPr id="619527" name="Text Box 7"/>
          <p:cNvSpPr txBox="1">
            <a:spLocks noChangeArrowheads="1"/>
          </p:cNvSpPr>
          <p:nvPr/>
        </p:nvSpPr>
        <p:spPr bwMode="auto">
          <a:xfrm>
            <a:off x="4865688" y="2209800"/>
            <a:ext cx="28765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((0+2)+2) +2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1209675" y="2990671"/>
            <a:ext cx="6334125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0,     2,      4,                6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 </a:t>
            </a:r>
            <a:r>
              <a:rPr lang="en-US" sz="3600" dirty="0" smtClean="0">
                <a:latin typeface="Comic Sans MS" pitchFamily="66" charset="0"/>
              </a:rPr>
              <a:t>…</a:t>
            </a:r>
          </a:p>
          <a:p>
            <a:pPr>
              <a:tabLst>
                <a:tab pos="1485900" algn="l"/>
              </a:tabLst>
            </a:pP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19530" name="Rectangle 10"/>
          <p:cNvSpPr>
            <a:spLocks noChangeArrowheads="1"/>
          </p:cNvSpPr>
          <p:nvPr/>
        </p:nvSpPr>
        <p:spPr bwMode="auto">
          <a:xfrm>
            <a:off x="2286000" y="5562600"/>
            <a:ext cx="452078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all even numbers</a:t>
            </a:r>
          </a:p>
        </p:txBody>
      </p:sp>
      <p:sp>
        <p:nvSpPr>
          <p:cNvPr id="619531" name="Text Box 11"/>
          <p:cNvSpPr txBox="1">
            <a:spLocks noChangeArrowheads="1"/>
          </p:cNvSpPr>
          <p:nvPr/>
        </p:nvSpPr>
        <p:spPr bwMode="auto">
          <a:xfrm>
            <a:off x="2133600" y="4876800"/>
            <a:ext cx="525780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-2,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   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-4,              -6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…</a:t>
            </a:r>
          </a:p>
        </p:txBody>
      </p:sp>
      <p:sp>
        <p:nvSpPr>
          <p:cNvPr id="619532" name="Text Box 12"/>
          <p:cNvSpPr txBox="1">
            <a:spLocks noChangeArrowheads="1"/>
          </p:cNvSpPr>
          <p:nvPr/>
        </p:nvSpPr>
        <p:spPr bwMode="auto">
          <a:xfrm>
            <a:off x="1892300" y="2228850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0+2,</a:t>
            </a:r>
          </a:p>
        </p:txBody>
      </p:sp>
      <p:sp>
        <p:nvSpPr>
          <p:cNvPr id="1035" name="Rectangle 13"/>
          <p:cNvSpPr>
            <a:spLocks noChangeArrowheads="1"/>
          </p:cNvSpPr>
          <p:nvPr/>
        </p:nvSpPr>
        <p:spPr bwMode="auto">
          <a:xfrm>
            <a:off x="381000" y="1295400"/>
            <a:ext cx="8093325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914400" lvl="1" indent="-457200">
              <a:spcBef>
                <a:spcPct val="20000"/>
              </a:spcBef>
              <a:buFont typeface="Times" charset="0"/>
              <a:buNone/>
            </a:pPr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1.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Euclid Symbol" charset="2"/>
                <a:cs typeface="Euclid Symbol" charset="2"/>
              </a:rPr>
              <a:t>≥</a:t>
            </a:r>
            <a:r>
              <a:rPr lang="en-US" dirty="0" smtClean="0">
                <a:latin typeface="Comic Sans MS" pitchFamily="66" charset="0"/>
              </a:rPr>
              <a:t>0</a:t>
            </a:r>
            <a:r>
              <a:rPr lang="en-US" dirty="0">
                <a:latin typeface="Comic Sans MS" pitchFamily="66" charset="0"/>
              </a:rPr>
              <a:t>, then 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:</a:t>
            </a:r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990600" y="4038600"/>
            <a:ext cx="7241569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2.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b="1" dirty="0">
                <a:latin typeface="+mj-lt"/>
              </a:rPr>
              <a:t>&gt;</a:t>
            </a:r>
            <a:r>
              <a:rPr lang="en-US" dirty="0">
                <a:latin typeface="Comic Sans MS" pitchFamily="66" charset="0"/>
              </a:rPr>
              <a:t>0, then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4" grpId="0"/>
      <p:bldP spid="619526" grpId="0"/>
      <p:bldP spid="619527" grpId="0"/>
      <p:bldP spid="619528" grpId="0"/>
      <p:bldP spid="619530" grpId="0"/>
      <p:bldP spid="619531" grpId="0" autoUpdateAnimBg="0"/>
      <p:bldP spid="619532" grpId="0"/>
      <p:bldP spid="6195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4953000" y="1447800"/>
            <a:ext cx="1752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No!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685800" y="1600200"/>
            <a:ext cx="39719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Anything Else?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022FA3CA-67F7-419D-9076-342CB589ED4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  <p:bldP spid="4454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5445" name="Rectangle 5"/>
          <p:cNvSpPr>
            <a:spLocks noChangeArrowheads="1"/>
          </p:cNvSpPr>
          <p:nvPr/>
        </p:nvSpPr>
        <p:spPr bwMode="auto">
          <a:xfrm>
            <a:off x="533400" y="1524000"/>
            <a:ext cx="8153400" cy="48006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Euclid Symbol" charset="2"/>
                <a:cs typeface="Euclid Symbol" charset="2"/>
              </a:rPr>
              <a:t>≥</a:t>
            </a:r>
            <a:r>
              <a:rPr lang="en-US" sz="3600" dirty="0" smtClean="0">
                <a:latin typeface="Comic Sans MS" pitchFamily="66" charset="0"/>
              </a:rPr>
              <a:t>0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, then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n+2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b="1" dirty="0">
                <a:latin typeface="+mj-lt"/>
              </a:rPr>
              <a:t>&gt;</a:t>
            </a:r>
            <a:r>
              <a:rPr lang="en-US" sz="3600" dirty="0">
                <a:latin typeface="Comic Sans MS" pitchFamily="66" charset="0"/>
              </a:rPr>
              <a:t>0, </a:t>
            </a:r>
            <a:r>
              <a:rPr lang="en-US" sz="3600" dirty="0" smtClean="0">
                <a:latin typeface="Comic Sans MS" pitchFamily="66" charset="0"/>
              </a:rPr>
              <a:t>  then  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chemeClr val="hlink"/>
                </a:solidFill>
                <a:latin typeface="Comic Sans MS" pitchFamily="66" charset="0"/>
              </a:rPr>
              <a:t>That’s All!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omic Sans MS" pitchFamily="66" charset="0"/>
              </a:rPr>
              <a:t>  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Extremal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Clause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(</a:t>
            </a:r>
            <a:r>
              <a:rPr lang="en-US" sz="4400" dirty="0">
                <a:latin typeface="Comic Sans MS" pitchFamily="66" charset="0"/>
              </a:rPr>
              <a:t>Implicit part </a:t>
            </a:r>
            <a:r>
              <a:rPr lang="en-US" sz="4400" dirty="0" smtClean="0">
                <a:latin typeface="Comic Sans MS" pitchFamily="66" charset="0"/>
              </a:rPr>
              <a:t>of definition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022FA3CA-67F7-419D-9076-342CB589ED4C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  <p:sp>
        <p:nvSpPr>
          <p:cNvPr id="445448" name="AutoShape 8"/>
          <p:cNvSpPr>
            <a:spLocks noChangeArrowheads="1"/>
          </p:cNvSpPr>
          <p:nvPr/>
        </p:nvSpPr>
        <p:spPr bwMode="auto">
          <a:xfrm>
            <a:off x="838200" y="3657600"/>
            <a:ext cx="3810000" cy="914400"/>
          </a:xfrm>
          <a:prstGeom prst="roundRect">
            <a:avLst>
              <a:gd name="adj" fmla="val 16667"/>
            </a:avLst>
          </a:prstGeom>
          <a:noFill/>
          <a:ln w="41275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5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5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7CFEC0B9-B165-4AFD-A377-47BA8146AF47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  <a:r>
              <a:rPr lang="en-US" dirty="0" err="1" smtClean="0"/>
              <a:t>Deﬁnition</a:t>
            </a:r>
            <a:r>
              <a:rPr lang="en-US" dirty="0" smtClean="0"/>
              <a:t>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09600" y="2372142"/>
            <a:ext cx="80010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So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>
                <a:latin typeface="Comic Sans MS" pitchFamily="66" charset="0"/>
              </a:rPr>
              <a:t> is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exactly</a:t>
            </a:r>
            <a:endParaRPr lang="en-US" sz="6600" dirty="0">
              <a:latin typeface="Comic Sans MS" pitchFamily="66" charset="0"/>
            </a:endParaRPr>
          </a:p>
          <a:p>
            <a:r>
              <a:rPr lang="en-US" sz="6600" dirty="0" smtClean="0">
                <a:latin typeface="Comic Sans MS" pitchFamily="66" charset="0"/>
              </a:rPr>
              <a:t>the </a:t>
            </a:r>
            <a:r>
              <a:rPr lang="en-US" sz="6600" dirty="0">
                <a:latin typeface="Comic Sans MS" pitchFamily="66" charset="0"/>
              </a:rPr>
              <a:t>Even Integers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71B73A8D-6535-441B-98E3-31ECF73D9A7E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FF"/>
                </a:solidFill>
              </a:rPr>
              <a:t>E </a:t>
            </a:r>
            <a:r>
              <a:rPr lang="en-US" sz="4800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Even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772400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by structural </a:t>
            </a:r>
            <a:r>
              <a:rPr lang="en-US" sz="5400" dirty="0" smtClean="0">
                <a:latin typeface="Comic Sans MS" pitchFamily="66" charset="0"/>
              </a:rPr>
              <a:t>induction</a:t>
            </a:r>
          </a:p>
          <a:p>
            <a:r>
              <a:rPr lang="en-US" sz="5400" dirty="0" smtClean="0">
                <a:latin typeface="Comic Sans MS" pitchFamily="66" charset="0"/>
              </a:rPr>
              <a:t>on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with </a:t>
            </a:r>
            <a:r>
              <a:rPr lang="en-US" sz="5400" dirty="0" err="1" smtClean="0">
                <a:latin typeface="Comic Sans MS" pitchFamily="66" charset="0"/>
              </a:rPr>
              <a:t>ind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latin typeface="Comic Sans MS" pitchFamily="66" charset="0"/>
              </a:rPr>
              <a:t>hyp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latin typeface="Comic Sans MS" pitchFamily="66" charset="0"/>
              </a:rPr>
              <a:t>even”</a:t>
            </a:r>
            <a:endParaRPr lang="en-US" sz="5400" dirty="0">
              <a:latin typeface="Comic Sans MS" pitchFamily="66" charset="0"/>
            </a:endParaRP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even</a:t>
            </a: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if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 is even, then so is</a:t>
            </a:r>
          </a:p>
          <a:p>
            <a:r>
              <a:rPr lang="en-US" sz="5400" dirty="0">
                <a:latin typeface="Comic Sans MS" pitchFamily="66" charset="0"/>
              </a:rPr>
              <a:t>  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n+2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-n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39C835F5-D522-4022-8F42-D67929EC04B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838200"/>
            <a:ext cx="7696200" cy="9144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914400" y="1600200"/>
            <a:ext cx="7315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Base: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None/>
            </a:pPr>
            <a:r>
              <a:rPr lang="en-US" sz="4400" dirty="0">
                <a:latin typeface="Comic Sans MS" pitchFamily="66" charset="0"/>
              </a:rPr>
              <a:t>     (the empty string)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200" dirty="0">
                <a:solidFill>
                  <a:srgbClr val="008000"/>
                </a:solidFill>
                <a:latin typeface="Comic Sans MS" pitchFamily="66" charset="0"/>
              </a:rPr>
              <a:t>Constructor: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5000" dirty="0">
                <a:latin typeface="Comic Sans MS" pitchFamily="66" charset="0"/>
              </a:rPr>
              <a:t>If </a:t>
            </a:r>
            <a:r>
              <a:rPr lang="en-US" sz="5000" dirty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000" dirty="0">
                <a:latin typeface="Comic Sans MS" pitchFamily="66" charset="0"/>
              </a:rPr>
              <a:t>, </a:t>
            </a:r>
            <a:r>
              <a:rPr lang="en-US" sz="5000" dirty="0" err="1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0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5000" dirty="0">
                <a:latin typeface="Comic Sans MS" pitchFamily="66" charset="0"/>
              </a:rPr>
              <a:t>, then</a:t>
            </a:r>
            <a:endParaRPr lang="en-US" sz="5000" dirty="0" smtClean="0">
              <a:latin typeface="Comic Sans MS" pitchFamily="66" charset="0"/>
            </a:endParaRPr>
          </a:p>
          <a:p>
            <a:pPr marL="1143000" lvl="2" indent="-228600" algn="ctr">
              <a:spcBef>
                <a:spcPct val="20000"/>
              </a:spcBef>
            </a:pPr>
            <a:r>
              <a:rPr lang="en-US" sz="66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66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FIRSTALBERT20R2E20MEYER@YOGLRJUFUVWXY5M3" val="2827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8211</TotalTime>
  <Words>724</Words>
  <Application>Microsoft Macintosh PowerPoint</Application>
  <PresentationFormat>On-screen Show (4:3)</PresentationFormat>
  <Paragraphs>120</Paragraphs>
  <Slides>14</Slides>
  <Notes>14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6.042 Lecture Template</vt:lpstr>
      <vt:lpstr>Equation</vt:lpstr>
      <vt:lpstr>Microsoft Equation</vt:lpstr>
      <vt:lpstr>PowerPoint Presentation</vt:lpstr>
      <vt:lpstr>Recursive Data</vt:lpstr>
      <vt:lpstr>Example Definition: set E</vt:lpstr>
      <vt:lpstr>Example Definition: set E</vt:lpstr>
      <vt:lpstr>Recursive Def: Extremal Clause</vt:lpstr>
      <vt:lpstr>Recursive Def: Extremal Clause</vt:lpstr>
      <vt:lpstr>Example Deﬁnition: set E</vt:lpstr>
      <vt:lpstr>E ⊆ Even</vt:lpstr>
      <vt:lpstr>Matched Paren Strings, M</vt:lpstr>
      <vt:lpstr>Matched Paren Strings M</vt:lpstr>
      <vt:lpstr>not in M</vt:lpstr>
      <vt:lpstr>Matched Paren Strings, M</vt:lpstr>
      <vt:lpstr>The 18.01 Functions, F18</vt:lpstr>
      <vt:lpstr>The 18.01 Functions, F18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1315</cp:revision>
  <cp:lastPrinted>2012-02-27T04:31:27Z</cp:lastPrinted>
  <dcterms:created xsi:type="dcterms:W3CDTF">2011-02-23T03:33:03Z</dcterms:created>
  <dcterms:modified xsi:type="dcterms:W3CDTF">2012-02-27T05:44:01Z</dcterms:modified>
</cp:coreProperties>
</file>