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57" r:id="rId3"/>
    <p:sldId id="333" r:id="rId4"/>
    <p:sldId id="363" r:id="rId5"/>
    <p:sldId id="364" r:id="rId6"/>
    <p:sldId id="396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97" r:id="rId15"/>
    <p:sldId id="398" r:id="rId16"/>
    <p:sldId id="400" r:id="rId17"/>
    <p:sldId id="399" r:id="rId18"/>
    <p:sldId id="401" r:id="rId19"/>
    <p:sldId id="402" r:id="rId20"/>
    <p:sldId id="403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 varScale="1">
        <p:scale>
          <a:sx n="132" d="100"/>
          <a:sy n="132" d="100"/>
        </p:scale>
        <p:origin x="-1056" y="-120"/>
      </p:cViewPr>
      <p:guideLst>
        <p:guide orient="horz" pos="2155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307513" cy="3966405"/>
          </a:xfrm>
        </p:spPr>
        <p:txBody>
          <a:bodyPr/>
          <a:lstStyle/>
          <a:p>
            <a:r>
              <a:rPr lang="en-US" sz="6000" dirty="0"/>
              <a:t>So</a:t>
            </a:r>
          </a:p>
          <a:p>
            <a:r>
              <a:rPr lang="en-US" sz="6000" dirty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s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F50802"/>
                </a:solidFill>
              </a:rPr>
              <a:t>HALTS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>
                <a:solidFill>
                  <a:srgbClr val="9933FF"/>
                </a:solidFill>
              </a:rPr>
              <a:t> </a:t>
            </a:r>
            <a:r>
              <a:rPr lang="en-US" sz="6000" dirty="0" smtClean="0">
                <a:solidFill>
                  <a:srgbClr val="9933FF"/>
                </a:solidFill>
              </a:rPr>
              <a:t>Q'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s</a:t>
            </a:r>
            <a:r>
              <a:rPr lang="en-US" sz="6000" dirty="0"/>
              <a:t>)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38134809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553713"/>
            <a:ext cx="8470452" cy="3757571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 be the text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9933FF"/>
                </a:solidFill>
              </a:rPr>
              <a:t>Q’</a:t>
            </a:r>
            <a:endParaRPr lang="en-US" dirty="0">
              <a:solidFill>
                <a:srgbClr val="9933FF"/>
              </a:solidFill>
            </a:endParaRPr>
          </a:p>
          <a:p>
            <a:r>
              <a:rPr lang="en-US" dirty="0"/>
              <a:t>So by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F50802"/>
                </a:solidFill>
              </a:rPr>
              <a:t>HALTS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>
                <a:solidFill>
                  <a:srgbClr val="F50802"/>
                </a:solidFill>
              </a:rPr>
              <a:t>HALTS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9933FF"/>
                </a:solidFill>
              </a:rPr>
              <a:t>Q'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 </a:t>
            </a:r>
            <a:r>
              <a:rPr lang="en-US" dirty="0" smtClean="0"/>
              <a:t>returns</a:t>
            </a:r>
            <a:endParaRPr lang="en-US" dirty="0"/>
          </a:p>
          <a:p>
            <a:r>
              <a:rPr lang="en-US" dirty="0"/>
              <a:t>and by </a:t>
            </a:r>
            <a:r>
              <a:rPr lang="en-US" dirty="0" err="1"/>
              <a:t>def</a:t>
            </a:r>
            <a:r>
              <a:rPr lang="en-US" dirty="0"/>
              <a:t> of </a:t>
            </a:r>
            <a:r>
              <a:rPr lang="en-US" dirty="0" smtClean="0">
                <a:solidFill>
                  <a:srgbClr val="9933FF"/>
                </a:solidFill>
              </a:rPr>
              <a:t>Q’</a:t>
            </a:r>
            <a:endParaRPr lang="en-US" dirty="0">
              <a:solidFill>
                <a:srgbClr val="9933FF"/>
              </a:solidFill>
            </a:endParaRPr>
          </a:p>
          <a:p>
            <a:r>
              <a:rPr lang="en-US" dirty="0" smtClean="0">
                <a:solidFill>
                  <a:srgbClr val="9933FF"/>
                </a:solidFill>
              </a:rPr>
              <a:t>Q</a:t>
            </a:r>
            <a:r>
              <a:rPr lang="en-US" dirty="0">
                <a:solidFill>
                  <a:srgbClr val="9933FF"/>
                </a:solidFill>
              </a:rPr>
              <a:t>'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 </a:t>
            </a:r>
            <a:r>
              <a:rPr lang="en-US" dirty="0" smtClean="0"/>
              <a:t>returns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 does </a:t>
            </a:r>
            <a:r>
              <a:rPr lang="en-US" dirty="0">
                <a:solidFill>
                  <a:srgbClr val="F50802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50802"/>
                </a:solidFill>
              </a:rPr>
              <a:t>HALT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31770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>
                <a:solidFill>
                  <a:srgbClr val="F50802"/>
                </a:solidFill>
              </a:rPr>
              <a:t>CONTRADICTION: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t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/>
              <a:t> </a:t>
            </a:r>
            <a:r>
              <a:rPr lang="en-US" sz="4400" dirty="0" err="1"/>
              <a:t>iff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t </a:t>
            </a:r>
            <a:r>
              <a:rPr lang="en-US" sz="4400" dirty="0"/>
              <a:t>does </a:t>
            </a:r>
            <a:r>
              <a:rPr lang="en-US" sz="4400" dirty="0">
                <a:solidFill>
                  <a:srgbClr val="F50802"/>
                </a:solidFill>
              </a:rPr>
              <a:t>not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smtClean="0"/>
              <a:t>There </a:t>
            </a:r>
            <a:r>
              <a:rPr lang="en-US" sz="4400" dirty="0"/>
              <a:t>can't be such a </a:t>
            </a:r>
            <a:r>
              <a:rPr lang="en-US" sz="4400" dirty="0">
                <a:solidFill>
                  <a:srgbClr val="9933FF"/>
                </a:solidFill>
              </a:rPr>
              <a:t>Q</a:t>
            </a:r>
            <a:r>
              <a:rPr lang="en-US" sz="4400" dirty="0"/>
              <a:t>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it </a:t>
            </a:r>
            <a:r>
              <a:rPr lang="en-US" sz="4400" dirty="0">
                <a:solidFill>
                  <a:srgbClr val="008000"/>
                </a:solidFill>
              </a:rPr>
              <a:t>is impossible to write a 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8000"/>
                </a:solidFill>
              </a:rPr>
              <a:t>  procedure that decides 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whether </a:t>
            </a:r>
            <a:r>
              <a:rPr lang="en-US" sz="4400" dirty="0">
                <a:solidFill>
                  <a:srgbClr val="008000"/>
                </a:solidFill>
              </a:rPr>
              <a:t>strings</a:t>
            </a:r>
            <a:r>
              <a:rPr lang="en-US" sz="4400" dirty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  <a:endParaRPr lang="en-US" sz="4400" dirty="0">
              <a:solidFill>
                <a:srgbClr val="F50802"/>
              </a:solidFill>
            </a:endParaRPr>
          </a:p>
          <a:p>
            <a:endParaRPr lang="en-US" sz="4400" dirty="0">
              <a:solidFill>
                <a:srgbClr val="F5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668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dirty="0" smtClean="0"/>
              <a:t>There is no string procedure that </a:t>
            </a:r>
          </a:p>
          <a:p>
            <a:r>
              <a:rPr lang="en-US" dirty="0" smtClean="0"/>
              <a:t>type-checks perfectly, because:</a:t>
            </a:r>
          </a:p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 was a type-checking</a:t>
            </a:r>
          </a:p>
          <a:p>
            <a:r>
              <a:rPr lang="en-US" dirty="0" smtClean="0"/>
              <a:t>procedure: for program text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returns “</a:t>
            </a:r>
            <a:r>
              <a:rPr lang="en-US" dirty="0" smtClean="0">
                <a:solidFill>
                  <a:srgbClr val="F50802"/>
                </a:solidFill>
              </a:rPr>
              <a:t>yes</a:t>
            </a:r>
            <a:r>
              <a:rPr lang="en-US" dirty="0" smtClean="0"/>
              <a:t>” if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would cause a run-time type error</a:t>
            </a:r>
          </a:p>
          <a:p>
            <a:r>
              <a:rPr lang="en-US" dirty="0"/>
              <a:t> </a:t>
            </a:r>
            <a:r>
              <a:rPr lang="en-US" dirty="0" smtClean="0"/>
              <a:t>      returns “</a:t>
            </a:r>
            <a:r>
              <a:rPr lang="en-US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” otherwise.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6"/>
            <a:ext cx="8609601" cy="441185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 to get a </a:t>
            </a:r>
            <a:r>
              <a:rPr lang="en-US" dirty="0" smtClean="0">
                <a:solidFill>
                  <a:srgbClr val="F50802"/>
                </a:solidFill>
              </a:rPr>
              <a:t>HALTS</a:t>
            </a:r>
            <a:r>
              <a:rPr lang="en-US" dirty="0" smtClean="0"/>
              <a:t> Tester </a:t>
            </a:r>
            <a:r>
              <a:rPr lang="en-US" dirty="0" smtClean="0">
                <a:solidFill>
                  <a:srgbClr val="9933FF"/>
                </a:solidFill>
              </a:rPr>
              <a:t>H</a:t>
            </a:r>
            <a:r>
              <a:rPr lang="en-US" dirty="0" smtClean="0"/>
              <a:t>:</a:t>
            </a:r>
          </a:p>
          <a:p>
            <a:r>
              <a:rPr lang="en-US" sz="4800" dirty="0" smtClean="0"/>
              <a:t>to compute </a:t>
            </a:r>
            <a:r>
              <a:rPr lang="en-US" sz="4800" dirty="0" smtClean="0">
                <a:solidFill>
                  <a:srgbClr val="9933FF"/>
                </a:solidFill>
              </a:rPr>
              <a:t>H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, construct a new program text,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, that acts like a slightly modified interpreter for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.   Namely</a:t>
            </a:r>
            <a:r>
              <a:rPr lang="en-US" sz="4800" dirty="0"/>
              <a:t>:</a:t>
            </a:r>
            <a:r>
              <a:rPr lang="en-US" sz="4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48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54" y="1313165"/>
            <a:ext cx="8585909" cy="5054901"/>
          </a:xfrm>
        </p:spPr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/>
              <a:t> </a:t>
            </a:r>
            <a:r>
              <a:rPr lang="en-US" sz="4800" dirty="0" smtClean="0"/>
              <a:t>skips any command that would cause</a:t>
            </a:r>
            <a:r>
              <a:rPr lang="en-US" sz="4800" dirty="0" smtClean="0">
                <a:solidFill>
                  <a:srgbClr val="0000FF"/>
                </a:solidFill>
              </a:rPr>
              <a:t> s</a:t>
            </a:r>
            <a:r>
              <a:rPr lang="en-US" sz="4800" dirty="0" smtClean="0"/>
              <a:t> to make a run-time type error.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 purposely makes a type-error when it finds that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 smtClean="0"/>
              <a:t> successfully.</a:t>
            </a:r>
            <a:endParaRPr lang="en-US" sz="4800" dirty="0"/>
          </a:p>
          <a:p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90443497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sz="4800" dirty="0" smtClean="0"/>
              <a:t>Then compute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) and return the same value.</a:t>
            </a:r>
          </a:p>
          <a:p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HALTS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 has a run-time type error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C</a:t>
            </a:r>
            <a:r>
              <a:rPr lang="en-US" sz="4400" dirty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) = “</a:t>
            </a:r>
            <a:r>
              <a:rPr lang="en-US" sz="4400" dirty="0" smtClean="0">
                <a:solidFill>
                  <a:srgbClr val="FF0000"/>
                </a:solidFill>
              </a:rPr>
              <a:t>yes</a:t>
            </a:r>
            <a:r>
              <a:rPr lang="en-US" sz="4400" dirty="0" smtClean="0"/>
              <a:t>”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H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/>
              <a:t>)</a:t>
            </a:r>
            <a:r>
              <a:rPr lang="en-US" sz="4400" dirty="0" smtClean="0"/>
              <a:t> </a:t>
            </a:r>
            <a:r>
              <a:rPr lang="en-US" sz="4400" dirty="0"/>
              <a:t>= “</a:t>
            </a:r>
            <a:r>
              <a:rPr lang="en-US" sz="4400" dirty="0">
                <a:solidFill>
                  <a:srgbClr val="FF0000"/>
                </a:solidFill>
              </a:rPr>
              <a:t>yes</a:t>
            </a:r>
            <a:r>
              <a:rPr lang="en-US" sz="4400" dirty="0"/>
              <a:t>”</a:t>
            </a:r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57036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sz="4800" dirty="0" smtClean="0"/>
              <a:t>Then compute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) and return the same value.</a:t>
            </a:r>
          </a:p>
          <a:p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does </a:t>
            </a:r>
            <a:r>
              <a:rPr lang="en-US" sz="4400" dirty="0" smtClean="0">
                <a:solidFill>
                  <a:srgbClr val="9933FF"/>
                </a:solidFill>
              </a:rPr>
              <a:t>not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 has </a:t>
            </a:r>
            <a:r>
              <a:rPr lang="en-US" sz="4400" dirty="0" smtClean="0">
                <a:solidFill>
                  <a:srgbClr val="008000"/>
                </a:solidFill>
              </a:rPr>
              <a:t>no run-time type</a:t>
            </a:r>
            <a:r>
              <a:rPr lang="en-US" sz="4400" dirty="0" smtClean="0"/>
              <a:t> error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C</a:t>
            </a:r>
            <a:r>
              <a:rPr lang="en-US" sz="4400" dirty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) = “</a:t>
            </a:r>
            <a:r>
              <a:rPr lang="en-US" sz="4400" dirty="0" smtClean="0">
                <a:solidFill>
                  <a:srgbClr val="008000"/>
                </a:solidFill>
              </a:rPr>
              <a:t>no</a:t>
            </a:r>
            <a:r>
              <a:rPr lang="en-US" sz="4400" dirty="0" smtClean="0"/>
              <a:t>”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H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/>
              <a:t>)</a:t>
            </a:r>
            <a:r>
              <a:rPr lang="en-US" sz="4400" dirty="0" smtClean="0"/>
              <a:t> </a:t>
            </a:r>
            <a:r>
              <a:rPr lang="en-US" sz="4400" dirty="0"/>
              <a:t>= “</a:t>
            </a:r>
            <a:r>
              <a:rPr lang="en-US" sz="4400" dirty="0">
                <a:solidFill>
                  <a:srgbClr val="008000"/>
                </a:solidFill>
              </a:rPr>
              <a:t>no</a:t>
            </a:r>
            <a:r>
              <a:rPr lang="en-US" sz="4400" dirty="0"/>
              <a:t>”</a:t>
            </a:r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69488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42251" cy="4152067"/>
          </a:xfrm>
        </p:spPr>
        <p:txBody>
          <a:bodyPr/>
          <a:lstStyle/>
          <a:p>
            <a:r>
              <a:rPr lang="en-US" sz="4800" dirty="0" smtClean="0"/>
              <a:t>This shows that </a:t>
            </a:r>
            <a:r>
              <a:rPr lang="en-US" sz="4800" dirty="0" smtClean="0">
                <a:solidFill>
                  <a:srgbClr val="9933FF"/>
                </a:solidFill>
              </a:rPr>
              <a:t>H</a:t>
            </a:r>
            <a:r>
              <a:rPr lang="en-US" sz="4800" dirty="0" smtClean="0"/>
              <a:t> solves the Halting Problem, which is impossible, so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 smtClean="0"/>
              <a:t> must not be a perfect run-time type error checker.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89651333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No run-time properties</a:t>
            </a:r>
            <a:br>
              <a:rPr lang="en-US" dirty="0" smtClean="0"/>
            </a:br>
            <a:r>
              <a:rPr lang="en-US" dirty="0" smtClean="0"/>
              <a:t>are 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81" y="1428626"/>
            <a:ext cx="8407552" cy="4710138"/>
          </a:xfrm>
        </p:spPr>
        <p:txBody>
          <a:bodyPr/>
          <a:lstStyle/>
          <a:p>
            <a:r>
              <a:rPr lang="en-US" sz="4800" dirty="0" smtClean="0"/>
              <a:t>The same reasoning shows that there is </a:t>
            </a:r>
            <a:r>
              <a:rPr lang="en-US" sz="4800" dirty="0" smtClean="0">
                <a:solidFill>
                  <a:srgbClr val="008000"/>
                </a:solidFill>
              </a:rPr>
              <a:t>no perfect computable program checker</a:t>
            </a:r>
            <a:r>
              <a:rPr lang="en-US" sz="4800" dirty="0" smtClean="0"/>
              <a:t> for essentially </a:t>
            </a:r>
            <a:r>
              <a:rPr lang="en-US" sz="4800" dirty="0" smtClean="0">
                <a:solidFill>
                  <a:srgbClr val="0000FF"/>
                </a:solidFill>
              </a:rPr>
              <a:t>any property</a:t>
            </a:r>
            <a:r>
              <a:rPr lang="en-US" sz="4800" dirty="0" smtClean="0"/>
              <a:t> of computation outcomes.</a:t>
            </a:r>
            <a:endParaRPr lang="en-US" sz="4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0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smtClean="0">
                <a:latin typeface="Comic Sans MS"/>
              </a:rPr>
              <a:t>iff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countably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countably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countably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computable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uncountably many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!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59776" y="1393229"/>
            <a:ext cx="8543860" cy="41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latin typeface="Comic Sans MS"/>
              </a:rPr>
              <a:t>There is no test procedure for </a:t>
            </a:r>
          </a:p>
          <a:p>
            <a:r>
              <a:rPr lang="en-US" sz="4400" dirty="0" smtClean="0">
                <a:latin typeface="Comic Sans MS"/>
              </a:rPr>
              <a:t>halting of arbitrary procedures.</a:t>
            </a:r>
          </a:p>
          <a:p>
            <a:pPr algn="ctr"/>
            <a:r>
              <a:rPr lang="en-US" sz="4400" dirty="0" smtClean="0">
                <a:latin typeface="Comic Sans MS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Halting Problem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</a:rPr>
              <a:t>not decidable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(by computer programs)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procedure </a:t>
            </a:r>
            <a:r>
              <a:rPr lang="en-US" dirty="0" smtClean="0">
                <a:solidFill>
                  <a:srgbClr val="9933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takes a String </a:t>
            </a:r>
            <a:endParaRPr lang="en-US" dirty="0" smtClean="0"/>
          </a:p>
          <a:p>
            <a:r>
              <a:rPr lang="en-US" dirty="0" smtClean="0"/>
              <a:t>argument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") returns 2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albert</a:t>
            </a:r>
            <a:r>
              <a:rPr lang="en-US" dirty="0"/>
              <a:t>") returns "</a:t>
            </a:r>
            <a:r>
              <a:rPr lang="en-US" dirty="0" err="1"/>
              <a:t>meyer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&amp;&amp;%99!!</a:t>
            </a:r>
            <a:r>
              <a:rPr lang="en-US" dirty="0"/>
              <a:t>") causes an error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what now?</a:t>
            </a:r>
            <a:r>
              <a:rPr lang="en-US" dirty="0"/>
              <a:t>") runs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be the text </a:t>
            </a:r>
            <a:r>
              <a:rPr lang="en-US" sz="4800" dirty="0" smtClean="0"/>
              <a:t>string</a:t>
            </a:r>
          </a:p>
          <a:p>
            <a:r>
              <a:rPr lang="en-US" sz="4800" dirty="0" smtClean="0"/>
              <a:t>from which </a:t>
            </a:r>
            <a:r>
              <a:rPr lang="en-US" sz="4800" dirty="0">
                <a:solidFill>
                  <a:srgbClr val="9933FF"/>
                </a:solidFill>
              </a:rPr>
              <a:t>P </a:t>
            </a:r>
            <a:r>
              <a:rPr lang="en-US" sz="4800" dirty="0"/>
              <a:t>was compiled.</a:t>
            </a:r>
          </a:p>
          <a:p>
            <a:r>
              <a:rPr lang="en-US" sz="4800" dirty="0"/>
              <a:t>Say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if </a:t>
            </a:r>
            <a:r>
              <a:rPr lang="en-US" sz="4800" dirty="0">
                <a:solidFill>
                  <a:srgbClr val="9933FF"/>
                </a:solidFill>
              </a:rPr>
              <a:t>P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something.</a:t>
            </a:r>
          </a:p>
        </p:txBody>
      </p:sp>
    </p:spTree>
    <p:extLst>
      <p:ext uri="{BB962C8B-B14F-4D97-AF65-F5344CB8AC3E}">
        <p14:creationId xmlns:p14="http://schemas.microsoft.com/office/powerpoint/2010/main" val="87447944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235"/>
            <a:ext cx="9061643" cy="5121739"/>
          </a:xfrm>
        </p:spPr>
        <p:txBody>
          <a:bodyPr/>
          <a:lstStyle/>
          <a:p>
            <a:r>
              <a:rPr lang="en-US" sz="4800" dirty="0"/>
              <a:t>Suppose there was a </a:t>
            </a:r>
            <a:endParaRPr lang="en-US" sz="4800" dirty="0" smtClean="0"/>
          </a:p>
          <a:p>
            <a:r>
              <a:rPr lang="en-US" sz="4800" dirty="0" smtClean="0"/>
              <a:t>procedure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that decided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 if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</a:p>
          <a:p>
            <a:r>
              <a:rPr lang="en-US" sz="4800" dirty="0"/>
              <a:t>       </a:t>
            </a:r>
            <a:r>
              <a:rPr lang="en-US" sz="4800" dirty="0" smtClean="0"/>
              <a:t> 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8000"/>
                </a:solidFill>
              </a:rPr>
              <a:t>no</a:t>
            </a:r>
            <a:r>
              <a:rPr lang="en-US" sz="4800" dirty="0" smtClean="0"/>
              <a:t>” otherwise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76357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55" y="1390139"/>
            <a:ext cx="7868065" cy="5121739"/>
          </a:xfrm>
        </p:spPr>
        <p:txBody>
          <a:bodyPr/>
          <a:lstStyle/>
          <a:p>
            <a:r>
              <a:rPr lang="en-US" sz="4800" dirty="0"/>
              <a:t>Modify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:</a:t>
            </a:r>
          </a:p>
          <a:p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</a:t>
            </a:r>
          </a:p>
          <a:p>
            <a:r>
              <a:rPr lang="en-US" sz="4800" dirty="0" smtClean="0"/>
              <a:t> 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) returns </a:t>
            </a:r>
            <a:r>
              <a:rPr lang="en-US" sz="4800" dirty="0"/>
              <a:t>"</a:t>
            </a:r>
            <a:r>
              <a:rPr lang="en-US" sz="4800" dirty="0">
                <a:solidFill>
                  <a:srgbClr val="008000"/>
                </a:solidFill>
              </a:rPr>
              <a:t>no</a:t>
            </a:r>
            <a:r>
              <a:rPr lang="en-US" sz="4800" dirty="0"/>
              <a:t>"</a:t>
            </a:r>
          </a:p>
          <a:p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 returns nothing</a:t>
            </a:r>
          </a:p>
          <a:p>
            <a:r>
              <a:rPr lang="en-US" sz="4800" dirty="0" smtClean="0"/>
              <a:t>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</a:t>
            </a:r>
            <a:r>
              <a:rPr lang="en-US" sz="4800" dirty="0" smtClean="0"/>
              <a:t>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2546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702</Words>
  <Application>Microsoft Macintosh PowerPoint</Application>
  <PresentationFormat>On-screen Show (4:3)</PresentationFormat>
  <Paragraphs>101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1_Custom Design</vt:lpstr>
      <vt:lpstr>2_Custom Design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Type-checking Problem</vt:lpstr>
      <vt:lpstr>The Type-checking Problem</vt:lpstr>
      <vt:lpstr>The Type-checking Problem</vt:lpstr>
      <vt:lpstr>The Type-checking Problem</vt:lpstr>
      <vt:lpstr>The Type-checking Problem</vt:lpstr>
      <vt:lpstr>The Type-checking Problem</vt:lpstr>
      <vt:lpstr>No run-time properties are decidable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482</cp:revision>
  <cp:lastPrinted>2013-03-03T00:05:41Z</cp:lastPrinted>
  <dcterms:created xsi:type="dcterms:W3CDTF">2011-02-18T03:43:54Z</dcterms:created>
  <dcterms:modified xsi:type="dcterms:W3CDTF">2013-03-03T00:22:13Z</dcterms:modified>
</cp:coreProperties>
</file>