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notesSlides/notesSlide5.xml" ContentType="application/vnd.openxmlformats-officedocument.presentationml.notesSlide+xml"/>
  <Override PartName="/ppt/embeddings/oleObject2.bin" ContentType="application/vnd.openxmlformats-officedocument.oleObject"/>
  <Override PartName="/ppt/notesSlides/notesSlide6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  <p:sldMasterId id="2147483651" r:id="rId2"/>
  </p:sldMasterIdLst>
  <p:notesMasterIdLst>
    <p:notesMasterId r:id="rId25"/>
  </p:notesMasterIdLst>
  <p:handoutMasterIdLst>
    <p:handoutMasterId r:id="rId26"/>
  </p:handoutMasterIdLst>
  <p:sldIdLst>
    <p:sldId id="392" r:id="rId3"/>
    <p:sldId id="447" r:id="rId4"/>
    <p:sldId id="488" r:id="rId5"/>
    <p:sldId id="489" r:id="rId6"/>
    <p:sldId id="491" r:id="rId7"/>
    <p:sldId id="492" r:id="rId8"/>
    <p:sldId id="493" r:id="rId9"/>
    <p:sldId id="494" r:id="rId10"/>
    <p:sldId id="495" r:id="rId11"/>
    <p:sldId id="448" r:id="rId12"/>
    <p:sldId id="475" r:id="rId13"/>
    <p:sldId id="496" r:id="rId14"/>
    <p:sldId id="449" r:id="rId15"/>
    <p:sldId id="479" r:id="rId16"/>
    <p:sldId id="450" r:id="rId17"/>
    <p:sldId id="480" r:id="rId18"/>
    <p:sldId id="481" r:id="rId19"/>
    <p:sldId id="482" r:id="rId20"/>
    <p:sldId id="483" r:id="rId21"/>
    <p:sldId id="452" r:id="rId22"/>
    <p:sldId id="453" r:id="rId23"/>
    <p:sldId id="455" r:id="rId24"/>
  </p:sldIdLst>
  <p:sldSz cx="9144000" cy="6858000" type="screen4x3"/>
  <p:notesSz cx="9601200" cy="7315200"/>
  <p:custDataLst>
    <p:tags r:id="rId28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FF03E3"/>
    <a:srgbClr val="000099"/>
    <a:srgbClr val="006600"/>
    <a:srgbClr val="BB0FAB"/>
    <a:srgbClr val="C40025"/>
    <a:srgbClr val="F90B1C"/>
    <a:srgbClr val="EC0213"/>
    <a:srgbClr val="F80214"/>
    <a:srgbClr val="FF0000"/>
    <a:srgbClr val="F271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3" autoAdjust="0"/>
    <p:restoredTop sz="94618" autoAdjust="0"/>
  </p:normalViewPr>
  <p:slideViewPr>
    <p:cSldViewPr snapToGrid="0" showGuides="1">
      <p:cViewPr>
        <p:scale>
          <a:sx n="100" d="100"/>
          <a:sy n="100" d="100"/>
        </p:scale>
        <p:origin x="-160" y="-80"/>
      </p:cViewPr>
      <p:guideLst>
        <p:guide orient="horz" pos="2160"/>
        <p:guide pos="28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6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tags" Target="tags/tag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300305" y="6553200"/>
            <a:ext cx="1843699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>
                <a:latin typeface="Comic Sans MS" pitchFamily="66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</a:t>
            </a:r>
            <a:fld id="{19F24CE2-1F4B-4512-B5C9-C4086662BB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</a:t>
            </a:r>
            <a:fld id="{37824D00-345F-4FD0-936A-71B5AC1846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</a:t>
            </a:r>
            <a:fld id="{C1105D0F-4076-4DA8-8BBA-221619D9A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</a:t>
            </a:r>
            <a:fld id="{075B8CF0-67CE-46DB-AD5A-266E8FD012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</a:t>
            </a:r>
            <a:fld id="{26BBB068-6957-4CCF-BE52-E72E2DD2B1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</a:t>
            </a:r>
            <a:fld id="{918B944E-E05E-401F-B34C-339DD98DC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300305" y="6553200"/>
            <a:ext cx="1843699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346291" y="6553200"/>
            <a:ext cx="179771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logic..</a:t>
            </a:r>
            <a:fld id="{B3A503E6-B8FE-4B0A-9976-9CA65DFEA8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384613" y="6553200"/>
            <a:ext cx="1759391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346291" y="6553200"/>
            <a:ext cx="179771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346291" y="6553200"/>
            <a:ext cx="179771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logic..</a:t>
            </a:r>
            <a:fld id="{85BC747C-4E6E-462A-A001-3C1CA56269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346291" y="6553200"/>
            <a:ext cx="179771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logic..</a:t>
            </a:r>
            <a:fld id="{B7856ECB-7BA5-4EA4-A170-7A96316AE3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3810000" cy="1981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3810000" cy="19812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endParaRPr lang="en-US" dirty="0" smtClean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</a:t>
            </a:r>
            <a:fld id="{883BA68D-4400-4AD9-848C-65748A4D08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</a:t>
            </a:r>
            <a:fld id="{671A9335-2B28-465B-823D-6F18B2E543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theme" Target="../theme/theme2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38627" y="6553200"/>
            <a:ext cx="180537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propositional logic.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38054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 smtClean="0">
                <a:latin typeface="Comic Sans MS" pitchFamily="66" charset="0"/>
              </a:rPr>
              <a:t>February 14</a:t>
            </a:r>
            <a:r>
              <a:rPr lang="en-US" sz="1100" dirty="0" smtClean="0">
                <a:latin typeface="Comic Sans MS" pitchFamily="66" charset="0"/>
              </a:rPr>
              <a:t>, 2014</a:t>
            </a:r>
            <a:endParaRPr lang="en-US" sz="11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7" r:id="rId4"/>
    <p:sldLayoutId id="2147483658" r:id="rId5"/>
    <p:sldLayoutId id="2147483660" r:id="rId6"/>
    <p:sldLayoutId id="2147483663" r:id="rId7"/>
    <p:sldLayoutId id="2147483664" r:id="rId8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3245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83131" y="6553200"/>
            <a:ext cx="156086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dirty="0" smtClean="0"/>
              <a:t>propositional logic.</a:t>
            </a:r>
            <a:fld id="{2CE11749-3435-4A3E-A162-33970963D0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269" name="Picture 5" descr="board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2454" name="Rectangle 6"/>
          <p:cNvSpPr>
            <a:spLocks noChangeArrowheads="1"/>
          </p:cNvSpPr>
          <p:nvPr userDrawn="1"/>
        </p:nvSpPr>
        <p:spPr bwMode="auto">
          <a:xfrm>
            <a:off x="4141788" y="6611938"/>
            <a:ext cx="860425" cy="2460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/>
              <a:t>Sept. 7, 2007</a:t>
            </a:r>
          </a:p>
        </p:txBody>
      </p:sp>
      <p:sp>
        <p:nvSpPr>
          <p:cNvPr id="232455" name="Text Box 7"/>
          <p:cNvSpPr txBox="1">
            <a:spLocks noChangeArrowheads="1"/>
          </p:cNvSpPr>
          <p:nvPr userDrawn="1"/>
        </p:nvSpPr>
        <p:spPr bwMode="auto">
          <a:xfrm>
            <a:off x="0" y="6578600"/>
            <a:ext cx="3070225" cy="274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/>
              <a:t>Copyright </a:t>
            </a:r>
            <a:r>
              <a:rPr lang="en-US" sz="1000" i="1"/>
              <a:t>©</a:t>
            </a:r>
            <a:r>
              <a:rPr lang="en-US" sz="1000"/>
              <a:t> Albert R. Meyer, 2007</a:t>
            </a:r>
            <a:r>
              <a:rPr lang="en-US" sz="1200"/>
              <a:t>. </a:t>
            </a:r>
            <a:r>
              <a:rPr lang="en-US" sz="1000"/>
              <a:t>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71" r:id="rId4"/>
    <p:sldLayoutId id="2147483672" r:id="rId5"/>
    <p:sldLayoutId id="2147483674" r:id="rId6"/>
    <p:sldLayoutId id="2147483676" r:id="rId7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5.e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6.emf"/><Relationship Id="rId7" Type="http://schemas.openxmlformats.org/officeDocument/2006/relationships/oleObject" Target="../embeddings/oleObject5.bin"/><Relationship Id="rId8" Type="http://schemas.openxmlformats.org/officeDocument/2006/relationships/image" Target="../media/image7.emf"/><Relationship Id="rId9" Type="http://schemas.openxmlformats.org/officeDocument/2006/relationships/oleObject" Target="../embeddings/oleObject6.bin"/><Relationship Id="rId10" Type="http://schemas.openxmlformats.org/officeDocument/2006/relationships/image" Target="../media/image8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9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0.e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11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2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2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13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14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072" y="1589649"/>
            <a:ext cx="7642274" cy="3727938"/>
          </a:xfrm>
        </p:spPr>
        <p:txBody>
          <a:bodyPr/>
          <a:lstStyle/>
          <a:p>
            <a:pPr algn="ctr"/>
            <a:r>
              <a:rPr lang="en-US" sz="8800" b="0" dirty="0" smtClean="0"/>
              <a:t>The Logic of</a:t>
            </a:r>
            <a:br>
              <a:rPr lang="en-US" sz="8800" b="0" dirty="0" smtClean="0"/>
            </a:br>
            <a:r>
              <a:rPr lang="en-US" sz="8800" b="0" dirty="0" smtClean="0"/>
              <a:t>Propositions</a:t>
            </a:r>
            <a:endParaRPr lang="en-US" sz="8800" b="0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62393" y="6553200"/>
            <a:ext cx="1581608" cy="276999"/>
          </a:xfrm>
          <a:noFill/>
        </p:spPr>
        <p:txBody>
          <a:bodyPr/>
          <a:lstStyle/>
          <a:p>
            <a:r>
              <a:rPr lang="en-US" dirty="0" smtClean="0"/>
              <a:t>propositional logic.</a:t>
            </a:r>
            <a:fld id="{0150943C-9303-41DF-A6FA-7E32D6C5D18E}" type="slidenum">
              <a:rPr lang="en-US" smtClean="0"/>
              <a:pPr/>
              <a:t>1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Lukasiewicz</a:t>
            </a:r>
            <a:r>
              <a:rPr lang="en-US" sz="3600" dirty="0" smtClean="0"/>
              <a:t>’ Proof System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408" y="1431462"/>
            <a:ext cx="8848192" cy="4194638"/>
          </a:xfrm>
        </p:spPr>
        <p:txBody>
          <a:bodyPr/>
          <a:lstStyle/>
          <a:p>
            <a:r>
              <a:rPr lang="en-US" sz="4400" dirty="0" smtClean="0"/>
              <a:t>     Axioms:</a:t>
            </a:r>
            <a:endParaRPr lang="en-US" sz="4000" dirty="0" smtClean="0"/>
          </a:p>
          <a:p>
            <a:pPr marL="514350" indent="-514350">
              <a:buFont typeface="+mj-lt"/>
              <a:buAutoNum type="arabicParenR"/>
            </a:pPr>
            <a:r>
              <a:rPr lang="en-US" sz="4000" dirty="0"/>
              <a:t> 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(</a:t>
            </a:r>
            <a:r>
              <a:rPr lang="en-US" sz="4000" dirty="0" smtClean="0">
                <a:solidFill>
                  <a:srgbClr val="0000FF"/>
                </a:solidFill>
                <a:latin typeface="cmsy10"/>
              </a:rPr>
              <a:t>¬</a:t>
            </a:r>
            <a:r>
              <a:rPr lang="en-US" sz="4000" dirty="0" smtClean="0">
                <a:solidFill>
                  <a:srgbClr val="0000FF"/>
                </a:solidFill>
              </a:rPr>
              <a:t>P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P)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P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4000" dirty="0" smtClean="0">
                <a:solidFill>
                  <a:srgbClr val="000000"/>
                </a:solidFill>
              </a:rPr>
              <a:t>  </a:t>
            </a:r>
            <a:r>
              <a:rPr lang="en-US" sz="4000" dirty="0" smtClean="0">
                <a:solidFill>
                  <a:srgbClr val="0000FF"/>
                </a:solidFill>
              </a:rPr>
              <a:t>P </a:t>
            </a:r>
            <a:r>
              <a:rPr lang="en-US" sz="4000" dirty="0">
                <a:solidFill>
                  <a:srgbClr val="0000FF"/>
                </a:solidFill>
                <a:latin typeface="Symbol"/>
                <a:sym typeface="Symbol"/>
              </a:rPr>
              <a:t>→ </a:t>
            </a:r>
            <a:r>
              <a:rPr lang="en-US" sz="4000" dirty="0">
                <a:solidFill>
                  <a:srgbClr val="0000FF"/>
                </a:solidFill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msy10"/>
              </a:rPr>
              <a:t>¬</a:t>
            </a:r>
            <a:r>
              <a:rPr lang="en-US" sz="4000" dirty="0">
                <a:solidFill>
                  <a:srgbClr val="0000FF"/>
                </a:solidFill>
              </a:rPr>
              <a:t>P </a:t>
            </a:r>
            <a:r>
              <a:rPr lang="en-US" sz="4000" dirty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>
                <a:solidFill>
                  <a:srgbClr val="0000FF"/>
                </a:solidFill>
              </a:rPr>
              <a:t> Q)</a:t>
            </a:r>
            <a:r>
              <a:rPr lang="en-US" sz="4000" dirty="0"/>
              <a:t> </a:t>
            </a:r>
            <a:r>
              <a:rPr lang="en-US" sz="4000" dirty="0" smtClean="0"/>
              <a:t>	</a:t>
            </a:r>
          </a:p>
          <a:p>
            <a:pPr marL="742950" indent="-742950">
              <a:buFont typeface="+mj-lt"/>
              <a:buAutoNum type="arabicParenR"/>
            </a:pPr>
            <a:r>
              <a:rPr lang="en-US" sz="4000" dirty="0" smtClean="0">
                <a:solidFill>
                  <a:srgbClr val="000000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(P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Q)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((Q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R)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(P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R))</a:t>
            </a:r>
          </a:p>
          <a:p>
            <a:pPr marL="171450" indent="-514350">
              <a:lnSpc>
                <a:spcPct val="150000"/>
              </a:lnSpc>
              <a:spcBef>
                <a:spcPts val="0"/>
              </a:spcBef>
            </a:pPr>
            <a:r>
              <a:rPr lang="en-US" sz="4400" dirty="0" smtClean="0"/>
              <a:t>     The only </a:t>
            </a:r>
            <a:r>
              <a:rPr lang="en-US" sz="4400" dirty="0"/>
              <a:t>r</a:t>
            </a:r>
            <a:r>
              <a:rPr lang="en-US" sz="4400" dirty="0" smtClean="0"/>
              <a:t>ule: </a:t>
            </a:r>
            <a:r>
              <a:rPr lang="en-US" sz="4400" dirty="0" smtClean="0">
                <a:solidFill>
                  <a:srgbClr val="BB0FAB"/>
                </a:solidFill>
              </a:rPr>
              <a:t>modus ponens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93113" y="6553200"/>
            <a:ext cx="1650888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Lukasiewicz</a:t>
            </a:r>
            <a:r>
              <a:rPr lang="en-US" sz="3600" dirty="0" smtClean="0"/>
              <a:t>’ Proof System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500" y="1355495"/>
            <a:ext cx="8111330" cy="4124786"/>
          </a:xfrm>
        </p:spPr>
        <p:txBody>
          <a:bodyPr/>
          <a:lstStyle/>
          <a:p>
            <a:pPr marL="0" indent="0"/>
            <a:r>
              <a:rPr lang="en-US" sz="4400" dirty="0" smtClean="0"/>
              <a:t>Three Axioms:</a:t>
            </a:r>
            <a:endParaRPr lang="en-US" sz="4000" dirty="0" smtClean="0">
              <a:solidFill>
                <a:srgbClr val="0000FF"/>
              </a:solidFill>
            </a:endParaRPr>
          </a:p>
          <a:p>
            <a:pPr marL="0" indent="0"/>
            <a:r>
              <a:rPr lang="en-US" sz="4000" dirty="0" smtClean="0">
                <a:solidFill>
                  <a:srgbClr val="0000FF"/>
                </a:solidFill>
              </a:rPr>
              <a:t>	</a:t>
            </a:r>
          </a:p>
          <a:p>
            <a:pPr marL="0" indent="0"/>
            <a:r>
              <a:rPr lang="en-US" sz="4000" dirty="0" smtClean="0">
                <a:solidFill>
                  <a:srgbClr val="0000FF"/>
                </a:solidFill>
              </a:rPr>
              <a:t>	 </a:t>
            </a:r>
          </a:p>
          <a:p>
            <a:pPr marL="0" indent="0"/>
            <a:r>
              <a:rPr lang="en-US" sz="4000" dirty="0" smtClean="0">
                <a:solidFill>
                  <a:srgbClr val="0000FF"/>
                </a:solidFill>
              </a:rPr>
              <a:t>  </a:t>
            </a:r>
          </a:p>
          <a:p>
            <a:pPr marL="171450" indent="-514350">
              <a:lnSpc>
                <a:spcPct val="150000"/>
              </a:lnSpc>
              <a:spcBef>
                <a:spcPts val="0"/>
              </a:spcBef>
            </a:pPr>
            <a:r>
              <a:rPr lang="en-US" sz="4400" dirty="0" smtClean="0"/>
              <a:t>One Rule:</a:t>
            </a:r>
            <a:endParaRPr lang="en-US" sz="4400" dirty="0" smtClean="0">
              <a:solidFill>
                <a:srgbClr val="0000FF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68467" y="6553200"/>
            <a:ext cx="1675534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8470198"/>
              </p:ext>
            </p:extLst>
          </p:nvPr>
        </p:nvGraphicFramePr>
        <p:xfrm>
          <a:off x="702140" y="2048841"/>
          <a:ext cx="2811476" cy="79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688" name="Equation" r:id="rId3" imgW="850900" imgH="241300" progId="Equation.DSMT4">
                  <p:embed/>
                </p:oleObj>
              </mc:Choice>
              <mc:Fallback>
                <p:oleObj name="Equation" r:id="rId3" imgW="8509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2140" y="2048841"/>
                        <a:ext cx="2811476" cy="798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5220855"/>
              </p:ext>
            </p:extLst>
          </p:nvPr>
        </p:nvGraphicFramePr>
        <p:xfrm>
          <a:off x="5499100" y="42545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689" name="Equation" r:id="rId5" imgW="139700" imgH="215900" progId="Equation.DSMT4">
                  <p:embed/>
                </p:oleObj>
              </mc:Choice>
              <mc:Fallback>
                <p:oleObj name="Equation" r:id="rId5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99100" y="42545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0941049"/>
              </p:ext>
            </p:extLst>
          </p:nvPr>
        </p:nvGraphicFramePr>
        <p:xfrm>
          <a:off x="800088" y="2749550"/>
          <a:ext cx="3132221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690" name="Equation" r:id="rId7" imgW="901700" imgH="241300" progId="Equation.DSMT4">
                  <p:embed/>
                </p:oleObj>
              </mc:Choice>
              <mc:Fallback>
                <p:oleObj name="Equation" r:id="rId7" imgW="9017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00088" y="2749550"/>
                        <a:ext cx="3132221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111499" y="4455584"/>
            <a:ext cx="40859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kern="0" dirty="0">
                <a:solidFill>
                  <a:srgbClr val="BB0FAB"/>
                </a:solidFill>
                <a:latin typeface="Comic Sans MS" pitchFamily="66" charset="0"/>
              </a:rPr>
              <a:t>modus ponens</a:t>
            </a:r>
            <a:endParaRPr lang="en-US" sz="6000" dirty="0" smtClean="0">
              <a:solidFill>
                <a:srgbClr val="BB0FAB"/>
              </a:solidFill>
              <a:latin typeface="Comic Sans MS" pitchFamily="66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4933526"/>
              </p:ext>
            </p:extLst>
          </p:nvPr>
        </p:nvGraphicFramePr>
        <p:xfrm>
          <a:off x="657781" y="3619505"/>
          <a:ext cx="7582582" cy="7408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691" name="Equation" r:id="rId9" imgW="2209800" imgH="215900" progId="Equation.DSMT4">
                  <p:embed/>
                </p:oleObj>
              </mc:Choice>
              <mc:Fallback>
                <p:oleObj name="Equation" r:id="rId9" imgW="22098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57781" y="3619505"/>
                        <a:ext cx="7582582" cy="7408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001128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Lukasiewicz</a:t>
            </a:r>
            <a:r>
              <a:rPr lang="en-US" sz="3600" dirty="0" smtClean="0"/>
              <a:t>’ Proof System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28" y="1514900"/>
            <a:ext cx="9021172" cy="4936699"/>
          </a:xfrm>
        </p:spPr>
        <p:txBody>
          <a:bodyPr/>
          <a:lstStyle/>
          <a:p>
            <a:r>
              <a:rPr lang="en-US" sz="4400" dirty="0" smtClean="0"/>
              <a:t>Prove formulas by starting with</a:t>
            </a:r>
          </a:p>
          <a:p>
            <a:r>
              <a:rPr lang="en-US" sz="4400" dirty="0" smtClean="0"/>
              <a:t>axioms and repeatedly applying</a:t>
            </a:r>
          </a:p>
          <a:p>
            <a:r>
              <a:rPr lang="en-US" sz="4400" dirty="0" smtClean="0"/>
              <a:t>the inference rule.</a:t>
            </a:r>
          </a:p>
          <a:p>
            <a:r>
              <a:rPr lang="en-US" sz="4400" dirty="0" smtClean="0"/>
              <a:t>To illustrate the proof system </a:t>
            </a:r>
          </a:p>
          <a:p>
            <a:r>
              <a:rPr lang="en-US" sz="4400" dirty="0" smtClean="0"/>
              <a:t>we’ll do an example, which you </a:t>
            </a:r>
          </a:p>
          <a:p>
            <a:r>
              <a:rPr lang="en-US" sz="4400" dirty="0" smtClean="0"/>
              <a:t>may safely skip.</a:t>
            </a:r>
          </a:p>
          <a:p>
            <a:endParaRPr lang="en-US" sz="4400" dirty="0" smtClean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68467" y="6553200"/>
            <a:ext cx="1675534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19565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Lukasiewicz</a:t>
            </a:r>
            <a:r>
              <a:rPr lang="en-US" sz="3600" dirty="0" smtClean="0"/>
              <a:t>’ Proof System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28" y="1514901"/>
            <a:ext cx="8898340" cy="4612944"/>
          </a:xfrm>
        </p:spPr>
        <p:txBody>
          <a:bodyPr/>
          <a:lstStyle/>
          <a:p>
            <a:r>
              <a:rPr lang="en-US" sz="4400" dirty="0" smtClean="0"/>
              <a:t>Prove formulas by starting with</a:t>
            </a:r>
          </a:p>
          <a:p>
            <a:r>
              <a:rPr lang="en-US" sz="4400" dirty="0" smtClean="0"/>
              <a:t>axioms and repeatedly applying</a:t>
            </a:r>
          </a:p>
          <a:p>
            <a:r>
              <a:rPr lang="en-US" sz="4400" dirty="0" smtClean="0"/>
              <a:t>the inference rule.</a:t>
            </a:r>
          </a:p>
          <a:p>
            <a:r>
              <a:rPr lang="en-US" sz="4400" dirty="0" smtClean="0"/>
              <a:t>For example, to prove:</a:t>
            </a:r>
          </a:p>
          <a:p>
            <a:r>
              <a:rPr lang="en-US" sz="4400" dirty="0" smtClean="0"/>
              <a:t>                </a:t>
            </a:r>
            <a:r>
              <a:rPr lang="en-US" sz="6000" dirty="0" smtClean="0">
                <a:solidFill>
                  <a:srgbClr val="0000FF"/>
                </a:solidFill>
              </a:rPr>
              <a:t>   P→P</a:t>
            </a:r>
            <a:endParaRPr lang="en-US" sz="4400" dirty="0" smtClean="0">
              <a:solidFill>
                <a:srgbClr val="0000FF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68467" y="6553200"/>
            <a:ext cx="1675534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102" y="304800"/>
            <a:ext cx="7543800" cy="1143000"/>
          </a:xfrm>
        </p:spPr>
        <p:txBody>
          <a:bodyPr/>
          <a:lstStyle/>
          <a:p>
            <a:r>
              <a:rPr lang="en-US" sz="4000" dirty="0" smtClean="0"/>
              <a:t>A </a:t>
            </a:r>
            <a:r>
              <a:rPr lang="en-US" sz="4000" dirty="0" err="1" smtClean="0"/>
              <a:t>Lukasiewicz</a:t>
            </a:r>
            <a:r>
              <a:rPr lang="en-US" sz="4000" dirty="0" smtClean="0"/>
              <a:t>’ Proof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595" y="1254858"/>
            <a:ext cx="4607906" cy="123222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5400" dirty="0" smtClean="0"/>
              <a:t>3</a:t>
            </a:r>
            <a:r>
              <a:rPr lang="en-US" sz="5400" baseline="30000" dirty="0" smtClean="0"/>
              <a:t>rd</a:t>
            </a:r>
            <a:r>
              <a:rPr lang="en-US" sz="5400" dirty="0" smtClean="0"/>
              <a:t> axiom:</a:t>
            </a:r>
            <a:endParaRPr lang="en-US" sz="5400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68467" y="6553200"/>
            <a:ext cx="1675534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8547695"/>
              </p:ext>
            </p:extLst>
          </p:nvPr>
        </p:nvGraphicFramePr>
        <p:xfrm>
          <a:off x="300565" y="2767013"/>
          <a:ext cx="8461375" cy="231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48" name="Equation" r:id="rId3" imgW="1854200" imgH="508000" progId="Equation.3">
                  <p:embed/>
                </p:oleObj>
              </mc:Choice>
              <mc:Fallback>
                <p:oleObj name="Equation" r:id="rId3" imgW="1854200" imgH="508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0565" y="2767013"/>
                        <a:ext cx="8461375" cy="2317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52084" y="5154084"/>
            <a:ext cx="47339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replace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5400" dirty="0" smtClean="0">
                <a:latin typeface="Comic Sans MS" pitchFamily="66" charset="0"/>
              </a:rPr>
              <a:t> by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94263591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102" y="304800"/>
            <a:ext cx="7543800" cy="1143000"/>
          </a:xfrm>
        </p:spPr>
        <p:txBody>
          <a:bodyPr/>
          <a:lstStyle/>
          <a:p>
            <a:r>
              <a:rPr lang="en-US" sz="4000" dirty="0" smtClean="0"/>
              <a:t>A </a:t>
            </a:r>
            <a:r>
              <a:rPr lang="en-US" sz="4000" dirty="0" err="1" smtClean="0"/>
              <a:t>Lukasiewicz</a:t>
            </a:r>
            <a:r>
              <a:rPr lang="en-US" sz="4000" dirty="0" smtClean="0"/>
              <a:t>’ Proof</a:t>
            </a:r>
            <a:endParaRPr lang="en-US" sz="4000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68467" y="6553200"/>
            <a:ext cx="1675534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694086"/>
              </p:ext>
            </p:extLst>
          </p:nvPr>
        </p:nvGraphicFramePr>
        <p:xfrm>
          <a:off x="303213" y="2697163"/>
          <a:ext cx="8394700" cy="241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653" name="Equation" r:id="rId3" imgW="1854200" imgH="533400" progId="Equation.DSMT4">
                  <p:embed/>
                </p:oleObj>
              </mc:Choice>
              <mc:Fallback>
                <p:oleObj name="Equation" r:id="rId3" imgW="18542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3213" y="2697163"/>
                        <a:ext cx="8394700" cy="2414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535595" y="1254858"/>
            <a:ext cx="4607906" cy="123222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5400" dirty="0" smtClean="0"/>
              <a:t>3</a:t>
            </a:r>
            <a:r>
              <a:rPr lang="en-US" sz="5400" baseline="30000" dirty="0" smtClean="0"/>
              <a:t>rd</a:t>
            </a:r>
            <a:r>
              <a:rPr lang="en-US" sz="5400" dirty="0" smtClean="0"/>
              <a:t> axiom:</a:t>
            </a:r>
            <a:endParaRPr lang="en-US" sz="5400" dirty="0"/>
          </a:p>
        </p:txBody>
      </p:sp>
      <p:sp>
        <p:nvSpPr>
          <p:cNvPr id="14" name="TextBox 13"/>
          <p:cNvSpPr txBox="1"/>
          <p:nvPr/>
        </p:nvSpPr>
        <p:spPr>
          <a:xfrm>
            <a:off x="1174772" y="5154084"/>
            <a:ext cx="43382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replace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5400" dirty="0" smtClean="0">
                <a:latin typeface="Comic Sans MS" pitchFamily="66" charset="0"/>
              </a:rPr>
              <a:t> by </a:t>
            </a:r>
            <a:endParaRPr lang="en-US" sz="5400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3048557"/>
              </p:ext>
            </p:extLst>
          </p:nvPr>
        </p:nvGraphicFramePr>
        <p:xfrm>
          <a:off x="5435508" y="5103284"/>
          <a:ext cx="2385595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654" name="Equation" r:id="rId5" imgW="546100" imgH="241300" progId="Equation.DSMT4">
                  <p:embed/>
                </p:oleObj>
              </mc:Choice>
              <mc:Fallback>
                <p:oleObj name="Equation" r:id="rId5" imgW="5461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35508" y="5103284"/>
                        <a:ext cx="2385595" cy="1054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102" y="304800"/>
            <a:ext cx="7543800" cy="1143000"/>
          </a:xfrm>
        </p:spPr>
        <p:txBody>
          <a:bodyPr/>
          <a:lstStyle/>
          <a:p>
            <a:r>
              <a:rPr lang="en-US" sz="4000" dirty="0" smtClean="0"/>
              <a:t>A </a:t>
            </a:r>
            <a:r>
              <a:rPr lang="en-US" sz="4000" dirty="0" err="1" smtClean="0"/>
              <a:t>Lukasiewicz</a:t>
            </a:r>
            <a:r>
              <a:rPr lang="en-US" sz="4000" dirty="0" smtClean="0"/>
              <a:t>’ Proof</a:t>
            </a:r>
            <a:endParaRPr lang="en-US" sz="4000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68467" y="6553200"/>
            <a:ext cx="1675534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3492554"/>
              </p:ext>
            </p:extLst>
          </p:nvPr>
        </p:nvGraphicFramePr>
        <p:xfrm>
          <a:off x="219423" y="2730499"/>
          <a:ext cx="8614837" cy="2349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71" name="Equation" r:id="rId3" imgW="1955800" imgH="533400" progId="Equation.DSMT4">
                  <p:embed/>
                </p:oleObj>
              </mc:Choice>
              <mc:Fallback>
                <p:oleObj name="Equation" r:id="rId3" imgW="19558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423" y="2730499"/>
                        <a:ext cx="8614837" cy="23495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847266" y="2162335"/>
            <a:ext cx="3936402" cy="876913"/>
            <a:chOff x="635598" y="3104247"/>
            <a:chExt cx="3936402" cy="876913"/>
          </a:xfrm>
        </p:grpSpPr>
        <p:sp>
          <p:nvSpPr>
            <p:cNvPr id="8" name="Left Brace 7"/>
            <p:cNvSpPr/>
            <p:nvPr/>
          </p:nvSpPr>
          <p:spPr>
            <a:xfrm rot="5400000">
              <a:off x="2461845" y="1871005"/>
              <a:ext cx="283908" cy="3936402"/>
            </a:xfrm>
            <a:prstGeom prst="leftBrace">
              <a:avLst/>
            </a:prstGeom>
            <a:ln w="25400"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89649" y="3104247"/>
              <a:ext cx="21146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CC0099"/>
                  </a:solidFill>
                  <a:latin typeface="Comic Sans MS" pitchFamily="66" charset="0"/>
                </a:rPr>
                <a:t>Axiom 2)</a:t>
              </a:r>
              <a:endParaRPr lang="en-US" sz="3600" dirty="0">
                <a:solidFill>
                  <a:srgbClr val="CC0099"/>
                </a:solidFill>
                <a:latin typeface="Comic Sans MS" pitchFamily="66" charset="0"/>
              </a:endParaRPr>
            </a:p>
          </p:txBody>
        </p:sp>
      </p:grp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535595" y="1254858"/>
            <a:ext cx="4607906" cy="1232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6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32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5400" smtClean="0"/>
              <a:t>3</a:t>
            </a:r>
            <a:r>
              <a:rPr lang="en-US" sz="5400" baseline="30000" smtClean="0"/>
              <a:t>rd</a:t>
            </a:r>
            <a:r>
              <a:rPr lang="en-US" sz="5400" smtClean="0"/>
              <a:t> axiom: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65430587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102" y="304800"/>
            <a:ext cx="7543800" cy="1143000"/>
          </a:xfrm>
        </p:spPr>
        <p:txBody>
          <a:bodyPr/>
          <a:lstStyle/>
          <a:p>
            <a:r>
              <a:rPr lang="en-US" sz="4000" dirty="0" smtClean="0"/>
              <a:t>A </a:t>
            </a:r>
            <a:r>
              <a:rPr lang="en-US" sz="4000" dirty="0" err="1" smtClean="0"/>
              <a:t>Lukasiewicz</a:t>
            </a:r>
            <a:r>
              <a:rPr lang="en-US" sz="4000" dirty="0" smtClean="0"/>
              <a:t>’ Proof</a:t>
            </a:r>
            <a:endParaRPr lang="en-US" sz="4000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68467" y="6553200"/>
            <a:ext cx="1675534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0734301"/>
              </p:ext>
            </p:extLst>
          </p:nvPr>
        </p:nvGraphicFramePr>
        <p:xfrm>
          <a:off x="219423" y="2730499"/>
          <a:ext cx="8614837" cy="2349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94" name="Equation" r:id="rId3" imgW="1955800" imgH="533400" progId="Equation.DSMT4">
                  <p:embed/>
                </p:oleObj>
              </mc:Choice>
              <mc:Fallback>
                <p:oleObj name="Equation" r:id="rId3" imgW="19558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423" y="2730499"/>
                        <a:ext cx="8614837" cy="23495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847266" y="2162335"/>
            <a:ext cx="3936402" cy="876913"/>
            <a:chOff x="635598" y="3104247"/>
            <a:chExt cx="3936402" cy="876913"/>
          </a:xfrm>
        </p:grpSpPr>
        <p:sp>
          <p:nvSpPr>
            <p:cNvPr id="8" name="Left Brace 7"/>
            <p:cNvSpPr/>
            <p:nvPr/>
          </p:nvSpPr>
          <p:spPr>
            <a:xfrm rot="5400000">
              <a:off x="2461845" y="1871005"/>
              <a:ext cx="283908" cy="3936402"/>
            </a:xfrm>
            <a:prstGeom prst="leftBrace">
              <a:avLst/>
            </a:prstGeom>
            <a:ln w="25400"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89649" y="3104247"/>
              <a:ext cx="21146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CC0099"/>
                  </a:solidFill>
                  <a:latin typeface="Comic Sans MS" pitchFamily="66" charset="0"/>
                </a:rPr>
                <a:t>Axiom 2)</a:t>
              </a:r>
              <a:endParaRPr lang="en-US" sz="3600" dirty="0">
                <a:solidFill>
                  <a:srgbClr val="CC0099"/>
                </a:solidFill>
                <a:latin typeface="Comic Sans MS" pitchFamily="66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51343" y="1349196"/>
            <a:ext cx="67249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so apply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modus ponens</a:t>
            </a:r>
            <a:r>
              <a:rPr lang="en-US" sz="4800" dirty="0" smtClean="0">
                <a:latin typeface="Comic Sans MS" pitchFamily="66" charset="0"/>
              </a:rPr>
              <a:t>:</a:t>
            </a:r>
            <a:endParaRPr lang="en-US" sz="4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15463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102" y="304800"/>
            <a:ext cx="7543800" cy="1143000"/>
          </a:xfrm>
        </p:spPr>
        <p:txBody>
          <a:bodyPr/>
          <a:lstStyle/>
          <a:p>
            <a:r>
              <a:rPr lang="en-US" sz="4000" dirty="0" smtClean="0"/>
              <a:t>A </a:t>
            </a:r>
            <a:r>
              <a:rPr lang="en-US" sz="4000" dirty="0" err="1" smtClean="0"/>
              <a:t>Lukasiewicz</a:t>
            </a:r>
            <a:r>
              <a:rPr lang="en-US" sz="4000" dirty="0" smtClean="0"/>
              <a:t>’ Proof</a:t>
            </a:r>
            <a:endParaRPr lang="en-US" sz="4000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68467" y="6553200"/>
            <a:ext cx="1675534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8910470"/>
              </p:ext>
            </p:extLst>
          </p:nvPr>
        </p:nvGraphicFramePr>
        <p:xfrm>
          <a:off x="219075" y="2841625"/>
          <a:ext cx="8615363" cy="212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17" name="Equation" r:id="rId3" imgW="1955800" imgH="482600" progId="Equation.3">
                  <p:embed/>
                </p:oleObj>
              </mc:Choice>
              <mc:Fallback>
                <p:oleObj name="Equation" r:id="rId3" imgW="19558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075" y="2841625"/>
                        <a:ext cx="8615363" cy="2127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985206" y="3148758"/>
            <a:ext cx="3936402" cy="876913"/>
            <a:chOff x="635598" y="3104247"/>
            <a:chExt cx="3936402" cy="876913"/>
          </a:xfrm>
        </p:grpSpPr>
        <p:sp>
          <p:nvSpPr>
            <p:cNvPr id="13" name="Left Brace 12"/>
            <p:cNvSpPr/>
            <p:nvPr/>
          </p:nvSpPr>
          <p:spPr>
            <a:xfrm rot="5400000">
              <a:off x="2461845" y="1871005"/>
              <a:ext cx="283908" cy="3936402"/>
            </a:xfrm>
            <a:prstGeom prst="leftBrace">
              <a:avLst/>
            </a:prstGeom>
            <a:ln w="25400"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89649" y="3104247"/>
              <a:ext cx="21146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CC0099"/>
                  </a:solidFill>
                  <a:latin typeface="Comic Sans MS" pitchFamily="66" charset="0"/>
                </a:rPr>
                <a:t>Axiom 1)</a:t>
              </a:r>
              <a:endParaRPr lang="en-US" sz="3600" dirty="0">
                <a:solidFill>
                  <a:srgbClr val="CC0099"/>
                </a:solidFill>
                <a:latin typeface="Comic Sans MS" pitchFamily="66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51343" y="1349196"/>
            <a:ext cx="67249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so apply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modus ponens</a:t>
            </a:r>
            <a:r>
              <a:rPr lang="en-US" sz="4800" dirty="0" smtClean="0">
                <a:latin typeface="Comic Sans MS" pitchFamily="66" charset="0"/>
              </a:rPr>
              <a:t>:</a:t>
            </a:r>
            <a:endParaRPr lang="en-US" sz="4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00115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102" y="304800"/>
            <a:ext cx="7543800" cy="1143000"/>
          </a:xfrm>
        </p:spPr>
        <p:txBody>
          <a:bodyPr/>
          <a:lstStyle/>
          <a:p>
            <a:r>
              <a:rPr lang="en-US" sz="4000" dirty="0" smtClean="0"/>
              <a:t>A </a:t>
            </a:r>
            <a:r>
              <a:rPr lang="en-US" sz="4000" dirty="0" err="1" smtClean="0"/>
              <a:t>Lukasiewicz</a:t>
            </a:r>
            <a:r>
              <a:rPr lang="en-US" sz="4000" dirty="0" smtClean="0"/>
              <a:t>’ Proof</a:t>
            </a:r>
            <a:endParaRPr lang="en-US" sz="4000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43821" y="6553200"/>
            <a:ext cx="1700180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8904202"/>
              </p:ext>
            </p:extLst>
          </p:nvPr>
        </p:nvGraphicFramePr>
        <p:xfrm>
          <a:off x="5765513" y="3947052"/>
          <a:ext cx="2405063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42" name="Equation" r:id="rId3" imgW="546100" imgH="215900" progId="Equation.DSMT4">
                  <p:embed/>
                </p:oleObj>
              </mc:Choice>
              <mc:Fallback>
                <p:oleObj name="Equation" r:id="rId3" imgW="5461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65513" y="3947052"/>
                        <a:ext cx="2405063" cy="950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51343" y="1349196"/>
            <a:ext cx="67249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so apply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modus ponens</a:t>
            </a:r>
            <a:r>
              <a:rPr lang="en-US" sz="4800" dirty="0" smtClean="0">
                <a:latin typeface="Comic Sans MS" pitchFamily="66" charset="0"/>
              </a:rPr>
              <a:t>: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21400" y="5105400"/>
            <a:ext cx="17238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QED</a:t>
            </a:r>
          </a:p>
        </p:txBody>
      </p:sp>
    </p:spTree>
    <p:extLst>
      <p:ext uri="{BB962C8B-B14F-4D97-AF65-F5344CB8AC3E}">
        <p14:creationId xmlns:p14="http://schemas.microsoft.com/office/powerpoint/2010/main" val="419062309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4740" y="1717665"/>
            <a:ext cx="8985240" cy="3532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Instead of truth tables,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can try to</a:t>
            </a:r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 prove</a:t>
            </a:r>
            <a:r>
              <a:rPr lang="en-US" sz="5400" i="1" dirty="0" smtClean="0">
                <a:solidFill>
                  <a:srgbClr val="BB0FAB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valid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formulas symbolically using axioms and deduction rules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Proving Validity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37747" y="6553200"/>
            <a:ext cx="1606254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28" y="1514900"/>
            <a:ext cx="9021172" cy="4885899"/>
          </a:xfrm>
        </p:spPr>
        <p:txBody>
          <a:bodyPr/>
          <a:lstStyle/>
          <a:p>
            <a:r>
              <a:rPr lang="en-US" sz="5400" dirty="0" smtClean="0"/>
              <a:t>The 3 Axioms are all </a:t>
            </a:r>
            <a:r>
              <a:rPr lang="en-US" sz="5400" dirty="0" smtClean="0">
                <a:solidFill>
                  <a:srgbClr val="008000"/>
                </a:solidFill>
              </a:rPr>
              <a:t>valid</a:t>
            </a:r>
          </a:p>
          <a:p>
            <a:r>
              <a:rPr lang="en-US" sz="5400" dirty="0" smtClean="0"/>
              <a:t>(verify by truth table).</a:t>
            </a:r>
          </a:p>
          <a:p>
            <a:r>
              <a:rPr lang="en-US" sz="5400" dirty="0" smtClean="0"/>
              <a:t>We know modus ponens is</a:t>
            </a:r>
          </a:p>
          <a:p>
            <a:r>
              <a:rPr lang="en-US" sz="5400" dirty="0" smtClean="0">
                <a:solidFill>
                  <a:srgbClr val="008000"/>
                </a:solidFill>
              </a:rPr>
              <a:t>sound</a:t>
            </a:r>
            <a:r>
              <a:rPr lang="en-US" sz="5400" dirty="0" smtClean="0"/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408" y="4487594"/>
            <a:ext cx="865974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            So </a:t>
            </a:r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every provable </a:t>
            </a:r>
          </a:p>
          <a:p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formula is</a:t>
            </a:r>
            <a:r>
              <a:rPr lang="en-US" sz="5400" dirty="0" smtClean="0">
                <a:latin typeface="Comic Sans MS" pitchFamily="66" charset="0"/>
              </a:rPr>
              <a:t> also </a:t>
            </a:r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valid</a:t>
            </a:r>
            <a:r>
              <a:rPr lang="en-US" sz="5400" dirty="0" smtClean="0">
                <a:latin typeface="Comic Sans MS" pitchFamily="66" charset="0"/>
              </a:rPr>
              <a:t>.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Lukasiewicz</a:t>
            </a:r>
            <a:r>
              <a:rPr lang="en-US" sz="3600" dirty="0" smtClean="0"/>
              <a:t>’ Proof System</a:t>
            </a:r>
            <a:endParaRPr lang="en-US" sz="3600" dirty="0"/>
          </a:p>
        </p:txBody>
      </p:sp>
      <p:sp useBgFill="1">
        <p:nvSpPr>
          <p:cNvPr id="17" name="Title 1"/>
          <p:cNvSpPr txBox="1">
            <a:spLocks/>
          </p:cNvSpPr>
          <p:nvPr/>
        </p:nvSpPr>
        <p:spPr bwMode="auto">
          <a:xfrm>
            <a:off x="1429180" y="368518"/>
            <a:ext cx="6794500" cy="10033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Lukasiewicz</a:t>
            </a: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is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</a:t>
            </a:r>
            <a:r>
              <a:rPr kumimoji="0" lang="en-US" sz="5400" b="1" i="0" u="none" strike="noStrike" kern="0" cap="none" spc="0" normalizeH="0" baseline="0" noProof="0" dirty="0" smtClean="0">
                <a:ln>
                  <a:noFill/>
                </a:ln>
                <a:solidFill>
                  <a:srgbClr val="BB0FAB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Sound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BB0FAB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68467" y="6553200"/>
            <a:ext cx="1675534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460500"/>
            <a:ext cx="8661400" cy="5016500"/>
          </a:xfrm>
        </p:spPr>
        <p:txBody>
          <a:bodyPr/>
          <a:lstStyle/>
          <a:p>
            <a:r>
              <a:rPr lang="en-US" sz="4800" dirty="0" smtClean="0"/>
              <a:t>Conversely, </a:t>
            </a:r>
            <a:r>
              <a:rPr lang="en-US" sz="4800" dirty="0" smtClean="0">
                <a:solidFill>
                  <a:srgbClr val="BB0FAB"/>
                </a:solidFill>
              </a:rPr>
              <a:t>every</a:t>
            </a:r>
            <a:r>
              <a:rPr lang="en-US" sz="4800" i="1" dirty="0" smtClean="0">
                <a:solidFill>
                  <a:srgbClr val="BB0FAB"/>
                </a:solidFill>
              </a:rPr>
              <a:t> </a:t>
            </a:r>
            <a:r>
              <a:rPr lang="en-US" sz="4800" dirty="0" smtClean="0">
                <a:solidFill>
                  <a:srgbClr val="BB0FAB"/>
                </a:solidFill>
              </a:rPr>
              <a:t>valid</a:t>
            </a:r>
            <a:endParaRPr lang="en-US" sz="4800" i="1" dirty="0" smtClean="0">
              <a:solidFill>
                <a:srgbClr val="BB0FAB"/>
              </a:solidFill>
            </a:endParaRPr>
          </a:p>
          <a:p>
            <a:r>
              <a:rPr lang="en-US" sz="4800" dirty="0" smtClean="0">
                <a:solidFill>
                  <a:srgbClr val="BB0FAB"/>
                </a:solidFill>
              </a:rPr>
              <a:t>(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  <a:latin typeface="Comic Sans MS"/>
                <a:cs typeface="Comic Sans MS"/>
              </a:rPr>
              <a:t>NOT</a:t>
            </a:r>
            <a:r>
              <a:rPr lang="en-US" sz="4800" dirty="0" smtClean="0">
                <a:solidFill>
                  <a:srgbClr val="BB0FAB"/>
                </a:solidFill>
              </a:rPr>
              <a:t>,</a:t>
            </a:r>
            <a:r>
              <a:rPr lang="en-US" sz="4800" b="1" dirty="0" smtClean="0">
                <a:solidFill>
                  <a:srgbClr val="0000F1"/>
                </a:solidFill>
                <a:latin typeface="Euclid Symbol" charset="2"/>
                <a:cs typeface="Euclid Symbol" charset="2"/>
              </a:rPr>
              <a:t>→</a:t>
            </a:r>
            <a:r>
              <a:rPr lang="en-US" sz="4800" dirty="0" smtClean="0">
                <a:solidFill>
                  <a:srgbClr val="BB0FAB"/>
                </a:solidFill>
              </a:rPr>
              <a:t>)-formula is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BB0FAB"/>
                </a:solidFill>
              </a:rPr>
              <a:t>provable</a:t>
            </a:r>
            <a:r>
              <a:rPr lang="en-US" sz="4800" dirty="0"/>
              <a:t>:</a:t>
            </a:r>
            <a:endParaRPr lang="en-US" sz="4800" dirty="0" smtClean="0"/>
          </a:p>
          <a:p>
            <a:pPr algn="ctr"/>
            <a:r>
              <a:rPr lang="en-US" sz="4800" dirty="0"/>
              <a:t>s</a:t>
            </a:r>
            <a:r>
              <a:rPr lang="en-US" sz="4800" dirty="0" smtClean="0"/>
              <a:t>ystem is “</a:t>
            </a:r>
            <a:r>
              <a:rPr lang="en-US" sz="5400" dirty="0" smtClean="0"/>
              <a:t>complete</a:t>
            </a:r>
            <a:r>
              <a:rPr lang="en-US" sz="4800" dirty="0" smtClean="0"/>
              <a:t>”</a:t>
            </a:r>
          </a:p>
          <a:p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Not hard to verify but would take</a:t>
            </a:r>
          </a:p>
          <a:p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a full lecture; we omit it.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0999" y="327546"/>
            <a:ext cx="7493001" cy="1039292"/>
          </a:xfrm>
        </p:spPr>
        <p:txBody>
          <a:bodyPr/>
          <a:lstStyle/>
          <a:p>
            <a:r>
              <a:rPr lang="en-US" sz="4000" dirty="0" err="1" smtClean="0"/>
              <a:t>Lukasiewicz</a:t>
            </a:r>
            <a:r>
              <a:rPr lang="en-US" sz="4000" dirty="0" smtClean="0"/>
              <a:t> is</a:t>
            </a:r>
            <a:r>
              <a:rPr lang="en-US" sz="3600" dirty="0" smtClean="0"/>
              <a:t> </a:t>
            </a:r>
            <a:r>
              <a:rPr lang="en-US" sz="4800" dirty="0" smtClean="0">
                <a:solidFill>
                  <a:srgbClr val="BB0FAB"/>
                </a:solidFill>
              </a:rPr>
              <a:t>Complete</a:t>
            </a:r>
            <a:endParaRPr lang="en-US" sz="4800" dirty="0">
              <a:solidFill>
                <a:srgbClr val="BB0FAB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43821" y="6553200"/>
            <a:ext cx="1700180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2702" y="363538"/>
            <a:ext cx="7568418" cy="1029164"/>
          </a:xfrm>
        </p:spPr>
        <p:txBody>
          <a:bodyPr/>
          <a:lstStyle/>
          <a:p>
            <a:r>
              <a:rPr lang="en-US" sz="3600" dirty="0" smtClean="0"/>
              <a:t>validity checking still inefficient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766079" y="1601332"/>
            <a:ext cx="770482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Algebraic &amp; deduction proofs </a:t>
            </a:r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in general</a:t>
            </a:r>
            <a:r>
              <a:rPr lang="en-US" sz="4800" dirty="0" smtClean="0">
                <a:latin typeface="Comic Sans MS" pitchFamily="66" charset="0"/>
              </a:rPr>
              <a:t> are no better than truth tables. </a:t>
            </a:r>
          </a:p>
          <a:p>
            <a:pPr algn="l"/>
            <a:r>
              <a:rPr lang="en-US" sz="4800" dirty="0" smtClean="0">
                <a:solidFill>
                  <a:srgbClr val="F90B1C"/>
                </a:solidFill>
                <a:latin typeface="Comic Sans MS" pitchFamily="66" charset="0"/>
              </a:rPr>
              <a:t>No efficient method</a:t>
            </a:r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 for</a:t>
            </a:r>
          </a:p>
          <a:p>
            <a:pPr algn="l"/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verifying validity is known.</a:t>
            </a:r>
            <a:endParaRPr lang="en-US" sz="4800" dirty="0">
              <a:solidFill>
                <a:srgbClr val="0000F1"/>
              </a:solidFill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43821" y="6553200"/>
            <a:ext cx="1700180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4740" y="1717665"/>
            <a:ext cx="89852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The text describes a bunch of algebraic rules to prove that propositional formulas are equivalent</a:t>
            </a:r>
          </a:p>
          <a:p>
            <a:pPr algn="l"/>
            <a:endParaRPr lang="en-US" sz="5400" dirty="0"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Proving Validity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37747" y="6553200"/>
            <a:ext cx="1606254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03706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4740" y="1717665"/>
            <a:ext cx="89852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for example,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the 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distributive law</a:t>
            </a:r>
          </a:p>
          <a:p>
            <a:pPr algn="l"/>
            <a:endParaRPr lang="en-US" sz="5400" dirty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37747" y="6553200"/>
            <a:ext cx="1606254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1607882"/>
              </p:ext>
            </p:extLst>
          </p:nvPr>
        </p:nvGraphicFramePr>
        <p:xfrm>
          <a:off x="571765" y="3644900"/>
          <a:ext cx="7933796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29" name="Equation" r:id="rId4" imgW="1790700" imgH="457200" progId="Equation.DSMT4">
                  <p:embed/>
                </p:oleObj>
              </mc:Choice>
              <mc:Fallback>
                <p:oleObj name="Equation" r:id="rId4" imgW="17907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1765" y="3644900"/>
                        <a:ext cx="7933796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139428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4740" y="1717665"/>
            <a:ext cx="89852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for example,</a:t>
            </a:r>
          </a:p>
          <a:p>
            <a:pPr algn="l"/>
            <a:r>
              <a:rPr lang="en-US" sz="5400" dirty="0" err="1" smtClean="0">
                <a:solidFill>
                  <a:srgbClr val="FF03E3"/>
                </a:solidFill>
                <a:latin typeface="Comic Sans MS" pitchFamily="66" charset="0"/>
              </a:rPr>
              <a:t>DeMorgan’s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 law</a:t>
            </a:r>
          </a:p>
          <a:p>
            <a:pPr algn="l"/>
            <a:endParaRPr lang="en-US" sz="5400" dirty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37747" y="6553200"/>
            <a:ext cx="1606254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6711320"/>
              </p:ext>
            </p:extLst>
          </p:nvPr>
        </p:nvGraphicFramePr>
        <p:xfrm>
          <a:off x="1217613" y="3644900"/>
          <a:ext cx="6640512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52" name="Equation" r:id="rId4" imgW="1498600" imgH="457200" progId="Equation.DSMT4">
                  <p:embed/>
                </p:oleObj>
              </mc:Choice>
              <mc:Fallback>
                <p:oleObj name="Equation" r:id="rId4" imgW="14986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17613" y="3644900"/>
                        <a:ext cx="6640512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61955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4740" y="1717665"/>
            <a:ext cx="89852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The set of rules for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≡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 in the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text are 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complete</a:t>
            </a:r>
            <a:r>
              <a:rPr lang="en-US" sz="5400" dirty="0" smtClean="0">
                <a:latin typeface="Comic Sans MS" pitchFamily="66" charset="0"/>
              </a:rPr>
              <a:t>: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if two formulas are 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≡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,</a:t>
            </a:r>
          </a:p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these rules can prove it.</a:t>
            </a:r>
            <a:endParaRPr lang="en-US" sz="5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37747" y="6553200"/>
            <a:ext cx="1606254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37559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0100" y="304800"/>
            <a:ext cx="5715000" cy="1257300"/>
          </a:xfrm>
        </p:spPr>
        <p:txBody>
          <a:bodyPr/>
          <a:lstStyle/>
          <a:p>
            <a:r>
              <a:rPr lang="en-US" sz="4800" dirty="0" smtClean="0"/>
              <a:t>A Proof System</a:t>
            </a:r>
            <a:endParaRPr lang="en-US" sz="4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propositional logic.</a:t>
            </a:r>
            <a:fld id="{DB6F0ED6-FEF5-4C9C-B1CC-29B47EC66FA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8113" y="1511300"/>
            <a:ext cx="89027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Another approach is to start with some valid formulas (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axioms</a:t>
            </a:r>
            <a:r>
              <a:rPr lang="en-US" sz="5400" dirty="0" smtClean="0">
                <a:latin typeface="Comic Sans MS" pitchFamily="66" charset="0"/>
              </a:rPr>
              <a:t>) and deduce more valid formulas using 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proof rules</a:t>
            </a:r>
          </a:p>
        </p:txBody>
      </p:sp>
    </p:spTree>
    <p:extLst>
      <p:ext uri="{BB962C8B-B14F-4D97-AF65-F5344CB8AC3E}">
        <p14:creationId xmlns:p14="http://schemas.microsoft.com/office/powerpoint/2010/main" val="250091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0100" y="304800"/>
            <a:ext cx="5715000" cy="1257300"/>
          </a:xfrm>
        </p:spPr>
        <p:txBody>
          <a:bodyPr/>
          <a:lstStyle/>
          <a:p>
            <a:r>
              <a:rPr lang="en-US" sz="4800" dirty="0" smtClean="0"/>
              <a:t>A Proof System</a:t>
            </a:r>
            <a:endParaRPr lang="en-US" sz="4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propositional logic.</a:t>
            </a:r>
            <a:fld id="{DB6F0ED6-FEF5-4C9C-B1CC-29B47EC66FA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8113" y="1511300"/>
            <a:ext cx="89027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kern="0" dirty="0" err="1">
                <a:solidFill>
                  <a:srgbClr val="FF03E3"/>
                </a:solidFill>
                <a:latin typeface="Comic Sans MS" pitchFamily="66" charset="0"/>
                <a:ea typeface="+mj-ea"/>
                <a:cs typeface="+mj-cs"/>
              </a:rPr>
              <a:t>Lukasiewicz</a:t>
            </a:r>
            <a:r>
              <a:rPr lang="en-US" sz="4400" kern="0" dirty="0">
                <a:solidFill>
                  <a:srgbClr val="FF03E3"/>
                </a:solidFill>
                <a:latin typeface="Comic Sans MS" pitchFamily="66" charset="0"/>
                <a:ea typeface="+mj-ea"/>
                <a:cs typeface="+mj-cs"/>
              </a:rPr>
              <a:t>’ </a:t>
            </a:r>
            <a:r>
              <a:rPr lang="en-US" sz="4400" kern="0" dirty="0" smtClean="0">
                <a:solidFill>
                  <a:srgbClr val="FF03E3"/>
                </a:solidFill>
                <a:latin typeface="Comic Sans MS" pitchFamily="66" charset="0"/>
                <a:ea typeface="+mj-ea"/>
                <a:cs typeface="+mj-cs"/>
              </a:rPr>
              <a:t>proof system</a:t>
            </a:r>
            <a:r>
              <a:rPr lang="en-US" sz="4400" kern="0" dirty="0" smtClean="0">
                <a:solidFill>
                  <a:srgbClr val="000000"/>
                </a:solidFill>
                <a:latin typeface="Comic Sans MS" pitchFamily="66" charset="0"/>
                <a:ea typeface="+mj-ea"/>
                <a:cs typeface="+mj-cs"/>
              </a:rPr>
              <a:t> is a particularly elegant example of this idea.</a:t>
            </a:r>
            <a:endParaRPr lang="en-US" sz="4400" dirty="0" smtClean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0543077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0100" y="304800"/>
            <a:ext cx="5715000" cy="1257300"/>
          </a:xfrm>
        </p:spPr>
        <p:txBody>
          <a:bodyPr/>
          <a:lstStyle/>
          <a:p>
            <a:r>
              <a:rPr lang="en-US" sz="4800" dirty="0" smtClean="0"/>
              <a:t>A Proof System</a:t>
            </a:r>
            <a:endParaRPr lang="en-US" sz="4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propositional logic.</a:t>
            </a:r>
            <a:fld id="{DB6F0ED6-FEF5-4C9C-B1CC-29B47EC66FA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8113" y="1511300"/>
            <a:ext cx="89027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kern="0" dirty="0" err="1">
                <a:solidFill>
                  <a:srgbClr val="FF03E3"/>
                </a:solidFill>
                <a:latin typeface="Comic Sans MS" pitchFamily="66" charset="0"/>
                <a:ea typeface="+mj-ea"/>
                <a:cs typeface="+mj-cs"/>
              </a:rPr>
              <a:t>Lukasiewicz</a:t>
            </a:r>
            <a:r>
              <a:rPr lang="en-US" sz="4400" kern="0" dirty="0">
                <a:solidFill>
                  <a:srgbClr val="FF03E3"/>
                </a:solidFill>
                <a:latin typeface="Comic Sans MS" pitchFamily="66" charset="0"/>
                <a:ea typeface="+mj-ea"/>
                <a:cs typeface="+mj-cs"/>
              </a:rPr>
              <a:t>’ </a:t>
            </a:r>
            <a:r>
              <a:rPr lang="en-US" sz="4400" kern="0" dirty="0" smtClean="0">
                <a:solidFill>
                  <a:srgbClr val="FF03E3"/>
                </a:solidFill>
                <a:latin typeface="Comic Sans MS" pitchFamily="66" charset="0"/>
                <a:ea typeface="+mj-ea"/>
                <a:cs typeface="+mj-cs"/>
              </a:rPr>
              <a:t>proof system</a:t>
            </a:r>
            <a:r>
              <a:rPr lang="en-US" sz="4400" kern="0" dirty="0" smtClean="0">
                <a:solidFill>
                  <a:srgbClr val="000000"/>
                </a:solidFill>
                <a:latin typeface="Comic Sans MS" pitchFamily="66" charset="0"/>
                <a:ea typeface="+mj-ea"/>
                <a:cs typeface="+mj-cs"/>
              </a:rPr>
              <a:t> is a particularly elegant example of this idea.  It covers formulas whose only logical operators are </a:t>
            </a:r>
            <a:r>
              <a:rPr lang="en-US" kern="0" dirty="0" smtClean="0">
                <a:solidFill>
                  <a:srgbClr val="0000E5"/>
                </a:solidFill>
                <a:latin typeface="Comic Sans MS" pitchFamily="66" charset="0"/>
                <a:ea typeface="+mj-ea"/>
                <a:cs typeface="+mj-cs"/>
              </a:rPr>
              <a:t>IMPLIES</a:t>
            </a:r>
            <a:r>
              <a:rPr lang="en-US" sz="4400" kern="0" dirty="0" smtClean="0">
                <a:solidFill>
                  <a:srgbClr val="0000E5"/>
                </a:solidFill>
                <a:latin typeface="Comic Sans MS" pitchFamily="66" charset="0"/>
                <a:ea typeface="+mj-ea"/>
                <a:cs typeface="+mj-cs"/>
              </a:rPr>
              <a:t> </a:t>
            </a:r>
            <a:r>
              <a:rPr lang="en-US" sz="4400" kern="0" dirty="0" smtClean="0">
                <a:latin typeface="Comic Sans MS" pitchFamily="66" charset="0"/>
                <a:ea typeface="+mj-ea"/>
                <a:cs typeface="+mj-cs"/>
              </a:rPr>
              <a:t>(</a:t>
            </a:r>
            <a:r>
              <a:rPr lang="en-US" sz="4400" kern="0" dirty="0" smtClean="0">
                <a:solidFill>
                  <a:srgbClr val="0000E5"/>
                </a:solidFill>
                <a:latin typeface="Symbol"/>
                <a:sym typeface="Symbol"/>
              </a:rPr>
              <a:t>→</a:t>
            </a:r>
            <a:r>
              <a:rPr lang="en-US" sz="4400" kern="0" dirty="0" smtClean="0">
                <a:solidFill>
                  <a:srgbClr val="000000"/>
                </a:solidFill>
                <a:latin typeface="Comic Sans MS"/>
                <a:cs typeface="Comic Sans MS"/>
                <a:sym typeface="Symbol"/>
              </a:rPr>
              <a:t>) and</a:t>
            </a:r>
            <a:r>
              <a:rPr lang="en-US" sz="4400" kern="0" dirty="0" smtClean="0">
                <a:solidFill>
                  <a:srgbClr val="0000E5"/>
                </a:solidFill>
                <a:latin typeface="Comic Sans MS"/>
                <a:cs typeface="Comic Sans MS"/>
                <a:sym typeface="Symbol"/>
              </a:rPr>
              <a:t> </a:t>
            </a:r>
            <a:r>
              <a:rPr lang="en-US" kern="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Symbol"/>
              </a:rPr>
              <a:t>NOT</a:t>
            </a:r>
            <a:r>
              <a:rPr lang="en-US" kern="0" dirty="0" smtClean="0">
                <a:latin typeface="Comic Sans MS"/>
                <a:cs typeface="Comic Sans MS"/>
                <a:sym typeface="Symbol"/>
              </a:rPr>
              <a:t>.</a:t>
            </a:r>
            <a:endParaRPr lang="en-US" sz="4400" dirty="0" smtClean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8210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1_6.042 Lecture Templat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7751</TotalTime>
  <Words>506</Words>
  <Application>Microsoft Macintosh PowerPoint</Application>
  <PresentationFormat>On-screen Show (4:3)</PresentationFormat>
  <Paragraphs>114</Paragraphs>
  <Slides>22</Slides>
  <Notes>7</Notes>
  <HiddenSlides>1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6.042 Lecture Template</vt:lpstr>
      <vt:lpstr>1_6.042 Lecture Template</vt:lpstr>
      <vt:lpstr>Equation</vt:lpstr>
      <vt:lpstr>The Logic of Propositions</vt:lpstr>
      <vt:lpstr>Proving Validity</vt:lpstr>
      <vt:lpstr>Proving Validity</vt:lpstr>
      <vt:lpstr>Algebra for Equivalence</vt:lpstr>
      <vt:lpstr>Algebra for Equivalence</vt:lpstr>
      <vt:lpstr>Algebra for Equivalence</vt:lpstr>
      <vt:lpstr>A Proof System</vt:lpstr>
      <vt:lpstr>A Proof System</vt:lpstr>
      <vt:lpstr>A Proof System</vt:lpstr>
      <vt:lpstr>Lukasiewicz’ Proof System</vt:lpstr>
      <vt:lpstr>Lukasiewicz’ Proof System</vt:lpstr>
      <vt:lpstr>Lukasiewicz’ Proof System</vt:lpstr>
      <vt:lpstr>Lukasiewicz’ Proof System</vt:lpstr>
      <vt:lpstr>A Lukasiewicz’ Proof</vt:lpstr>
      <vt:lpstr>A Lukasiewicz’ Proof</vt:lpstr>
      <vt:lpstr>A Lukasiewicz’ Proof</vt:lpstr>
      <vt:lpstr>A Lukasiewicz’ Proof</vt:lpstr>
      <vt:lpstr>A Lukasiewicz’ Proof</vt:lpstr>
      <vt:lpstr>A Lukasiewicz’ Proof</vt:lpstr>
      <vt:lpstr>Lukasiewicz’ Proof System</vt:lpstr>
      <vt:lpstr>Lukasiewicz is Complete</vt:lpstr>
      <vt:lpstr>validity checking still inefficient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663</cp:revision>
  <cp:lastPrinted>2013-04-04T02:59:25Z</cp:lastPrinted>
  <dcterms:created xsi:type="dcterms:W3CDTF">2011-02-09T15:01:58Z</dcterms:created>
  <dcterms:modified xsi:type="dcterms:W3CDTF">2015-02-06T04:16:50Z</dcterms:modified>
</cp:coreProperties>
</file>