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embeddings/oleObject5.bin" ContentType="application/vnd.openxmlformats-officedocument.oleObject"/>
  <Override PartName="/ppt/notesSlides/notesSlide11.xml" ContentType="application/vnd.openxmlformats-officedocument.presentationml.notesSlide+xml"/>
  <Override PartName="/ppt/embeddings/oleObject6.bin" ContentType="application/vnd.openxmlformats-officedocument.oleObject"/>
  <Override PartName="/ppt/notesSlides/notesSlide12.xml" ContentType="application/vnd.openxmlformats-officedocument.presentationml.notesSlide+xml"/>
  <Override PartName="/ppt/embeddings/oleObject7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50" r:id="rId1"/>
    <p:sldMasterId id="2147483651" r:id="rId2"/>
    <p:sldMasterId id="2147483677" r:id="rId3"/>
  </p:sldMasterIdLst>
  <p:notesMasterIdLst>
    <p:notesMasterId r:id="rId16"/>
  </p:notesMasterIdLst>
  <p:handoutMasterIdLst>
    <p:handoutMasterId r:id="rId17"/>
  </p:handoutMasterIdLst>
  <p:sldIdLst>
    <p:sldId id="392" r:id="rId4"/>
    <p:sldId id="425" r:id="rId5"/>
    <p:sldId id="393" r:id="rId6"/>
    <p:sldId id="395" r:id="rId7"/>
    <p:sldId id="405" r:id="rId8"/>
    <p:sldId id="406" r:id="rId9"/>
    <p:sldId id="407" r:id="rId10"/>
    <p:sldId id="404" r:id="rId11"/>
    <p:sldId id="426" r:id="rId12"/>
    <p:sldId id="427" r:id="rId13"/>
    <p:sldId id="428" r:id="rId14"/>
    <p:sldId id="429" r:id="rId15"/>
  </p:sldIdLst>
  <p:sldSz cx="9144000" cy="6858000" type="screen4x3"/>
  <p:notesSz cx="9601200" cy="7315200"/>
  <p:custDataLst>
    <p:tags r:id="rId19"/>
  </p:custDataLst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useTimings="0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99"/>
    <a:srgbClr val="006600"/>
    <a:srgbClr val="BB0FAB"/>
    <a:srgbClr val="C40025"/>
    <a:srgbClr val="F90B1C"/>
    <a:srgbClr val="EC0213"/>
    <a:srgbClr val="F80214"/>
    <a:srgbClr val="FF0000"/>
    <a:srgbClr val="F27122"/>
    <a:srgbClr val="E38A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03" autoAdjust="0"/>
    <p:restoredTop sz="99837" autoAdjust="0"/>
  </p:normalViewPr>
  <p:slideViewPr>
    <p:cSldViewPr snapToGrid="0" showGuides="1">
      <p:cViewPr>
        <p:scale>
          <a:sx n="100" d="100"/>
          <a:sy n="100" d="100"/>
        </p:scale>
        <p:origin x="-160" y="-80"/>
      </p:cViewPr>
      <p:guideLst>
        <p:guide orient="horz" pos="2160"/>
        <p:guide pos="289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59" d="100"/>
          <a:sy n="59" d="100"/>
        </p:scale>
        <p:origin x="-1788" y="-90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notesMaster" Target="notesMasters/notesMaster1.xml"/><Relationship Id="rId17" Type="http://schemas.openxmlformats.org/officeDocument/2006/relationships/handoutMaster" Target="handoutMasters/handoutMaster1.xml"/><Relationship Id="rId18" Type="http://schemas.openxmlformats.org/officeDocument/2006/relationships/printerSettings" Target="printerSettings/printerSettings1.bin"/><Relationship Id="rId19" Type="http://schemas.openxmlformats.org/officeDocument/2006/relationships/tags" Target="tags/tag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Relationship Id="rId2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Relationship Id="rId2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E495099E-BA1C-4A72-A615-C88D7C8249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6765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0265" y="0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9327" y="3474963"/>
            <a:ext cx="704254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9924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0265" y="6949924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57CDD2FB-05E6-4D8F-A577-F6AF03D672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3381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5BA567-AA92-4323-BE7D-C01256535593}" type="slidenum">
              <a:rPr lang="en-US"/>
              <a:pPr/>
              <a:t>1</a:t>
            </a:fld>
            <a:endParaRPr lang="en-US"/>
          </a:p>
        </p:txBody>
      </p:sp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>
                <a:solidFill>
                  <a:prstClr val="black"/>
                </a:solidFill>
              </a:rPr>
              <a:pPr/>
              <a:t>10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>
                <a:solidFill>
                  <a:prstClr val="black"/>
                </a:solidFill>
              </a:rPr>
              <a:pPr/>
              <a:t>11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>
                <a:solidFill>
                  <a:prstClr val="black"/>
                </a:solidFill>
              </a:rPr>
              <a:pPr/>
              <a:t>12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14BDF0A-DE5E-4B9D-B286-7277CA32F52E}" type="slidenum">
              <a:rPr lang="en-US"/>
              <a:pPr/>
              <a:t>2</a:t>
            </a:fld>
            <a:endParaRPr lang="en-US"/>
          </a:p>
        </p:txBody>
      </p:sp>
      <p:sp>
        <p:nvSpPr>
          <p:cNvPr id="303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2D51D58-EEA3-473B-80B7-1B3072D9585A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8C83F79-9AFA-4964-A67B-F3838C6DA33A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>
                <a:solidFill>
                  <a:prstClr val="black"/>
                </a:solidFill>
              </a:rPr>
              <a:pPr/>
              <a:t>9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435108" y="6553200"/>
            <a:ext cx="1708896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ops..</a:t>
            </a:r>
            <a:fld id="{C3C9801B-391E-452B-A4C3-BC5EC51A0BC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None/>
              <a:defRPr>
                <a:latin typeface="Comic Sans MS" pitchFamily="66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ops.</a:t>
            </a:r>
            <a:fld id="{19F24CE2-1F4B-4512-B5C9-C4086662BBB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ops.</a:t>
            </a:r>
            <a:fld id="{37824D00-345F-4FD0-936A-71B5AC18468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ops.</a:t>
            </a:r>
            <a:fld id="{C4F24D8D-A185-4E60-9514-B135EA8C3BD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ops.</a:t>
            </a:r>
            <a:fld id="{CE491DCD-8313-4DB4-A347-0C010058921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ops.</a:t>
            </a:r>
            <a:fld id="{C1105D0F-4076-4DA8-8BBA-221619D9A97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ops.</a:t>
            </a:r>
            <a:fld id="{075B8CF0-67CE-46DB-AD5A-266E8FD0124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ops.</a:t>
            </a:r>
            <a:fld id="{E48FC9C2-C352-42EF-B49B-D1C36F9D04B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ops.</a:t>
            </a:r>
            <a:fld id="{26BBB068-6957-4CCF-BE52-E72E2DD2B17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ops.</a:t>
            </a:r>
            <a:fld id="{B34E39A3-01D6-4C1E-BA2A-C68DA5665D6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5150" y="304800"/>
            <a:ext cx="207645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04800"/>
            <a:ext cx="6076950" cy="5867400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ops.</a:t>
            </a:r>
            <a:fld id="{918B944E-E05E-401F-B34C-339DD98DC38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435108" y="6553200"/>
            <a:ext cx="1708896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ops..</a:t>
            </a:r>
            <a:fld id="{A528ADE2-B74F-4D9D-8D04-FB5D781EAB5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435108" y="6553200"/>
            <a:ext cx="1708896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>
                <a:solidFill>
                  <a:srgbClr val="000000"/>
                </a:solidFill>
              </a:rPr>
              <a:t>propositional ops..</a:t>
            </a:r>
            <a:fld id="{C3C9801B-391E-452B-A4C3-BC5EC51A0BC7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1717094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435108" y="6553200"/>
            <a:ext cx="1708896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>
                <a:solidFill>
                  <a:srgbClr val="000000"/>
                </a:solidFill>
              </a:rPr>
              <a:t>propositional ops..</a:t>
            </a:r>
            <a:fld id="{A528ADE2-B74F-4D9D-8D04-FB5D781EAB51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4191218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435108" y="6553200"/>
            <a:ext cx="1708896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>
                <a:solidFill>
                  <a:srgbClr val="000000"/>
                </a:solidFill>
              </a:rPr>
              <a:t>propositional ops..</a:t>
            </a:r>
            <a:fld id="{B3A503E6-B8FE-4B0A-9976-9CA65DFEA87E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596551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473429" y="6553200"/>
            <a:ext cx="1670575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>
                <a:solidFill>
                  <a:srgbClr val="000000"/>
                </a:solidFill>
              </a:rPr>
              <a:t>propositional ops.</a:t>
            </a:r>
            <a:fld id="{DB6F0ED6-FEF5-4C9C-B1CC-29B47EC66FAA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6028008"/>
      </p:ext>
    </p:extLst>
  </p:cSld>
  <p:clrMapOvr>
    <a:masterClrMapping/>
  </p:clrMapOvr>
  <p:transition xmlns:p14="http://schemas.microsoft.com/office/powerpoint/2010/main" spd="slow" advClick="0"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435108" y="6553200"/>
            <a:ext cx="1708896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>
                <a:solidFill>
                  <a:srgbClr val="000000"/>
                </a:solidFill>
              </a:rPr>
              <a:t>propositional ops..</a:t>
            </a:r>
            <a:fld id="{7D4651B8-09C8-4A4D-BE8E-31B6C97A420D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9781287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435108" y="6553200"/>
            <a:ext cx="1708896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>
                <a:solidFill>
                  <a:srgbClr val="000000"/>
                </a:solidFill>
              </a:rPr>
              <a:t>propositional ops..</a:t>
            </a:r>
            <a:fld id="{85BC747C-4E6E-462A-A001-3C1CA56269DD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9924664"/>
      </p:ext>
    </p:extLst>
  </p:cSld>
  <p:clrMapOvr>
    <a:masterClrMapping/>
  </p:clrMapOvr>
  <p:transition xmlns:p14="http://schemas.microsoft.com/office/powerpoint/2010/main" spd="slow" advClick="0"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543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435108" y="6553200"/>
            <a:ext cx="1708896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>
                <a:solidFill>
                  <a:srgbClr val="000000"/>
                </a:solidFill>
              </a:rPr>
              <a:t>propositional ops..</a:t>
            </a:r>
            <a:fld id="{B7856ECB-7BA5-4EA4-A170-7A96316AE30B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9612777"/>
      </p:ext>
    </p:extLst>
  </p:cSld>
  <p:clrMapOvr>
    <a:masterClrMapping/>
  </p:clrMapOvr>
  <p:transition xmlns:p14="http://schemas.microsoft.com/office/powerpoint/2010/main" spd="slow" advClick="0"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543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2057400"/>
            <a:ext cx="3810000" cy="19812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191000"/>
            <a:ext cx="3810000" cy="1981200"/>
          </a:xfrm>
        </p:spPr>
        <p:txBody>
          <a:bodyPr/>
          <a:lstStyle>
            <a:lvl1pPr>
              <a:buNone/>
              <a:defRPr/>
            </a:lvl1pPr>
            <a:lvl2pPr>
              <a:buNone/>
              <a:defRPr/>
            </a:lvl2pPr>
            <a:lvl5pPr>
              <a:buNone/>
              <a:defRPr/>
            </a:lvl5pPr>
          </a:lstStyle>
          <a:p>
            <a:pPr lvl="0"/>
            <a:endParaRPr lang="en-US" dirty="0" smtClean="0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>
                <a:solidFill>
                  <a:srgbClr val="000000"/>
                </a:solidFill>
              </a:rPr>
              <a:t>propositional ops.</a:t>
            </a:r>
            <a:fld id="{883BA68D-4400-4AD9-848C-65748A4D082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8181830"/>
      </p:ext>
    </p:extLst>
  </p:cSld>
  <p:clrMapOvr>
    <a:masterClrMapping/>
  </p:clrMapOvr>
  <p:transition xmlns:p14="http://schemas.microsoft.com/office/powerpoint/2010/main" spd="slow" advClick="0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435108" y="6553200"/>
            <a:ext cx="1708896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ops..</a:t>
            </a:r>
            <a:fld id="{B3A503E6-B8FE-4B0A-9976-9CA65DFEA87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435108" y="6553200"/>
            <a:ext cx="1708896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ops..</a:t>
            </a:r>
            <a:fld id="{DB6F0ED6-FEF5-4C9C-B1CC-29B47EC66FA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435108" y="6553200"/>
            <a:ext cx="1708896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ops..</a:t>
            </a:r>
            <a:fld id="{7D4651B8-09C8-4A4D-BE8E-31B6C97A420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435108" y="6553200"/>
            <a:ext cx="1708896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ops..</a:t>
            </a:r>
            <a:fld id="{85BC747C-4E6E-462A-A001-3C1CA56269D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543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435108" y="6553200"/>
            <a:ext cx="1708896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ops..</a:t>
            </a:r>
            <a:fld id="{B7856ECB-7BA5-4EA4-A170-7A96316AE30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543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2057400"/>
            <a:ext cx="3810000" cy="19812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191000"/>
            <a:ext cx="3810000" cy="1981200"/>
          </a:xfrm>
        </p:spPr>
        <p:txBody>
          <a:bodyPr/>
          <a:lstStyle>
            <a:lvl1pPr>
              <a:buNone/>
              <a:defRPr/>
            </a:lvl1pPr>
            <a:lvl2pPr>
              <a:buNone/>
              <a:defRPr/>
            </a:lvl2pPr>
            <a:lvl5pPr>
              <a:buNone/>
              <a:defRPr/>
            </a:lvl5pPr>
          </a:lstStyle>
          <a:p>
            <a:pPr lvl="0"/>
            <a:endParaRPr lang="en-US" dirty="0" smtClean="0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473429" y="6553200"/>
            <a:ext cx="1670575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ops.</a:t>
            </a:r>
            <a:fld id="{883BA68D-4400-4AD9-848C-65748A4D082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ops.</a:t>
            </a:r>
            <a:fld id="{671A9335-2B28-465B-823D-6F18B2E5431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0" Type="http://schemas.openxmlformats.org/officeDocument/2006/relationships/image" Target="../media/image1.png"/><Relationship Id="rId11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2" Type="http://schemas.openxmlformats.org/officeDocument/2006/relationships/slideLayout" Target="../slideLayouts/slideLayout10.xml"/><Relationship Id="rId3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5.xml"/><Relationship Id="rId8" Type="http://schemas.openxmlformats.org/officeDocument/2006/relationships/slideLayout" Target="../slideLayouts/slideLayout16.xml"/><Relationship Id="rId9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8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4" Type="http://schemas.openxmlformats.org/officeDocument/2006/relationships/slideLayout" Target="../slideLayouts/slideLayout23.xml"/><Relationship Id="rId5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6.xml"/><Relationship Id="rId8" Type="http://schemas.openxmlformats.org/officeDocument/2006/relationships/slideLayout" Target="../slideLayouts/slideLayout27.xml"/><Relationship Id="rId9" Type="http://schemas.openxmlformats.org/officeDocument/2006/relationships/theme" Target="../theme/theme3.xml"/><Relationship Id="rId10" Type="http://schemas.openxmlformats.org/officeDocument/2006/relationships/image" Target="../media/image1.png"/><Relationship Id="rId11" Type="http://schemas.openxmlformats.org/officeDocument/2006/relationships/image" Target="../media/image2.png"/><Relationship Id="rId1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dirty="0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 smtClean="0"/>
          </a:p>
        </p:txBody>
      </p:sp>
      <p:sp>
        <p:nvSpPr>
          <p:cNvPr id="1229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343361" y="6553200"/>
            <a:ext cx="180064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20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smtClean="0"/>
              <a:t>propositional ops I.</a:t>
            </a:r>
            <a:fld id="{EBFB97A3-F52F-4FD6-B1AC-522A20C9546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0245" name="Picture 12" descr="board"/>
          <p:cNvPicPr>
            <a:picLocks noChangeAspect="1" noChangeArrowheads="1"/>
          </p:cNvPicPr>
          <p:nvPr userDrawn="1"/>
        </p:nvPicPr>
        <p:blipFill>
          <a:blip r:embed="rId10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301" name="Rectangle 13"/>
          <p:cNvSpPr>
            <a:spLocks noChangeArrowheads="1"/>
          </p:cNvSpPr>
          <p:nvPr userDrawn="1"/>
        </p:nvSpPr>
        <p:spPr bwMode="auto">
          <a:xfrm>
            <a:off x="4125913" y="6570994"/>
            <a:ext cx="1380544" cy="26161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1100" baseline="0" dirty="0" smtClean="0">
                <a:latin typeface="Comic Sans MS" pitchFamily="66" charset="0"/>
              </a:rPr>
              <a:t>February 14</a:t>
            </a:r>
            <a:r>
              <a:rPr lang="en-US" sz="1100" dirty="0" smtClean="0">
                <a:latin typeface="Comic Sans MS" pitchFamily="66" charset="0"/>
              </a:rPr>
              <a:t>, 2014</a:t>
            </a:r>
            <a:endParaRPr lang="en-US" sz="1100" dirty="0">
              <a:latin typeface="Comic Sans MS" pitchFamily="66" charset="0"/>
            </a:endParaRPr>
          </a:p>
        </p:txBody>
      </p:sp>
      <p:pic>
        <p:nvPicPr>
          <p:cNvPr id="8" name="Picture 7" descr="license.img"/>
          <p:cNvPicPr>
            <a:picLocks/>
          </p:cNvPicPr>
          <p:nvPr userDrawn="1"/>
        </p:nvPicPr>
        <p:blipFill>
          <a:blip r:embed="rId11" cstate="print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987900" y="6611779"/>
            <a:ext cx="11224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Comic Sans MS" pitchFamily="66" charset="0"/>
              </a:rPr>
              <a:t>Albert R Meyer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7" r:id="rId4"/>
    <p:sldLayoutId id="2147483658" r:id="rId5"/>
    <p:sldLayoutId id="2147483660" r:id="rId6"/>
    <p:sldLayoutId id="2147483663" r:id="rId7"/>
    <p:sldLayoutId id="2147483664" r:id="rId8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None/>
        <a:defRPr sz="36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3200">
          <a:solidFill>
            <a:schemeClr val="tx1"/>
          </a:solidFill>
          <a:latin typeface="Comic Sans MS" pitchFamily="66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omic Sans MS" pitchFamily="66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omic Sans MS" pitchFamily="66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Comic Sans MS" pitchFamily="66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232452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77057" y="6553200"/>
            <a:ext cx="146694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200"/>
            </a:lvl1pPr>
          </a:lstStyle>
          <a:p>
            <a:pPr>
              <a:defRPr/>
            </a:pPr>
            <a:r>
              <a:rPr lang="en-US" dirty="0" smtClean="0"/>
              <a:t>propositional ops.</a:t>
            </a:r>
            <a:fld id="{2CE11749-3435-4A3E-A162-33970963D09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1269" name="Picture 5" descr="board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2454" name="Rectangle 6"/>
          <p:cNvSpPr>
            <a:spLocks noChangeArrowheads="1"/>
          </p:cNvSpPr>
          <p:nvPr userDrawn="1"/>
        </p:nvSpPr>
        <p:spPr bwMode="auto">
          <a:xfrm>
            <a:off x="4141788" y="6611938"/>
            <a:ext cx="860425" cy="24606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1000" dirty="0"/>
              <a:t>Sept. 7, 2007</a:t>
            </a:r>
          </a:p>
        </p:txBody>
      </p:sp>
      <p:sp>
        <p:nvSpPr>
          <p:cNvPr id="232455" name="Text Box 7"/>
          <p:cNvSpPr txBox="1">
            <a:spLocks noChangeArrowheads="1"/>
          </p:cNvSpPr>
          <p:nvPr userDrawn="1"/>
        </p:nvSpPr>
        <p:spPr bwMode="auto">
          <a:xfrm>
            <a:off x="0" y="6578600"/>
            <a:ext cx="3070225" cy="2746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1000"/>
              <a:t>Copyright </a:t>
            </a:r>
            <a:r>
              <a:rPr lang="en-US" sz="1000" i="1"/>
              <a:t>©</a:t>
            </a:r>
            <a:r>
              <a:rPr lang="en-US" sz="1000"/>
              <a:t> Albert R. Meyer, 2007</a:t>
            </a:r>
            <a:r>
              <a:rPr lang="en-US" sz="1200"/>
              <a:t>. </a:t>
            </a:r>
            <a:r>
              <a:rPr lang="en-US" sz="1000"/>
              <a:t>All rights reserved.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cs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cs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cs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6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3200">
          <a:solidFill>
            <a:schemeClr val="tx1"/>
          </a:solidFill>
          <a:latin typeface="Comic Sans MS" pitchFamily="66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omic Sans MS" pitchFamily="66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omic Sans MS" pitchFamily="66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Comic Sans MS" pitchFamily="66" charset="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dirty="0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 smtClean="0"/>
          </a:p>
        </p:txBody>
      </p:sp>
      <p:sp>
        <p:nvSpPr>
          <p:cNvPr id="1229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473429" y="6553200"/>
            <a:ext cx="167057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20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smtClean="0">
                <a:solidFill>
                  <a:srgbClr val="000000"/>
                </a:solidFill>
              </a:rPr>
              <a:t>propositional ops.</a:t>
            </a:r>
            <a:fld id="{EBFB97A3-F52F-4FD6-B1AC-522A20C95467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10245" name="Picture 12" descr="board"/>
          <p:cNvPicPr>
            <a:picLocks noChangeAspect="1" noChangeArrowheads="1"/>
          </p:cNvPicPr>
          <p:nvPr userDrawn="1"/>
        </p:nvPicPr>
        <p:blipFill>
          <a:blip r:embed="rId10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301" name="Rectangle 13"/>
          <p:cNvSpPr>
            <a:spLocks noChangeArrowheads="1"/>
          </p:cNvSpPr>
          <p:nvPr userDrawn="1"/>
        </p:nvSpPr>
        <p:spPr bwMode="auto">
          <a:xfrm>
            <a:off x="4125913" y="6570994"/>
            <a:ext cx="1380544" cy="26161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1100" dirty="0" smtClean="0">
                <a:solidFill>
                  <a:srgbClr val="000000"/>
                </a:solidFill>
                <a:latin typeface="Comic Sans MS" pitchFamily="66" charset="0"/>
              </a:rPr>
              <a:t>February 14, 2014</a:t>
            </a:r>
            <a:endParaRPr lang="en-US" sz="1100" dirty="0">
              <a:solidFill>
                <a:srgbClr val="000000"/>
              </a:solidFill>
              <a:latin typeface="Comic Sans MS" pitchFamily="66" charset="0"/>
            </a:endParaRPr>
          </a:p>
        </p:txBody>
      </p:sp>
      <p:pic>
        <p:nvPicPr>
          <p:cNvPr id="8" name="Picture 7" descr="license.img"/>
          <p:cNvPicPr>
            <a:picLocks/>
          </p:cNvPicPr>
          <p:nvPr userDrawn="1"/>
        </p:nvPicPr>
        <p:blipFill>
          <a:blip r:embed="rId11" cstate="print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987900" y="6611779"/>
            <a:ext cx="11224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rgbClr val="000000"/>
                </a:solidFill>
                <a:latin typeface="Comic Sans MS" pitchFamily="66" charset="0"/>
              </a:rPr>
              <a:t>Albert R Meyer</a:t>
            </a:r>
          </a:p>
        </p:txBody>
      </p:sp>
    </p:spTree>
    <p:extLst>
      <p:ext uri="{BB962C8B-B14F-4D97-AF65-F5344CB8AC3E}">
        <p14:creationId xmlns:p14="http://schemas.microsoft.com/office/powerpoint/2010/main" val="844140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</p:sldLayoutIdLst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None/>
        <a:defRPr sz="36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3200">
          <a:solidFill>
            <a:schemeClr val="tx1"/>
          </a:solidFill>
          <a:latin typeface="Comic Sans MS" pitchFamily="66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omic Sans MS" pitchFamily="66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omic Sans MS" pitchFamily="66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Comic Sans MS" pitchFamily="66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7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4" Type="http://schemas.openxmlformats.org/officeDocument/2006/relationships/image" Target="../media/image9.png"/><Relationship Id="rId5" Type="http://schemas.openxmlformats.org/officeDocument/2006/relationships/oleObject" Target="../embeddings/oleObject6.bin"/><Relationship Id="rId6" Type="http://schemas.openxmlformats.org/officeDocument/2006/relationships/image" Target="../media/image8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4" Type="http://schemas.openxmlformats.org/officeDocument/2006/relationships/oleObject" Target="../embeddings/oleObject7.bin"/><Relationship Id="rId5" Type="http://schemas.openxmlformats.org/officeDocument/2006/relationships/image" Target="../media/image10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tags" Target="../tags/tag2.xml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3.xml"/><Relationship Id="rId5" Type="http://schemas.openxmlformats.org/officeDocument/2006/relationships/oleObject" Target="../embeddings/oleObject1.bin"/><Relationship Id="rId6" Type="http://schemas.openxmlformats.org/officeDocument/2006/relationships/image" Target="../media/image3.wmf"/><Relationship Id="rId7" Type="http://schemas.openxmlformats.org/officeDocument/2006/relationships/oleObject" Target="../embeddings/oleObject2.bin"/><Relationship Id="rId8" Type="http://schemas.openxmlformats.org/officeDocument/2006/relationships/image" Target="../media/image4.emf"/><Relationship Id="rId1" Type="http://schemas.openxmlformats.org/officeDocument/2006/relationships/vmlDrawing" Target="../drawings/vmlDrawing1.vml"/><Relationship Id="rId2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4" Type="http://schemas.openxmlformats.org/officeDocument/2006/relationships/notesSlide" Target="../notesSlides/notesSlide4.xml"/><Relationship Id="rId5" Type="http://schemas.openxmlformats.org/officeDocument/2006/relationships/oleObject" Target="../embeddings/oleObject3.bin"/><Relationship Id="rId6" Type="http://schemas.openxmlformats.org/officeDocument/2006/relationships/image" Target="../media/image5.wmf"/><Relationship Id="rId7" Type="http://schemas.openxmlformats.org/officeDocument/2006/relationships/oleObject" Target="../embeddings/oleObject4.bin"/><Relationship Id="rId8" Type="http://schemas.openxmlformats.org/officeDocument/2006/relationships/image" Target="../media/image6.emf"/><Relationship Id="rId1" Type="http://schemas.openxmlformats.org/officeDocument/2006/relationships/vmlDrawing" Target="../drawings/vmlDrawing2.vml"/><Relationship Id="rId2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tags" Target="../tags/tag5.xml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42072" y="1589649"/>
            <a:ext cx="7642274" cy="3727938"/>
          </a:xfrm>
        </p:spPr>
        <p:txBody>
          <a:bodyPr/>
          <a:lstStyle/>
          <a:p>
            <a:pPr algn="ctr"/>
            <a:r>
              <a:rPr lang="en-US" sz="8800" b="0" dirty="0" smtClean="0"/>
              <a:t>Propositional</a:t>
            </a:r>
            <a:r>
              <a:rPr lang="en-US" sz="8800" b="0" smtClean="0"/>
              <a:t/>
            </a:r>
            <a:br>
              <a:rPr lang="en-US" sz="8800" b="0" smtClean="0"/>
            </a:br>
            <a:r>
              <a:rPr lang="en-US" sz="8800" b="0" smtClean="0"/>
              <a:t>Operators</a:t>
            </a:r>
            <a:endParaRPr lang="en-US" sz="8800" b="0" dirty="0">
              <a:latin typeface="Comic Sans MS" pitchFamily="66" charset="0"/>
            </a:endParaRP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651210" y="6553200"/>
            <a:ext cx="1492791" cy="276999"/>
          </a:xfrm>
          <a:noFill/>
        </p:spPr>
        <p:txBody>
          <a:bodyPr/>
          <a:lstStyle/>
          <a:p>
            <a:r>
              <a:rPr lang="en-US" dirty="0" smtClean="0"/>
              <a:t>propositional ops.</a:t>
            </a:r>
            <a:fld id="{0150943C-9303-41DF-A6FA-7E32D6C5D18E}" type="slidenum">
              <a:rPr lang="en-US" smtClean="0"/>
              <a:pPr/>
              <a:t>1</a:t>
            </a:fld>
            <a:endParaRPr lang="en-US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557284" y="6553200"/>
            <a:ext cx="1586717" cy="276999"/>
          </a:xfrm>
          <a:noFill/>
        </p:spPr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propositional ops.</a:t>
            </a:r>
            <a:fld id="{0150943C-9303-41DF-A6FA-7E32D6C5D18E}" type="slidenum">
              <a:rPr lang="en-US" smtClean="0">
                <a:solidFill>
                  <a:srgbClr val="000000"/>
                </a:solidFill>
              </a:rPr>
              <a:pPr/>
              <a:t>10</a:t>
            </a:fld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401623" y="276412"/>
            <a:ext cx="4354015" cy="951886"/>
          </a:xfrm>
        </p:spPr>
        <p:txBody>
          <a:bodyPr/>
          <a:lstStyle/>
          <a:p>
            <a:r>
              <a:rPr lang="en-US" sz="4000" dirty="0" smtClean="0"/>
              <a:t>Digital Logic</a:t>
            </a:r>
            <a:endParaRPr lang="en-US" sz="4000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9319875"/>
              </p:ext>
            </p:extLst>
          </p:nvPr>
        </p:nvGraphicFramePr>
        <p:xfrm>
          <a:off x="3494088" y="1304925"/>
          <a:ext cx="3286125" cy="424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626" name="Equation" r:id="rId4" imgW="876300" imgH="1130300" progId="Equation.DSMT4">
                  <p:embed/>
                </p:oleObj>
              </mc:Choice>
              <mc:Fallback>
                <p:oleObj name="Equation" r:id="rId4" imgW="876300" imgH="1130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4088" y="1304925"/>
                        <a:ext cx="3286125" cy="4240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36245093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774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24187" y="3436938"/>
            <a:ext cx="3095625" cy="200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Rectangle 14"/>
          <p:cNvSpPr/>
          <p:nvPr/>
        </p:nvSpPr>
        <p:spPr>
          <a:xfrm>
            <a:off x="3630706" y="3436938"/>
            <a:ext cx="1963270" cy="2143591"/>
          </a:xfrm>
          <a:prstGeom prst="rect">
            <a:avLst/>
          </a:prstGeom>
          <a:noFill/>
          <a:ln>
            <a:solidFill>
              <a:schemeClr val="tx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477790" y="5782235"/>
            <a:ext cx="21884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Comic Sans MS" pitchFamily="66" charset="0"/>
              </a:rPr>
              <a:t>half adder</a:t>
            </a:r>
            <a:endParaRPr lang="en-US" dirty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572000" y="6306671"/>
            <a:ext cx="4216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</a:rPr>
              <a:t>from </a:t>
            </a:r>
            <a:r>
              <a:rPr lang="en-US" sz="10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http://en.wikipedia.org/wiki/Adder_(electronics)</a:t>
            </a:r>
            <a:endParaRPr lang="en-US" sz="10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581930" y="6553200"/>
            <a:ext cx="1562071" cy="276999"/>
          </a:xfrm>
          <a:noFill/>
        </p:spPr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propositional ops.</a:t>
            </a:r>
            <a:fld id="{0150943C-9303-41DF-A6FA-7E32D6C5D18E}" type="slidenum">
              <a:rPr lang="en-US" smtClean="0">
                <a:solidFill>
                  <a:srgbClr val="000000"/>
                </a:solidFill>
              </a:rPr>
              <a:pPr/>
              <a:t>11</a:t>
            </a:fld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678539" y="239328"/>
            <a:ext cx="6785252" cy="1021487"/>
          </a:xfrm>
        </p:spPr>
        <p:txBody>
          <a:bodyPr/>
          <a:lstStyle/>
          <a:p>
            <a:r>
              <a:rPr lang="en-US" sz="4000" dirty="0" smtClean="0"/>
              <a:t>Application:  Digital Logic</a:t>
            </a:r>
            <a:endParaRPr lang="en-US" sz="4000" dirty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5005455"/>
              </p:ext>
            </p:extLst>
          </p:nvPr>
        </p:nvGraphicFramePr>
        <p:xfrm>
          <a:off x="2447925" y="1244600"/>
          <a:ext cx="4300538" cy="186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650" name="Equation" r:id="rId5" imgW="2349500" imgH="1016000" progId="Equation.DSMT4">
                  <p:embed/>
                </p:oleObj>
              </mc:Choice>
              <mc:Fallback>
                <p:oleObj name="Equation" r:id="rId5" imgW="2349500" imgH="1016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7925" y="1244600"/>
                        <a:ext cx="4300538" cy="1860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99275475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572000" y="3514170"/>
            <a:ext cx="1317812" cy="1344705"/>
          </a:xfrm>
          <a:prstGeom prst="rect">
            <a:avLst/>
          </a:prstGeom>
          <a:noFill/>
          <a:ln>
            <a:solidFill>
              <a:schemeClr val="tx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800">
              <a:solidFill>
                <a:srgbClr val="FFFFFF"/>
              </a:solidFill>
              <a:latin typeface="Times New Roman"/>
            </a:endParaRPr>
          </a:p>
        </p:txBody>
      </p:sp>
      <p:grpSp>
        <p:nvGrpSpPr>
          <p:cNvPr id="2" name="Group 50"/>
          <p:cNvGrpSpPr/>
          <p:nvPr/>
        </p:nvGrpSpPr>
        <p:grpSpPr>
          <a:xfrm>
            <a:off x="914399" y="4007228"/>
            <a:ext cx="2299448" cy="1358152"/>
            <a:chOff x="914399" y="3872758"/>
            <a:chExt cx="2299448" cy="1358152"/>
          </a:xfrm>
        </p:grpSpPr>
        <p:sp>
          <p:nvSpPr>
            <p:cNvPr id="15" name="Rectangle 14"/>
            <p:cNvSpPr/>
            <p:nvPr/>
          </p:nvSpPr>
          <p:spPr>
            <a:xfrm>
              <a:off x="1896035" y="3886205"/>
              <a:ext cx="1317812" cy="1344705"/>
            </a:xfrm>
            <a:prstGeom prst="rect">
              <a:avLst/>
            </a:prstGeom>
            <a:noFill/>
            <a:ln>
              <a:solidFill>
                <a:schemeClr val="tx2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800">
                <a:solidFill>
                  <a:srgbClr val="FFFFFF"/>
                </a:solidFill>
                <a:latin typeface="Times New Roman"/>
              </a:endParaRPr>
            </a:p>
          </p:txBody>
        </p:sp>
        <p:grpSp>
          <p:nvGrpSpPr>
            <p:cNvPr id="3" name="Group 17"/>
            <p:cNvGrpSpPr/>
            <p:nvPr/>
          </p:nvGrpSpPr>
          <p:grpSpPr>
            <a:xfrm>
              <a:off x="914399" y="3872758"/>
              <a:ext cx="968189" cy="523220"/>
              <a:chOff x="914399" y="4975412"/>
              <a:chExt cx="968189" cy="523220"/>
            </a:xfrm>
          </p:grpSpPr>
          <p:cxnSp>
            <p:nvCxnSpPr>
              <p:cNvPr id="13" name="Straight Arrow Connector 12"/>
              <p:cNvCxnSpPr/>
              <p:nvPr/>
            </p:nvCxnSpPr>
            <p:spPr>
              <a:xfrm>
                <a:off x="1290918" y="5230906"/>
                <a:ext cx="591670" cy="158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/>
              <p:cNvSpPr txBox="1"/>
              <p:nvPr/>
            </p:nvSpPr>
            <p:spPr>
              <a:xfrm>
                <a:off x="914399" y="4975412"/>
                <a:ext cx="44755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solidFill>
                      <a:srgbClr val="000000"/>
                    </a:solidFill>
                    <a:latin typeface="Comic Sans MS" pitchFamily="66" charset="0"/>
                  </a:rPr>
                  <a:t>A</a:t>
                </a:r>
                <a:endParaRPr lang="en-US" sz="2800" dirty="0">
                  <a:solidFill>
                    <a:srgbClr val="000000"/>
                  </a:solidFill>
                  <a:latin typeface="Comic Sans MS" pitchFamily="66" charset="0"/>
                </a:endParaRPr>
              </a:p>
            </p:txBody>
          </p:sp>
        </p:grpSp>
        <p:grpSp>
          <p:nvGrpSpPr>
            <p:cNvPr id="4" name="Group 18"/>
            <p:cNvGrpSpPr/>
            <p:nvPr/>
          </p:nvGrpSpPr>
          <p:grpSpPr>
            <a:xfrm>
              <a:off x="918882" y="4616829"/>
              <a:ext cx="968189" cy="523220"/>
              <a:chOff x="914399" y="4988859"/>
              <a:chExt cx="968189" cy="523220"/>
            </a:xfrm>
          </p:grpSpPr>
          <p:cxnSp>
            <p:nvCxnSpPr>
              <p:cNvPr id="20" name="Straight Arrow Connector 19"/>
              <p:cNvCxnSpPr/>
              <p:nvPr/>
            </p:nvCxnSpPr>
            <p:spPr>
              <a:xfrm>
                <a:off x="1290918" y="5230906"/>
                <a:ext cx="591670" cy="158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TextBox 20"/>
              <p:cNvSpPr txBox="1"/>
              <p:nvPr/>
            </p:nvSpPr>
            <p:spPr>
              <a:xfrm>
                <a:off x="914399" y="4988859"/>
                <a:ext cx="41069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solidFill>
                      <a:srgbClr val="000000"/>
                    </a:solidFill>
                    <a:latin typeface="Comic Sans MS" pitchFamily="66" charset="0"/>
                  </a:rPr>
                  <a:t>B</a:t>
                </a:r>
                <a:endParaRPr lang="en-US" sz="2800" dirty="0">
                  <a:solidFill>
                    <a:srgbClr val="000000"/>
                  </a:solidFill>
                  <a:latin typeface="Comic Sans MS" pitchFamily="66" charset="0"/>
                </a:endParaRPr>
              </a:p>
            </p:txBody>
          </p:sp>
        </p:grpSp>
      </p:grpSp>
      <p:grpSp>
        <p:nvGrpSpPr>
          <p:cNvPr id="5" name="Group 21"/>
          <p:cNvGrpSpPr/>
          <p:nvPr/>
        </p:nvGrpSpPr>
        <p:grpSpPr>
          <a:xfrm>
            <a:off x="3546659" y="3444412"/>
            <a:ext cx="1025341" cy="584775"/>
            <a:chOff x="857247" y="4945995"/>
            <a:chExt cx="1025341" cy="584775"/>
          </a:xfrm>
        </p:grpSpPr>
        <p:cxnSp>
          <p:nvCxnSpPr>
            <p:cNvPr id="23" name="Straight Arrow Connector 22"/>
            <p:cNvCxnSpPr/>
            <p:nvPr/>
          </p:nvCxnSpPr>
          <p:spPr>
            <a:xfrm>
              <a:off x="1290918" y="5230906"/>
              <a:ext cx="591670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857247" y="4945995"/>
              <a:ext cx="61587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rgbClr val="000000"/>
                  </a:solidFill>
                  <a:latin typeface="Comic Sans MS" pitchFamily="66" charset="0"/>
                </a:rPr>
                <a:t>c</a:t>
              </a:r>
              <a:r>
                <a:rPr lang="en-US" baseline="-25000" dirty="0" err="1" smtClean="0">
                  <a:solidFill>
                    <a:srgbClr val="000000"/>
                  </a:solidFill>
                  <a:latin typeface="Comic Sans MS" pitchFamily="66" charset="0"/>
                </a:rPr>
                <a:t>in</a:t>
              </a:r>
              <a:endParaRPr lang="en-US" baseline="-25000" dirty="0">
                <a:solidFill>
                  <a:srgbClr val="000000"/>
                </a:solidFill>
                <a:latin typeface="Comic Sans MS" pitchFamily="66" charset="0"/>
              </a:endParaRPr>
            </a:p>
          </p:txBody>
        </p:sp>
      </p:grpSp>
      <p:cxnSp>
        <p:nvCxnSpPr>
          <p:cNvPr id="27" name="Elbow Connector 26"/>
          <p:cNvCxnSpPr/>
          <p:nvPr/>
        </p:nvCxnSpPr>
        <p:spPr>
          <a:xfrm flipV="1">
            <a:off x="3200400" y="4262718"/>
            <a:ext cx="3711388" cy="847170"/>
          </a:xfrm>
          <a:prstGeom prst="bentConnector3">
            <a:avLst>
              <a:gd name="adj1" fmla="val 91576"/>
            </a:avLst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/>
          <p:nvPr/>
        </p:nvCxnSpPr>
        <p:spPr>
          <a:xfrm flipV="1">
            <a:off x="5921188" y="3886200"/>
            <a:ext cx="963706" cy="784416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/>
          <p:nvPr/>
        </p:nvCxnSpPr>
        <p:spPr>
          <a:xfrm flipV="1">
            <a:off x="5934635" y="3267640"/>
            <a:ext cx="2066365" cy="515471"/>
          </a:xfrm>
          <a:prstGeom prst="bentConnector3">
            <a:avLst>
              <a:gd name="adj1" fmla="val 7701"/>
            </a:avLst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8001000" y="2998699"/>
            <a:ext cx="4251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Comic Sans MS" pitchFamily="66" charset="0"/>
              </a:rPr>
              <a:t>d</a:t>
            </a:r>
            <a:endParaRPr lang="en-US" dirty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 rot="10800000" flipV="1">
            <a:off x="8032373" y="3777688"/>
            <a:ext cx="854452" cy="594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0000"/>
                </a:solidFill>
                <a:latin typeface="Comic Sans MS" pitchFamily="66" charset="0"/>
              </a:rPr>
              <a:t>c</a:t>
            </a:r>
            <a:r>
              <a:rPr lang="en-US" baseline="-25000" dirty="0" err="1" smtClean="0">
                <a:solidFill>
                  <a:srgbClr val="000000"/>
                </a:solidFill>
                <a:latin typeface="Comic Sans MS" pitchFamily="66" charset="0"/>
              </a:rPr>
              <a:t>out</a:t>
            </a:r>
            <a:endParaRPr lang="en-US" baseline="-25000" dirty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42" name="Flowchart: Stored Data 41"/>
          <p:cNvSpPr/>
          <p:nvPr/>
        </p:nvSpPr>
        <p:spPr>
          <a:xfrm rot="10800000">
            <a:off x="6844553" y="3751733"/>
            <a:ext cx="793376" cy="658902"/>
          </a:xfrm>
          <a:prstGeom prst="flowChartOnlineStorag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800">
              <a:solidFill>
                <a:srgbClr val="FFFFFF"/>
              </a:solidFill>
              <a:latin typeface="Times New Roman"/>
            </a:endParaRPr>
          </a:p>
        </p:txBody>
      </p:sp>
      <p:cxnSp>
        <p:nvCxnSpPr>
          <p:cNvPr id="44" name="Straight Arrow Connector 43"/>
          <p:cNvCxnSpPr>
            <a:stCxn id="42" idx="1"/>
            <a:endCxn id="40" idx="3"/>
          </p:cNvCxnSpPr>
          <p:nvPr/>
        </p:nvCxnSpPr>
        <p:spPr>
          <a:xfrm flipV="1">
            <a:off x="7637929" y="4074831"/>
            <a:ext cx="394444" cy="6353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477790" y="5782235"/>
            <a:ext cx="20665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Comic Sans MS" pitchFamily="66" charset="0"/>
              </a:rPr>
              <a:t>full adder</a:t>
            </a:r>
            <a:endParaRPr lang="en-US" dirty="0">
              <a:solidFill>
                <a:srgbClr val="000000"/>
              </a:solidFill>
              <a:latin typeface="Comic Sans MS" pitchFamily="66" charset="0"/>
            </a:endParaRP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3213847" y="4410635"/>
            <a:ext cx="1358153" cy="1588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 rot="10800000" flipV="1">
            <a:off x="3755655" y="4301985"/>
            <a:ext cx="4448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Comic Sans MS" pitchFamily="66" charset="0"/>
              </a:rPr>
              <a:t>s</a:t>
            </a:r>
            <a:endParaRPr lang="en-US" baseline="-25000" dirty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 rot="10800000" flipV="1">
            <a:off x="3779469" y="4989570"/>
            <a:ext cx="4448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Comic Sans MS" pitchFamily="66" charset="0"/>
              </a:rPr>
              <a:t>c</a:t>
            </a:r>
            <a:endParaRPr lang="en-US" baseline="-25000" dirty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31" name="Slide Number Placeholder 2"/>
          <p:cNvSpPr txBox="1">
            <a:spLocks/>
          </p:cNvSpPr>
          <p:nvPr/>
        </p:nvSpPr>
        <p:spPr bwMode="auto">
          <a:xfrm>
            <a:off x="7502691" y="6540057"/>
            <a:ext cx="1586717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r">
              <a:defRPr/>
            </a:pPr>
            <a:r>
              <a:rPr lang="en-US" sz="1200" dirty="0" smtClean="0">
                <a:solidFill>
                  <a:srgbClr val="000000"/>
                </a:solidFill>
                <a:latin typeface="Comic Sans MS" pitchFamily="66" charset="0"/>
              </a:rPr>
              <a:t>propositional ops.</a:t>
            </a:r>
            <a:fld id="{0150943C-9303-41DF-A6FA-7E32D6C5D18E}" type="slidenum">
              <a:rPr lang="en-US" sz="1200" smtClean="0">
                <a:solidFill>
                  <a:srgbClr val="000000"/>
                </a:solidFill>
                <a:latin typeface="Comic Sans MS" pitchFamily="66" charset="0"/>
              </a:rPr>
              <a:pPr algn="r">
                <a:defRPr/>
              </a:pPr>
              <a:t>12</a:t>
            </a:fld>
            <a:endParaRPr lang="en-US" sz="1200" dirty="0" smtClean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35" name="Title 1"/>
          <p:cNvSpPr>
            <a:spLocks noGrp="1"/>
          </p:cNvSpPr>
          <p:nvPr>
            <p:ph type="title"/>
          </p:nvPr>
        </p:nvSpPr>
        <p:spPr>
          <a:xfrm>
            <a:off x="2401623" y="276412"/>
            <a:ext cx="4354015" cy="951886"/>
          </a:xfrm>
        </p:spPr>
        <p:txBody>
          <a:bodyPr/>
          <a:lstStyle/>
          <a:p>
            <a:r>
              <a:rPr lang="en-US" sz="4000" dirty="0" smtClean="0"/>
              <a:t>Digital Logic</a:t>
            </a:r>
            <a:endParaRPr lang="en-US" sz="4000" dirty="0"/>
          </a:p>
        </p:txBody>
      </p:sp>
      <p:graphicFrame>
        <p:nvGraphicFramePr>
          <p:cNvPr id="32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9086165"/>
              </p:ext>
            </p:extLst>
          </p:nvPr>
        </p:nvGraphicFramePr>
        <p:xfrm>
          <a:off x="1941513" y="1076325"/>
          <a:ext cx="5303837" cy="181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674" name="Equation" r:id="rId4" imgW="3784600" imgH="1295400" progId="Equation.DSMT4">
                  <p:embed/>
                </p:oleObj>
              </mc:Choice>
              <mc:Fallback>
                <p:oleObj name="Equation" r:id="rId4" imgW="3784600" imgH="1295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1513" y="1076325"/>
                        <a:ext cx="5303837" cy="1814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60427188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939774" y="2779494"/>
            <a:ext cx="718658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Comic Sans MS" pitchFamily="66" charset="0"/>
              </a:rPr>
              <a:t>There are </a:t>
            </a:r>
            <a:r>
              <a:rPr lang="en-US" sz="4400" dirty="0" smtClean="0">
                <a:solidFill>
                  <a:srgbClr val="006600"/>
                </a:solidFill>
                <a:latin typeface="Comic Sans MS" pitchFamily="66" charset="0"/>
              </a:rPr>
              <a:t>5 </a:t>
            </a:r>
            <a:r>
              <a:rPr lang="en-US" sz="4400" dirty="0" smtClean="0">
                <a:latin typeface="Comic Sans MS" pitchFamily="66" charset="0"/>
              </a:rPr>
              <a:t>regular solids.</a:t>
            </a:r>
            <a:endParaRPr lang="en-US" sz="4400" dirty="0">
              <a:latin typeface="Comic Sans MS" pitchFamily="66" charset="0"/>
            </a:endParaRPr>
          </a:p>
        </p:txBody>
      </p:sp>
      <p:sp>
        <p:nvSpPr>
          <p:cNvPr id="180232" name="Text Box 8"/>
          <p:cNvSpPr txBox="1">
            <a:spLocks noChangeArrowheads="1"/>
          </p:cNvSpPr>
          <p:nvPr/>
        </p:nvSpPr>
        <p:spPr bwMode="auto">
          <a:xfrm>
            <a:off x="3771900" y="3634589"/>
            <a:ext cx="1600200" cy="76944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en-US" sz="4400" b="1" dirty="0">
                <a:solidFill>
                  <a:srgbClr val="008000"/>
                </a:solidFill>
                <a:latin typeface="Comic Sans MS" pitchFamily="66" charset="0"/>
              </a:rPr>
              <a:t>True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3720904" y="2801775"/>
            <a:ext cx="1702191" cy="1641996"/>
            <a:chOff x="3699803" y="2813538"/>
            <a:chExt cx="1702191" cy="1641996"/>
          </a:xfrm>
        </p:grpSpPr>
        <p:sp>
          <p:nvSpPr>
            <p:cNvPr id="13" name="TextBox 12"/>
            <p:cNvSpPr txBox="1"/>
            <p:nvPr/>
          </p:nvSpPr>
          <p:spPr>
            <a:xfrm>
              <a:off x="3699803" y="2813538"/>
              <a:ext cx="529311" cy="769441"/>
            </a:xfrm>
            <a:prstGeom prst="rect">
              <a:avLst/>
            </a:prstGeom>
            <a:solidFill>
              <a:schemeClr val="accent1"/>
            </a:solidFill>
          </p:spPr>
          <p:txBody>
            <a:bodyPr wrap="none" rtlCol="0">
              <a:spAutoFit/>
            </a:bodyPr>
            <a:lstStyle/>
            <a:p>
              <a:r>
                <a:rPr lang="en-US" sz="4400" dirty="0" smtClean="0">
                  <a:solidFill>
                    <a:srgbClr val="C00000"/>
                  </a:solidFill>
                  <a:latin typeface="Comic Sans MS" pitchFamily="66" charset="0"/>
                </a:rPr>
                <a:t>6</a:t>
              </a:r>
              <a:endParaRPr lang="en-US" sz="4400" dirty="0">
                <a:solidFill>
                  <a:srgbClr val="C00000"/>
                </a:solidFill>
                <a:latin typeface="Comic Sans MS" pitchFamily="66" charset="0"/>
              </a:endParaRPr>
            </a:p>
          </p:txBody>
        </p:sp>
        <p:sp>
          <p:nvSpPr>
            <p:cNvPr id="180234" name="Text Box 10"/>
            <p:cNvSpPr txBox="1">
              <a:spLocks noChangeArrowheads="1"/>
            </p:cNvSpPr>
            <p:nvPr/>
          </p:nvSpPr>
          <p:spPr bwMode="auto">
            <a:xfrm>
              <a:off x="3719592" y="3686093"/>
              <a:ext cx="1682402" cy="769441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wrap="square">
              <a:spAutoFit/>
            </a:bodyPr>
            <a:lstStyle/>
            <a:p>
              <a:pPr algn="l"/>
              <a:r>
                <a:rPr lang="en-US" sz="4400" b="1" dirty="0">
                  <a:solidFill>
                    <a:schemeClr val="accent2"/>
                  </a:solidFill>
                  <a:latin typeface="Comic Sans MS" pitchFamily="66" charset="0"/>
                </a:rPr>
                <a:t>False</a:t>
              </a:r>
            </a:p>
          </p:txBody>
        </p:sp>
      </p:grpSp>
      <p:sp>
        <p:nvSpPr>
          <p:cNvPr id="11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626563" y="6553200"/>
            <a:ext cx="1517438" cy="276999"/>
          </a:xfrm>
        </p:spPr>
        <p:txBody>
          <a:bodyPr/>
          <a:lstStyle/>
          <a:p>
            <a:r>
              <a:rPr lang="en-US" dirty="0" smtClean="0"/>
              <a:t>propositional ops.</a:t>
            </a:r>
            <a:fld id="{3251DA95-B240-47FE-901D-B78FC8E8E532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Propositional (Boolean) Logic</a:t>
            </a:r>
          </a:p>
        </p:txBody>
      </p:sp>
      <p:sp>
        <p:nvSpPr>
          <p:cNvPr id="180227" name="Text Box 3"/>
          <p:cNvSpPr txBox="1">
            <a:spLocks noChangeArrowheads="1"/>
          </p:cNvSpPr>
          <p:nvPr/>
        </p:nvSpPr>
        <p:spPr bwMode="auto">
          <a:xfrm>
            <a:off x="84501" y="1515404"/>
            <a:ext cx="8969122" cy="70788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4000" dirty="0" smtClean="0">
                <a:latin typeface="Comic Sans MS" pitchFamily="66" charset="0"/>
              </a:rPr>
              <a:t>A </a:t>
            </a:r>
            <a:r>
              <a:rPr lang="en-US" sz="4000" dirty="0" smtClean="0">
                <a:solidFill>
                  <a:srgbClr val="0000FF"/>
                </a:solidFill>
                <a:latin typeface="Comic Sans MS" pitchFamily="66" charset="0"/>
              </a:rPr>
              <a:t>proposition</a:t>
            </a:r>
            <a:r>
              <a:rPr lang="en-US" sz="4000" dirty="0" smtClean="0">
                <a:latin typeface="Comic Sans MS" pitchFamily="66" charset="0"/>
              </a:rPr>
              <a:t> </a:t>
            </a:r>
            <a:r>
              <a:rPr lang="en-US" sz="4000" dirty="0">
                <a:latin typeface="Comic Sans MS" pitchFamily="66" charset="0"/>
              </a:rPr>
              <a:t>is either </a:t>
            </a:r>
            <a:r>
              <a:rPr lang="en-US" sz="4000" b="1" dirty="0">
                <a:solidFill>
                  <a:srgbClr val="008000"/>
                </a:solidFill>
                <a:latin typeface="Comic Sans MS" pitchFamily="66" charset="0"/>
              </a:rPr>
              <a:t>True</a:t>
            </a:r>
            <a:r>
              <a:rPr lang="en-US" sz="4000" dirty="0">
                <a:latin typeface="Comic Sans MS" pitchFamily="66" charset="0"/>
              </a:rPr>
              <a:t> or </a:t>
            </a:r>
            <a:r>
              <a:rPr lang="en-US" sz="4000" b="1" dirty="0">
                <a:solidFill>
                  <a:schemeClr val="accent2"/>
                </a:solidFill>
                <a:latin typeface="Comic Sans MS" pitchFamily="66" charset="0"/>
              </a:rPr>
              <a:t>False</a:t>
            </a:r>
          </a:p>
        </p:txBody>
      </p:sp>
      <p:sp>
        <p:nvSpPr>
          <p:cNvPr id="180229" name="Text Box 5"/>
          <p:cNvSpPr txBox="1">
            <a:spLocks noChangeArrowheads="1"/>
          </p:cNvSpPr>
          <p:nvPr/>
        </p:nvSpPr>
        <p:spPr bwMode="auto">
          <a:xfrm>
            <a:off x="286044" y="2168769"/>
            <a:ext cx="2105063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3600" i="1" dirty="0" smtClean="0">
                <a:latin typeface="Comic Sans MS" pitchFamily="66" charset="0"/>
              </a:rPr>
              <a:t>Example:</a:t>
            </a:r>
            <a:endParaRPr lang="en-US" sz="3600" i="1" dirty="0">
              <a:latin typeface="Comic Sans MS" pitchFamily="66" charset="0"/>
            </a:endParaRPr>
          </a:p>
        </p:txBody>
      </p:sp>
      <p:sp>
        <p:nvSpPr>
          <p:cNvPr id="180230" name="Text Box 6"/>
          <p:cNvSpPr txBox="1">
            <a:spLocks noChangeArrowheads="1"/>
          </p:cNvSpPr>
          <p:nvPr/>
        </p:nvSpPr>
        <p:spPr bwMode="auto">
          <a:xfrm>
            <a:off x="363415" y="4487593"/>
            <a:ext cx="3547403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en-US" sz="3600" i="1" dirty="0">
                <a:solidFill>
                  <a:schemeClr val="hlink"/>
                </a:solidFill>
                <a:latin typeface="Comic Sans MS" pitchFamily="66" charset="0"/>
              </a:rPr>
              <a:t>Non</a:t>
            </a:r>
            <a:r>
              <a:rPr lang="en-US" sz="3600" i="1" dirty="0">
                <a:latin typeface="Comic Sans MS" pitchFamily="66" charset="0"/>
              </a:rPr>
              <a:t>-examples:</a:t>
            </a:r>
          </a:p>
        </p:txBody>
      </p:sp>
      <p:sp>
        <p:nvSpPr>
          <p:cNvPr id="180231" name="Text Box 7"/>
          <p:cNvSpPr txBox="1">
            <a:spLocks noChangeArrowheads="1"/>
          </p:cNvSpPr>
          <p:nvPr/>
        </p:nvSpPr>
        <p:spPr bwMode="auto">
          <a:xfrm>
            <a:off x="4572000" y="4473795"/>
            <a:ext cx="3654792" cy="212365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4400" dirty="0">
                <a:latin typeface="Comic Sans MS" pitchFamily="66" charset="0"/>
              </a:rPr>
              <a:t>Wake up!</a:t>
            </a:r>
          </a:p>
          <a:p>
            <a:pPr algn="l"/>
            <a:r>
              <a:rPr lang="en-US" sz="4400" dirty="0">
                <a:latin typeface="Comic Sans MS" pitchFamily="66" charset="0"/>
              </a:rPr>
              <a:t>Where am I</a:t>
            </a:r>
            <a:r>
              <a:rPr lang="en-US" sz="4400" dirty="0" smtClean="0">
                <a:latin typeface="Comic Sans MS" pitchFamily="66" charset="0"/>
              </a:rPr>
              <a:t>?</a:t>
            </a:r>
          </a:p>
          <a:p>
            <a:pPr algn="l"/>
            <a:r>
              <a:rPr lang="en-US" sz="4400" dirty="0" smtClean="0">
                <a:latin typeface="Comic Sans MS" pitchFamily="66" charset="0"/>
              </a:rPr>
              <a:t>It’s 3PM.</a:t>
            </a:r>
            <a:endParaRPr lang="en-US" sz="4400" dirty="0">
              <a:latin typeface="Comic Sans MS" pitchFamily="66" charset="0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0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80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80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802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802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00"/>
                            </p:stCondLst>
                            <p:childTnLst>
                              <p:par>
                                <p:cTn id="3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802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80232" grpId="0"/>
      <p:bldP spid="180229" grpId="0"/>
      <p:bldP spid="180230" grpId="0"/>
      <p:bldP spid="180231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Object 17"/>
          <p:cNvGraphicFramePr>
            <a:graphicFrameLocks noChangeAspect="1"/>
          </p:cNvGraphicFramePr>
          <p:nvPr/>
        </p:nvGraphicFramePr>
        <p:xfrm>
          <a:off x="1050925" y="2292350"/>
          <a:ext cx="6573837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686" name="Equation" r:id="rId5" imgW="1346040" imgH="215640" progId="Equation.DSMT4">
                  <p:embed/>
                </p:oleObj>
              </mc:Choice>
              <mc:Fallback>
                <p:oleObj name="Equation" r:id="rId5" imgW="1346040" imgH="215640" progId="Equation.DSMT4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0925" y="2292350"/>
                        <a:ext cx="6573837" cy="1054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6546" name="Object 2"/>
          <p:cNvGraphicFramePr>
            <a:graphicFrameLocks noChangeAspect="1"/>
          </p:cNvGraphicFramePr>
          <p:nvPr/>
        </p:nvGraphicFramePr>
        <p:xfrm>
          <a:off x="1062042" y="2290754"/>
          <a:ext cx="6480175" cy="1111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687" name="Equation" r:id="rId7" imgW="1333500" imgH="228600" progId="Equation.DSMT4">
                  <p:embed/>
                </p:oleObj>
              </mc:Choice>
              <mc:Fallback>
                <p:oleObj name="Equation" r:id="rId7" imgW="1333500" imgH="2286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2042" y="2290754"/>
                        <a:ext cx="6480175" cy="111125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9077" name="Text Box 5"/>
          <p:cNvSpPr txBox="1">
            <a:spLocks noChangeArrowheads="1"/>
          </p:cNvSpPr>
          <p:nvPr/>
        </p:nvSpPr>
        <p:spPr bwMode="auto">
          <a:xfrm>
            <a:off x="453933" y="4292548"/>
            <a:ext cx="8247293" cy="132343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True</a:t>
            </a:r>
            <a:r>
              <a:rPr lang="en-US"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itchFamily="66" charset="0"/>
              </a:rPr>
              <a:t> even if a Greek carries</a:t>
            </a:r>
            <a:r>
              <a:rPr lang="en-US" sz="4000" i="1" dirty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itchFamily="66" charset="0"/>
              </a:rPr>
              <a:t> </a:t>
            </a:r>
            <a:r>
              <a:rPr lang="en-US" sz="4000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itchFamily="66" charset="0"/>
              </a:rPr>
              <a:t>both</a:t>
            </a:r>
          </a:p>
          <a:p>
            <a:pPr algn="ctr">
              <a:defRPr/>
            </a:pPr>
            <a:r>
              <a:rPr lang="en-US" sz="4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itchFamily="66" charset="0"/>
              </a:rPr>
              <a:t>a Sword and a Javelin</a:t>
            </a:r>
            <a:endParaRPr lang="en-US" sz="4000" dirty="0">
              <a:solidFill>
                <a:schemeClr val="tx1">
                  <a:lumMod val="95000"/>
                  <a:lumOff val="5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59899" y="1538151"/>
            <a:ext cx="80025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spcBef>
                <a:spcPct val="20000"/>
              </a:spcBef>
            </a:pPr>
            <a:r>
              <a:rPr lang="en-US" sz="4000" kern="0" dirty="0" smtClean="0">
                <a:solidFill>
                  <a:srgbClr val="000000"/>
                </a:solidFill>
                <a:latin typeface="Comic Sans MS" pitchFamily="66" charset="0"/>
              </a:rPr>
              <a:t>Greeks carry Swords or Javelins</a:t>
            </a:r>
            <a:endParaRPr lang="en-US" sz="3200" dirty="0"/>
          </a:p>
        </p:txBody>
      </p:sp>
      <p:sp>
        <p:nvSpPr>
          <p:cNvPr id="12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626563" y="6553200"/>
            <a:ext cx="1517438" cy="276999"/>
          </a:xfrm>
        </p:spPr>
        <p:txBody>
          <a:bodyPr/>
          <a:lstStyle/>
          <a:p>
            <a:r>
              <a:rPr lang="en-US" dirty="0" smtClean="0"/>
              <a:t>propositional ops.</a:t>
            </a:r>
            <a:fld id="{3251DA95-B240-47FE-901D-B78FC8E8E532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>
          <a:xfrm>
            <a:off x="2102537" y="290732"/>
            <a:ext cx="4973509" cy="1158240"/>
          </a:xfrm>
        </p:spPr>
        <p:txBody>
          <a:bodyPr/>
          <a:lstStyle/>
          <a:p>
            <a:pPr eaLnBrk="1" hangingPunct="1"/>
            <a:r>
              <a:rPr lang="en-US" dirty="0" smtClean="0"/>
              <a:t>English to Math</a:t>
            </a:r>
          </a:p>
        </p:txBody>
      </p:sp>
    </p:spTree>
    <p:custDataLst>
      <p:tags r:id="rId2"/>
    </p:custData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36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59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907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4500" name="Object 4"/>
          <p:cNvGraphicFramePr>
            <a:graphicFrameLocks noChangeAspect="1"/>
          </p:cNvGraphicFramePr>
          <p:nvPr/>
        </p:nvGraphicFramePr>
        <p:xfrm>
          <a:off x="1104855" y="2292350"/>
          <a:ext cx="6945312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4640" name="Equation" r:id="rId5" imgW="1422360" imgH="215640" progId="Equation.DSMT4">
                  <p:embed/>
                </p:oleObj>
              </mc:Choice>
              <mc:Fallback>
                <p:oleObj name="Equation" r:id="rId5" imgW="1422360" imgH="21564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4855" y="2292350"/>
                        <a:ext cx="6945312" cy="1054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4497" name="Object 1"/>
          <p:cNvGraphicFramePr>
            <a:graphicFrameLocks noChangeAspect="1"/>
          </p:cNvGraphicFramePr>
          <p:nvPr/>
        </p:nvGraphicFramePr>
        <p:xfrm>
          <a:off x="1117203" y="2290763"/>
          <a:ext cx="6996113" cy="1135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4641" name="Equation" r:id="rId7" imgW="1409700" imgH="228600" progId="Equation.DSMT4">
                  <p:embed/>
                </p:oleObj>
              </mc:Choice>
              <mc:Fallback>
                <p:oleObj name="Equation" r:id="rId7" imgW="1409700" imgH="228600" progId="Equation.DSMT4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7203" y="2290763"/>
                        <a:ext cx="6996113" cy="1135062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>
          <a:xfrm>
            <a:off x="2102537" y="290732"/>
            <a:ext cx="4973509" cy="1158240"/>
          </a:xfrm>
        </p:spPr>
        <p:txBody>
          <a:bodyPr/>
          <a:lstStyle/>
          <a:p>
            <a:pPr eaLnBrk="1" hangingPunct="1"/>
            <a:r>
              <a:rPr lang="en-US" dirty="0" smtClean="0"/>
              <a:t>English to Math</a:t>
            </a:r>
          </a:p>
        </p:txBody>
      </p:sp>
      <p:sp>
        <p:nvSpPr>
          <p:cNvPr id="922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12545" y="1497919"/>
            <a:ext cx="8918916" cy="907655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3800" dirty="0" smtClean="0"/>
              <a:t>Greeks carry Bronze or Copper swords</a:t>
            </a:r>
          </a:p>
        </p:txBody>
      </p:sp>
      <p:sp>
        <p:nvSpPr>
          <p:cNvPr id="260102" name="Text Box 6"/>
          <p:cNvSpPr txBox="1">
            <a:spLocks noChangeArrowheads="1"/>
          </p:cNvSpPr>
          <p:nvPr/>
        </p:nvSpPr>
        <p:spPr bwMode="auto">
          <a:xfrm>
            <a:off x="462541" y="4081463"/>
            <a:ext cx="8218917" cy="76944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4400" dirty="0" smtClean="0">
                <a:latin typeface="Comic Sans MS" pitchFamily="66" charset="0"/>
                <a:sym typeface="Euclid Symbol" pitchFamily="18" charset="2"/>
              </a:rPr>
              <a:t>Bronze or Copper </a:t>
            </a:r>
            <a:r>
              <a:rPr lang="en-US" sz="4400" dirty="0">
                <a:latin typeface="Comic Sans MS" pitchFamily="66" charset="0"/>
                <a:sym typeface="Euclid Symbol" pitchFamily="18" charset="2"/>
              </a:rPr>
              <a:t>but </a:t>
            </a:r>
            <a:r>
              <a:rPr lang="en-US" sz="4400" dirty="0">
                <a:solidFill>
                  <a:srgbClr val="BB0FAB"/>
                </a:solidFill>
                <a:latin typeface="Comic Sans MS" pitchFamily="66" charset="0"/>
                <a:sym typeface="Euclid Symbol" pitchFamily="18" charset="2"/>
              </a:rPr>
              <a:t>not </a:t>
            </a:r>
            <a:r>
              <a:rPr lang="en-US" sz="4400" dirty="0" smtClean="0">
                <a:solidFill>
                  <a:srgbClr val="BB0FAB"/>
                </a:solidFill>
                <a:latin typeface="Comic Sans MS" pitchFamily="66" charset="0"/>
                <a:sym typeface="Euclid Symbol" pitchFamily="18" charset="2"/>
              </a:rPr>
              <a:t>both</a:t>
            </a:r>
            <a:endParaRPr lang="en-US" sz="4400" dirty="0">
              <a:solidFill>
                <a:srgbClr val="BB0FAB"/>
              </a:solidFill>
              <a:latin typeface="Comic Sans MS" pitchFamily="66" charset="0"/>
              <a:sym typeface="Euclid Symbol" pitchFamily="18" charset="2"/>
            </a:endParaRPr>
          </a:p>
        </p:txBody>
      </p:sp>
      <p:sp>
        <p:nvSpPr>
          <p:cNvPr id="10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626563" y="6553200"/>
            <a:ext cx="1517438" cy="276999"/>
          </a:xfrm>
        </p:spPr>
        <p:txBody>
          <a:bodyPr/>
          <a:lstStyle/>
          <a:p>
            <a:r>
              <a:rPr lang="en-US" dirty="0" smtClean="0"/>
              <a:t>propositional ops.</a:t>
            </a:r>
            <a:fld id="{3251DA95-B240-47FE-901D-B78FC8E8E532}" type="slidenum">
              <a:rPr lang="en-US" smtClean="0"/>
              <a:pPr/>
              <a:t>4</a:t>
            </a:fld>
            <a:endParaRPr lang="en-US" dirty="0"/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0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34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34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010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5632" y="208417"/>
            <a:ext cx="5053530" cy="1014208"/>
          </a:xfrm>
        </p:spPr>
        <p:txBody>
          <a:bodyPr/>
          <a:lstStyle/>
          <a:p>
            <a:r>
              <a:rPr lang="en-US" sz="3600" dirty="0" smtClean="0"/>
              <a:t>Definition of </a:t>
            </a:r>
            <a:r>
              <a:rPr lang="en-US" sz="3600" dirty="0" smtClean="0">
                <a:solidFill>
                  <a:srgbClr val="0000FF"/>
                </a:solidFill>
              </a:rPr>
              <a:t>OR</a:t>
            </a:r>
            <a:endParaRPr lang="en-US" sz="3600" dirty="0">
              <a:solidFill>
                <a:srgbClr val="0000FF"/>
              </a:solidFill>
            </a:endParaRPr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8731133"/>
              </p:ext>
            </p:extLst>
          </p:nvPr>
        </p:nvGraphicFramePr>
        <p:xfrm>
          <a:off x="2894647" y="2920617"/>
          <a:ext cx="3342376" cy="3505199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50691"/>
                <a:gridCol w="928146"/>
                <a:gridCol w="1563539"/>
              </a:tblGrid>
              <a:tr h="655094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P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Q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P</a:t>
                      </a:r>
                      <a:r>
                        <a:rPr lang="en-US" sz="2400" b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 </a:t>
                      </a:r>
                      <a:r>
                        <a:rPr lang="en-US" sz="2400" b="1" baseline="0" dirty="0" smtClean="0">
                          <a:solidFill>
                            <a:srgbClr val="0000FF"/>
                          </a:solidFill>
                          <a:latin typeface="Comic Sans MS" pitchFamily="66" charset="0"/>
                        </a:rPr>
                        <a:t>OR</a:t>
                      </a:r>
                      <a:r>
                        <a:rPr lang="en-US" sz="2800" b="1" baseline="0" dirty="0" smtClean="0">
                          <a:solidFill>
                            <a:srgbClr val="0000FF"/>
                          </a:solidFill>
                          <a:latin typeface="Comic Sans MS" pitchFamily="66" charset="0"/>
                        </a:rPr>
                        <a:t> </a:t>
                      </a:r>
                      <a:r>
                        <a:rPr lang="en-US" sz="2800" b="0" baseline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Q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5816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008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008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008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tint val="40000"/>
                      </a:schemeClr>
                    </a:solidFill>
                  </a:tcPr>
                </a:tc>
              </a:tr>
              <a:tr h="645816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008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008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5816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008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008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5816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1029341" y="1039650"/>
            <a:ext cx="714330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Comic Sans MS" pitchFamily="66" charset="0"/>
              </a:rPr>
              <a:t>The value of (P 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OR</a:t>
            </a:r>
            <a:r>
              <a:rPr lang="en-US" sz="3600" dirty="0" smtClean="0">
                <a:latin typeface="Comic Sans MS" pitchFamily="66" charset="0"/>
              </a:rPr>
              <a:t> Q) is </a:t>
            </a:r>
            <a:r>
              <a:rPr lang="en-US" sz="3600" dirty="0" smtClean="0">
                <a:solidFill>
                  <a:srgbClr val="008000"/>
                </a:solidFill>
                <a:latin typeface="Comic Sans MS" pitchFamily="66" charset="0"/>
              </a:rPr>
              <a:t>T</a:t>
            </a:r>
            <a:r>
              <a:rPr lang="en-US" sz="3600" dirty="0" smtClean="0">
                <a:latin typeface="Comic Sans MS" pitchFamily="66" charset="0"/>
              </a:rPr>
              <a:t> </a:t>
            </a:r>
            <a:r>
              <a:rPr lang="en-US" sz="3600" dirty="0" err="1" smtClean="0">
                <a:latin typeface="Comic Sans MS" pitchFamily="66" charset="0"/>
              </a:rPr>
              <a:t>iff</a:t>
            </a:r>
            <a:endParaRPr lang="en-US" sz="3600" dirty="0" smtClean="0">
              <a:latin typeface="Comic Sans MS" pitchFamily="66" charset="0"/>
            </a:endParaRPr>
          </a:p>
          <a:p>
            <a:r>
              <a:rPr lang="en-US" sz="3600" dirty="0" smtClean="0">
                <a:latin typeface="Comic Sans MS" pitchFamily="66" charset="0"/>
              </a:rPr>
              <a:t>  P is </a:t>
            </a:r>
            <a:r>
              <a:rPr lang="en-US" sz="3600" dirty="0" smtClean="0">
                <a:solidFill>
                  <a:srgbClr val="008000"/>
                </a:solidFill>
                <a:latin typeface="Comic Sans MS" pitchFamily="66" charset="0"/>
              </a:rPr>
              <a:t>T,</a:t>
            </a:r>
            <a:r>
              <a:rPr lang="en-US" sz="3600" dirty="0" smtClean="0">
                <a:latin typeface="Comic Sans MS" pitchFamily="66" charset="0"/>
              </a:rPr>
              <a:t> or Q is </a:t>
            </a:r>
            <a:r>
              <a:rPr lang="en-US" sz="3600" dirty="0" smtClean="0">
                <a:solidFill>
                  <a:srgbClr val="008000"/>
                </a:solidFill>
                <a:latin typeface="Comic Sans MS" pitchFamily="66" charset="0"/>
              </a:rPr>
              <a:t>T</a:t>
            </a:r>
            <a:r>
              <a:rPr lang="en-US" sz="3600" dirty="0" smtClean="0">
                <a:latin typeface="Comic Sans MS" pitchFamily="66" charset="0"/>
              </a:rPr>
              <a:t>,</a:t>
            </a:r>
            <a:r>
              <a:rPr lang="en-US" sz="36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3600" dirty="0" smtClean="0">
                <a:latin typeface="Comic Sans MS" pitchFamily="66" charset="0"/>
              </a:rPr>
              <a:t>or </a:t>
            </a:r>
            <a:r>
              <a:rPr lang="en-US" sz="3600" i="1" dirty="0" smtClean="0">
                <a:latin typeface="Comic Sans MS" pitchFamily="66" charset="0"/>
              </a:rPr>
              <a:t>both</a:t>
            </a:r>
            <a:r>
              <a:rPr lang="en-US" sz="3600" dirty="0" smtClean="0">
                <a:latin typeface="Comic Sans MS" pitchFamily="66" charset="0"/>
              </a:rPr>
              <a:t> are</a:t>
            </a:r>
            <a:r>
              <a:rPr lang="en-US" sz="3600" dirty="0" smtClean="0">
                <a:solidFill>
                  <a:srgbClr val="008000"/>
                </a:solidFill>
                <a:latin typeface="Comic Sans MS" pitchFamily="66" charset="0"/>
              </a:rPr>
              <a:t> T</a:t>
            </a:r>
            <a:r>
              <a:rPr lang="en-US" sz="3600" dirty="0" smtClean="0">
                <a:latin typeface="Comic Sans MS" pitchFamily="66" charset="0"/>
              </a:rPr>
              <a:t>.</a:t>
            </a:r>
            <a:endParaRPr lang="en-US" sz="3600" dirty="0">
              <a:latin typeface="Comic Sans MS" pitchFamily="66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616176" y="2212521"/>
            <a:ext cx="39517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mic Sans MS" pitchFamily="66" charset="0"/>
              </a:rPr>
              <a:t>Truth Table for 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OR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626564" y="6553200"/>
            <a:ext cx="1517438" cy="276999"/>
          </a:xfrm>
          <a:noFill/>
        </p:spPr>
        <p:txBody>
          <a:bodyPr/>
          <a:lstStyle/>
          <a:p>
            <a:r>
              <a:rPr lang="en-US" dirty="0" smtClean="0"/>
              <a:t>propositional ops.</a:t>
            </a:r>
            <a:fld id="{0150943C-9303-41DF-A6FA-7E32D6C5D18E}" type="slidenum">
              <a:rPr lang="en-US" smtClean="0"/>
              <a:pPr/>
              <a:t>5</a:t>
            </a:fld>
            <a:endParaRPr lang="en-US" dirty="0" smtClean="0"/>
          </a:p>
        </p:txBody>
      </p:sp>
      <p:sp>
        <p:nvSpPr>
          <p:cNvPr id="7" name="Oval 6"/>
          <p:cNvSpPr/>
          <p:nvPr/>
        </p:nvSpPr>
        <p:spPr bwMode="auto">
          <a:xfrm>
            <a:off x="2804845" y="5732980"/>
            <a:ext cx="3513762" cy="698642"/>
          </a:xfrm>
          <a:prstGeom prst="ellipse">
            <a:avLst/>
          </a:prstGeom>
          <a:solidFill>
            <a:schemeClr val="accent2">
              <a:alpha val="51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462445" y="5465852"/>
            <a:ext cx="2103461" cy="1077218"/>
          </a:xfrm>
          <a:prstGeom prst="rect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  <a:latin typeface="Comic Sans MS" pitchFamily="66" charset="0"/>
              </a:rPr>
              <a:t>F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iff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i="1" dirty="0" smtClean="0">
                <a:latin typeface="Comic Sans MS" pitchFamily="66" charset="0"/>
              </a:rPr>
              <a:t>both</a:t>
            </a:r>
          </a:p>
          <a:p>
            <a:r>
              <a:rPr lang="en-US" dirty="0" smtClean="0">
                <a:latin typeface="Comic Sans MS" pitchFamily="66" charset="0"/>
              </a:rPr>
              <a:t>P,Q are </a:t>
            </a:r>
            <a:r>
              <a:rPr lang="en-US" dirty="0" smtClean="0">
                <a:solidFill>
                  <a:srgbClr val="C00000"/>
                </a:solidFill>
                <a:latin typeface="Comic Sans MS" pitchFamily="66" charset="0"/>
              </a:rPr>
              <a:t>F</a:t>
            </a:r>
          </a:p>
        </p:txBody>
      </p:sp>
    </p:spTree>
    <p:custDataLst>
      <p:tags r:id="rId1"/>
    </p:custData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7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3850" y="208417"/>
            <a:ext cx="6794500" cy="1003300"/>
          </a:xfrm>
        </p:spPr>
        <p:txBody>
          <a:bodyPr/>
          <a:lstStyle/>
          <a:p>
            <a:r>
              <a:rPr lang="en-US" sz="3600" dirty="0" smtClean="0"/>
              <a:t>Definition of </a:t>
            </a:r>
            <a:r>
              <a:rPr lang="en-US" sz="3600" dirty="0" smtClean="0">
                <a:solidFill>
                  <a:srgbClr val="0000FF"/>
                </a:solidFill>
              </a:rPr>
              <a:t>XOR</a:t>
            </a:r>
            <a:endParaRPr lang="en-US" sz="3600" dirty="0">
              <a:solidFill>
                <a:srgbClr val="0000FF"/>
              </a:solidFill>
            </a:endParaRPr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073004"/>
              </p:ext>
            </p:extLst>
          </p:nvPr>
        </p:nvGraphicFramePr>
        <p:xfrm>
          <a:off x="2471560" y="2850032"/>
          <a:ext cx="4215831" cy="3505199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073000"/>
                <a:gridCol w="1170696"/>
                <a:gridCol w="1972135"/>
              </a:tblGrid>
              <a:tr h="685872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P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Q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P </a:t>
                      </a: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omic Sans MS" pitchFamily="66" charset="0"/>
                          <a:ea typeface="+mn-ea"/>
                          <a:cs typeface="+mn-cs"/>
                        </a:rPr>
                        <a:t>XOR </a:t>
                      </a:r>
                      <a:r>
                        <a:rPr lang="en-US" sz="2800" b="0" baseline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Q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5281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008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008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FF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FF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tint val="40000"/>
                      </a:schemeClr>
                    </a:solidFill>
                  </a:tcPr>
                </a:tc>
              </a:tr>
              <a:tr h="675281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008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008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5281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008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008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5281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1378657" y="1132116"/>
            <a:ext cx="617989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mic Sans MS" pitchFamily="66" charset="0"/>
              </a:rPr>
              <a:t>The value of (P </a:t>
            </a:r>
            <a:r>
              <a:rPr lang="en-US" sz="2800" dirty="0" smtClean="0">
                <a:solidFill>
                  <a:srgbClr val="0000FF"/>
                </a:solidFill>
                <a:latin typeface="Comic Sans MS" pitchFamily="66" charset="0"/>
              </a:rPr>
              <a:t>XOR</a:t>
            </a:r>
            <a:r>
              <a:rPr lang="en-US" sz="3200" dirty="0" smtClean="0">
                <a:latin typeface="Comic Sans MS" pitchFamily="66" charset="0"/>
              </a:rPr>
              <a:t> Q) is </a:t>
            </a:r>
            <a:r>
              <a:rPr lang="en-US" sz="3200" dirty="0" smtClean="0">
                <a:solidFill>
                  <a:srgbClr val="008000"/>
                </a:solidFill>
                <a:latin typeface="Comic Sans MS" pitchFamily="66" charset="0"/>
              </a:rPr>
              <a:t>T</a:t>
            </a:r>
            <a:r>
              <a:rPr lang="en-US" sz="3200" dirty="0" smtClean="0">
                <a:latin typeface="Comic Sans MS" pitchFamily="66" charset="0"/>
              </a:rPr>
              <a:t> </a:t>
            </a:r>
            <a:r>
              <a:rPr lang="en-US" sz="3200" dirty="0" err="1" smtClean="0">
                <a:latin typeface="Comic Sans MS" pitchFamily="66" charset="0"/>
              </a:rPr>
              <a:t>iff</a:t>
            </a:r>
            <a:endParaRPr lang="en-US" sz="3200" dirty="0" smtClean="0">
              <a:latin typeface="Comic Sans MS" pitchFamily="66" charset="0"/>
            </a:endParaRPr>
          </a:p>
          <a:p>
            <a:r>
              <a:rPr lang="en-US" sz="3200" dirty="0" smtClean="0">
                <a:latin typeface="Comic Sans MS" pitchFamily="66" charset="0"/>
              </a:rPr>
              <a:t>  </a:t>
            </a:r>
            <a:r>
              <a:rPr lang="en-US" sz="3200" i="1" dirty="0" smtClean="0">
                <a:latin typeface="Comic Sans MS" pitchFamily="66" charset="0"/>
              </a:rPr>
              <a:t>exactly</a:t>
            </a:r>
            <a:r>
              <a:rPr lang="en-US" sz="3200" dirty="0" smtClean="0">
                <a:latin typeface="Comic Sans MS" pitchFamily="66" charset="0"/>
              </a:rPr>
              <a:t> one of P and Q is </a:t>
            </a:r>
            <a:r>
              <a:rPr lang="en-US" sz="3200" dirty="0" smtClean="0">
                <a:solidFill>
                  <a:srgbClr val="008000"/>
                </a:solidFill>
                <a:latin typeface="Comic Sans MS" pitchFamily="66" charset="0"/>
              </a:rPr>
              <a:t>T.</a:t>
            </a:r>
            <a:endParaRPr lang="en-US" sz="3200" dirty="0">
              <a:latin typeface="Comic Sans MS" pitchFamily="66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616176" y="2212521"/>
            <a:ext cx="42482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mic Sans MS" pitchFamily="66" charset="0"/>
              </a:rPr>
              <a:t>Truth Table for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 XOR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626563" y="6553200"/>
            <a:ext cx="1517438" cy="276999"/>
          </a:xfrm>
          <a:noFill/>
        </p:spPr>
        <p:txBody>
          <a:bodyPr/>
          <a:lstStyle/>
          <a:p>
            <a:r>
              <a:rPr lang="en-US" dirty="0" smtClean="0"/>
              <a:t>propositional ops.</a:t>
            </a:r>
            <a:fld id="{0150943C-9303-41DF-A6FA-7E32D6C5D18E}" type="slidenum">
              <a:rPr lang="en-US" smtClean="0"/>
              <a:pPr/>
              <a:t>6</a:t>
            </a:fld>
            <a:endParaRPr lang="en-US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3850" y="208417"/>
            <a:ext cx="6794500" cy="1003300"/>
          </a:xfrm>
        </p:spPr>
        <p:txBody>
          <a:bodyPr/>
          <a:lstStyle/>
          <a:p>
            <a:r>
              <a:rPr lang="en-US" sz="3600" dirty="0" smtClean="0"/>
              <a:t>Definition of </a:t>
            </a:r>
            <a:r>
              <a:rPr lang="en-US" sz="3600" dirty="0" smtClean="0">
                <a:solidFill>
                  <a:schemeClr val="accent1">
                    <a:lumMod val="50000"/>
                  </a:schemeClr>
                </a:solidFill>
              </a:rPr>
              <a:t>AND</a:t>
            </a:r>
            <a:endParaRPr lang="en-US" sz="3600" dirty="0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8394995"/>
              </p:ext>
            </p:extLst>
          </p:nvPr>
        </p:nvGraphicFramePr>
        <p:xfrm>
          <a:off x="2874115" y="2779391"/>
          <a:ext cx="3765455" cy="3505199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92374"/>
                <a:gridCol w="973624"/>
                <a:gridCol w="1899457"/>
              </a:tblGrid>
              <a:tr h="700788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P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Q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P </a:t>
                      </a:r>
                      <a:r>
                        <a:rPr lang="en-US" sz="2400" b="1" baseline="0" dirty="0" smtClean="0">
                          <a:solidFill>
                            <a:srgbClr val="0000FF"/>
                          </a:solidFill>
                          <a:latin typeface="Comic Sans MS" pitchFamily="66" charset="0"/>
                        </a:rPr>
                        <a:t>AND</a:t>
                      </a:r>
                      <a:r>
                        <a:rPr lang="en-US" sz="2800" b="1" baseline="0" dirty="0" smtClean="0">
                          <a:solidFill>
                            <a:srgbClr val="0000FF"/>
                          </a:solidFill>
                          <a:latin typeface="Comic Sans MS" pitchFamily="66" charset="0"/>
                        </a:rPr>
                        <a:t> </a:t>
                      </a:r>
                      <a:r>
                        <a:rPr lang="en-US" sz="2800" b="0" baseline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Q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89616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008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008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008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tint val="40000"/>
                      </a:schemeClr>
                    </a:solidFill>
                  </a:tcPr>
                </a:tc>
              </a:tr>
              <a:tr h="689616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008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89616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008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89616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1404258" y="1208316"/>
            <a:ext cx="622157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mic Sans MS" pitchFamily="66" charset="0"/>
              </a:rPr>
              <a:t>The value of (P </a:t>
            </a:r>
            <a:r>
              <a:rPr lang="en-US" sz="2800" dirty="0" smtClean="0">
                <a:solidFill>
                  <a:srgbClr val="0000FF"/>
                </a:solidFill>
                <a:latin typeface="Comic Sans MS" pitchFamily="66" charset="0"/>
              </a:rPr>
              <a:t>AND</a:t>
            </a:r>
            <a:r>
              <a:rPr lang="en-US" sz="3200" dirty="0" smtClean="0">
                <a:latin typeface="Comic Sans MS" pitchFamily="66" charset="0"/>
              </a:rPr>
              <a:t> Q) is </a:t>
            </a:r>
            <a:r>
              <a:rPr lang="en-US" sz="3200" dirty="0" smtClean="0">
                <a:solidFill>
                  <a:srgbClr val="008000"/>
                </a:solidFill>
                <a:latin typeface="Comic Sans MS" pitchFamily="66" charset="0"/>
              </a:rPr>
              <a:t>T</a:t>
            </a:r>
            <a:r>
              <a:rPr lang="en-US" sz="3200" dirty="0" smtClean="0">
                <a:latin typeface="Comic Sans MS" pitchFamily="66" charset="0"/>
              </a:rPr>
              <a:t> </a:t>
            </a:r>
            <a:r>
              <a:rPr lang="en-US" sz="3200" dirty="0" err="1" smtClean="0">
                <a:latin typeface="Comic Sans MS" pitchFamily="66" charset="0"/>
              </a:rPr>
              <a:t>iff</a:t>
            </a:r>
            <a:endParaRPr lang="en-US" sz="3200" dirty="0" smtClean="0">
              <a:latin typeface="Comic Sans MS" pitchFamily="66" charset="0"/>
            </a:endParaRPr>
          </a:p>
          <a:p>
            <a:r>
              <a:rPr lang="en-US" sz="3200" dirty="0" smtClean="0">
                <a:latin typeface="Comic Sans MS" pitchFamily="66" charset="0"/>
              </a:rPr>
              <a:t>   </a:t>
            </a:r>
            <a:r>
              <a:rPr lang="en-US" sz="3200" i="1" dirty="0" smtClean="0">
                <a:latin typeface="Comic Sans MS" pitchFamily="66" charset="0"/>
              </a:rPr>
              <a:t>both</a:t>
            </a:r>
            <a:r>
              <a:rPr lang="en-US" sz="3200" dirty="0" smtClean="0">
                <a:latin typeface="Comic Sans MS" pitchFamily="66" charset="0"/>
              </a:rPr>
              <a:t> P and Q are </a:t>
            </a:r>
            <a:r>
              <a:rPr lang="en-US" sz="3200" dirty="0" smtClean="0">
                <a:solidFill>
                  <a:srgbClr val="008000"/>
                </a:solidFill>
                <a:latin typeface="Comic Sans MS" pitchFamily="66" charset="0"/>
              </a:rPr>
              <a:t>T</a:t>
            </a:r>
            <a:r>
              <a:rPr lang="en-US" sz="3200" dirty="0" smtClean="0">
                <a:latin typeface="Comic Sans MS" pitchFamily="66" charset="0"/>
              </a:rPr>
              <a:t>.</a:t>
            </a:r>
            <a:endParaRPr lang="en-US" sz="3200" dirty="0">
              <a:latin typeface="Comic Sans MS" pitchFamily="66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377274" y="2212521"/>
            <a:ext cx="42899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mic Sans MS" pitchFamily="66" charset="0"/>
              </a:rPr>
              <a:t>Truth Table for 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AND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625637" y="6553200"/>
            <a:ext cx="1518364" cy="276999"/>
          </a:xfrm>
          <a:noFill/>
        </p:spPr>
        <p:txBody>
          <a:bodyPr/>
          <a:lstStyle/>
          <a:p>
            <a:r>
              <a:rPr lang="en-US" dirty="0" smtClean="0"/>
              <a:t>propositional ops.</a:t>
            </a:r>
            <a:fld id="{0150943C-9303-41DF-A6FA-7E32D6C5D18E}" type="slidenum">
              <a:rPr lang="en-US" smtClean="0"/>
              <a:pPr/>
              <a:t>7</a:t>
            </a:fld>
            <a:endParaRPr lang="en-US" dirty="0" smtClean="0"/>
          </a:p>
        </p:txBody>
      </p:sp>
      <p:sp>
        <p:nvSpPr>
          <p:cNvPr id="7" name="Oval 6"/>
          <p:cNvSpPr/>
          <p:nvPr/>
        </p:nvSpPr>
        <p:spPr bwMode="auto">
          <a:xfrm>
            <a:off x="2895456" y="3459337"/>
            <a:ext cx="3513762" cy="698642"/>
          </a:xfrm>
          <a:prstGeom prst="ellipse">
            <a:avLst/>
          </a:prstGeom>
          <a:solidFill>
            <a:srgbClr val="006600">
              <a:alpha val="23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689365" y="3231613"/>
            <a:ext cx="2242922" cy="1077218"/>
          </a:xfrm>
          <a:prstGeom prst="rect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6600"/>
                </a:solidFill>
                <a:latin typeface="Comic Sans MS" pitchFamily="66" charset="0"/>
              </a:rPr>
              <a:t>T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iff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i="1" dirty="0" smtClean="0">
                <a:latin typeface="Comic Sans MS" pitchFamily="66" charset="0"/>
              </a:rPr>
              <a:t>both</a:t>
            </a:r>
          </a:p>
          <a:p>
            <a:r>
              <a:rPr lang="en-US" dirty="0" smtClean="0">
                <a:latin typeface="Comic Sans MS" pitchFamily="66" charset="0"/>
              </a:rPr>
              <a:t>P,Q are </a:t>
            </a:r>
            <a:r>
              <a:rPr lang="en-US" dirty="0" smtClean="0">
                <a:solidFill>
                  <a:srgbClr val="006600"/>
                </a:solidFill>
                <a:latin typeface="Comic Sans MS" pitchFamily="66" charset="0"/>
              </a:rPr>
              <a:t>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7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1248" y="208417"/>
            <a:ext cx="5402851" cy="1014208"/>
          </a:xfrm>
        </p:spPr>
        <p:txBody>
          <a:bodyPr/>
          <a:lstStyle/>
          <a:p>
            <a:r>
              <a:rPr lang="en-US" sz="3600" dirty="0" smtClean="0"/>
              <a:t>Definition of </a:t>
            </a:r>
            <a:r>
              <a:rPr lang="en-US" sz="3600" dirty="0" smtClean="0">
                <a:solidFill>
                  <a:srgbClr val="0000FF"/>
                </a:solidFill>
              </a:rPr>
              <a:t>NOT</a:t>
            </a:r>
            <a:endParaRPr lang="en-US" sz="3600" dirty="0">
              <a:solidFill>
                <a:srgbClr val="0000FF"/>
              </a:solidFill>
            </a:endParaRPr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1915112"/>
              </p:ext>
            </p:extLst>
          </p:nvPr>
        </p:nvGraphicFramePr>
        <p:xfrm>
          <a:off x="3860050" y="3845154"/>
          <a:ext cx="2192130" cy="2103119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680950"/>
                <a:gridCol w="1511180"/>
              </a:tblGrid>
              <a:tr h="434043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P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NOT</a:t>
                      </a:r>
                      <a:r>
                        <a:rPr lang="en-US" sz="2800" b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(P)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4043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008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4043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Comic Sans MS" pitchFamily="66" charset="0"/>
                        </a:rPr>
                        <a:t>T</a:t>
                      </a: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723912" y="1335743"/>
            <a:ext cx="769617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400" dirty="0" smtClean="0">
                <a:latin typeface="Comic Sans MS" pitchFamily="66" charset="0"/>
              </a:rPr>
              <a:t>The value of 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NOT</a:t>
            </a:r>
            <a:r>
              <a:rPr lang="en-US" sz="4400" dirty="0" smtClean="0">
                <a:latin typeface="Comic Sans MS" pitchFamily="66" charset="0"/>
              </a:rPr>
              <a:t>(P) is 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</a:rPr>
              <a:t>T </a:t>
            </a:r>
            <a:r>
              <a:rPr lang="en-US" sz="4400" dirty="0" err="1" smtClean="0">
                <a:latin typeface="Comic Sans MS" pitchFamily="66" charset="0"/>
              </a:rPr>
              <a:t>iff</a:t>
            </a:r>
            <a:r>
              <a:rPr lang="en-US" sz="4400" dirty="0" smtClean="0">
                <a:latin typeface="Comic Sans MS" pitchFamily="66" charset="0"/>
              </a:rPr>
              <a:t>        </a:t>
            </a:r>
          </a:p>
          <a:p>
            <a:pPr algn="l"/>
            <a:r>
              <a:rPr lang="en-US" sz="4400" dirty="0">
                <a:latin typeface="Comic Sans MS" pitchFamily="66" charset="0"/>
              </a:rPr>
              <a:t> </a:t>
            </a:r>
            <a:r>
              <a:rPr lang="en-US" sz="4400" dirty="0" smtClean="0">
                <a:latin typeface="Comic Sans MS" pitchFamily="66" charset="0"/>
              </a:rPr>
              <a:t>the </a:t>
            </a:r>
            <a:r>
              <a:rPr lang="en-US" sz="4400" dirty="0">
                <a:latin typeface="Comic Sans MS" pitchFamily="66" charset="0"/>
              </a:rPr>
              <a:t>value </a:t>
            </a:r>
            <a:r>
              <a:rPr lang="en-US" sz="4400" dirty="0" smtClean="0">
                <a:latin typeface="Comic Sans MS" pitchFamily="66" charset="0"/>
              </a:rPr>
              <a:t>of        P  is </a:t>
            </a:r>
            <a:r>
              <a:rPr lang="en-US" sz="4400" dirty="0" smtClean="0">
                <a:solidFill>
                  <a:srgbClr val="FF0000"/>
                </a:solidFill>
                <a:latin typeface="Comic Sans MS" pitchFamily="66" charset="0"/>
              </a:rPr>
              <a:t>F</a:t>
            </a:r>
            <a:r>
              <a:rPr lang="en-US" sz="4400" dirty="0" smtClean="0">
                <a:latin typeface="Comic Sans MS" pitchFamily="66" charset="0"/>
              </a:rPr>
              <a:t>.</a:t>
            </a:r>
            <a:endParaRPr lang="en-US" sz="4400" dirty="0">
              <a:latin typeface="Comic Sans MS" pitchFamily="66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591222" y="2948997"/>
            <a:ext cx="60108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Comic Sans MS" pitchFamily="66" charset="0"/>
              </a:rPr>
              <a:t>Truth Table for</a:t>
            </a:r>
            <a:r>
              <a:rPr lang="en-US" sz="40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NOT</a:t>
            </a:r>
            <a:r>
              <a:rPr lang="en-US" sz="4000" dirty="0" smtClean="0">
                <a:latin typeface="Comic Sans MS" pitchFamily="66" charset="0"/>
              </a:rPr>
              <a:t>(</a:t>
            </a:r>
            <a:r>
              <a:rPr lang="en-US" sz="4000" b="1" dirty="0" smtClean="0">
                <a:solidFill>
                  <a:srgbClr val="0000FF"/>
                </a:solidFill>
                <a:latin typeface="Comic Sans MS" pitchFamily="66" charset="0"/>
                <a:sym typeface="Euclid Symbol"/>
              </a:rPr>
              <a:t>P</a:t>
            </a:r>
            <a:r>
              <a:rPr lang="en-US" sz="4000" dirty="0" smtClean="0">
                <a:latin typeface="Comic Sans MS" pitchFamily="66" charset="0"/>
              </a:rPr>
              <a:t>)</a:t>
            </a:r>
            <a:endParaRPr lang="en-US" sz="4000" dirty="0">
              <a:latin typeface="Comic Sans MS" pitchFamily="66" charset="0"/>
            </a:endParaRP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626563" y="6553200"/>
            <a:ext cx="1517438" cy="276999"/>
          </a:xfrm>
          <a:noFill/>
        </p:spPr>
        <p:txBody>
          <a:bodyPr/>
          <a:lstStyle/>
          <a:p>
            <a:r>
              <a:rPr lang="en-US" dirty="0" smtClean="0"/>
              <a:t>propositional ops.</a:t>
            </a:r>
            <a:fld id="{0150943C-9303-41DF-A6FA-7E32D6C5D18E}" type="slidenum">
              <a:rPr lang="en-US" smtClean="0"/>
              <a:pPr/>
              <a:t>8</a:t>
            </a:fld>
            <a:endParaRPr lang="en-US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7070" y="304800"/>
            <a:ext cx="7543800" cy="1143000"/>
          </a:xfrm>
        </p:spPr>
        <p:txBody>
          <a:bodyPr/>
          <a:lstStyle/>
          <a:p>
            <a:r>
              <a:rPr lang="en-US" sz="4000" dirty="0" smtClean="0"/>
              <a:t>Other Applications</a:t>
            </a:r>
            <a:endParaRPr lang="en-US" sz="4000" dirty="0"/>
          </a:p>
        </p:txBody>
      </p:sp>
      <p:sp>
        <p:nvSpPr>
          <p:cNvPr id="7" name="TextBox 6"/>
          <p:cNvSpPr txBox="1"/>
          <p:nvPr/>
        </p:nvSpPr>
        <p:spPr>
          <a:xfrm>
            <a:off x="178039" y="3858422"/>
            <a:ext cx="8781571" cy="15081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if ((x&gt;0) || (x </a:t>
            </a:r>
            <a:r>
              <a:rPr lang="en-US" sz="36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Euclid Symbol"/>
              </a:rPr>
              <a:t>&lt;= </a:t>
            </a:r>
            <a:r>
              <a:rPr lang="en-US" sz="36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0 &amp;&amp; y&gt;100))</a:t>
            </a:r>
          </a:p>
          <a:p>
            <a:r>
              <a:rPr lang="en-US" sz="2800" b="1" dirty="0" smtClean="0">
                <a:solidFill>
                  <a:srgbClr val="000000"/>
                </a:solidFill>
                <a:latin typeface="Comic Sans MS" pitchFamily="66" charset="0"/>
                <a:sym typeface="Euclid Extra"/>
              </a:rPr>
              <a:t></a:t>
            </a:r>
          </a:p>
          <a:p>
            <a:r>
              <a:rPr lang="en-US" sz="2800" b="1" dirty="0" smtClean="0">
                <a:solidFill>
                  <a:srgbClr val="000000"/>
                </a:solidFill>
                <a:latin typeface="Comic Sans MS" pitchFamily="66" charset="0"/>
                <a:sym typeface="Euclid Extra"/>
              </a:rPr>
              <a:t>(more code)</a:t>
            </a:r>
            <a:endParaRPr lang="en-US" sz="2800" b="1" dirty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626563" y="6553200"/>
            <a:ext cx="1517438" cy="276999"/>
          </a:xfrm>
        </p:spPr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propositional ops.</a:t>
            </a:r>
            <a:fld id="{3251DA95-B240-47FE-901D-B78FC8E8E532}" type="slidenum">
              <a:rPr lang="en-US" smtClean="0">
                <a:solidFill>
                  <a:srgbClr val="000000"/>
                </a:solidFill>
              </a:rPr>
              <a:pPr/>
              <a:t>9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98829" y="3183430"/>
            <a:ext cx="9156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CCCCFF">
                    <a:lumMod val="50000"/>
                  </a:srgbClr>
                </a:solidFill>
                <a:latin typeface="Comic Sans MS" pitchFamily="66" charset="0"/>
              </a:rPr>
              <a:t>OR</a:t>
            </a:r>
            <a:endParaRPr lang="en-US" sz="4000" dirty="0">
              <a:solidFill>
                <a:srgbClr val="CCCCFF">
                  <a:lumMod val="50000"/>
                </a:srgbClr>
              </a:solidFill>
              <a:latin typeface="Comic Sans MS" pitchFamily="66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636836" y="3206324"/>
            <a:ext cx="13388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CCCCFF">
                    <a:lumMod val="50000"/>
                  </a:srgbClr>
                </a:solidFill>
                <a:latin typeface="Comic Sans MS" pitchFamily="66" charset="0"/>
              </a:rPr>
              <a:t>AND</a:t>
            </a:r>
            <a:endParaRPr lang="en-US" sz="4000" dirty="0">
              <a:solidFill>
                <a:srgbClr val="CCCCFF">
                  <a:lumMod val="50000"/>
                </a:srgbClr>
              </a:solidFill>
              <a:latin typeface="Comic Sans MS" pitchFamily="66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31820" y="1594561"/>
            <a:ext cx="74643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800" dirty="0" smtClean="0">
                <a:solidFill>
                  <a:srgbClr val="000000"/>
                </a:solidFill>
                <a:latin typeface="Comic Sans MS"/>
                <a:cs typeface="Comic Sans MS"/>
              </a:rPr>
              <a:t>Java Logical Expressions:</a:t>
            </a:r>
          </a:p>
        </p:txBody>
      </p:sp>
    </p:spTree>
    <p:extLst>
      <p:ext uri="{BB962C8B-B14F-4D97-AF65-F5344CB8AC3E}">
        <p14:creationId xmlns:p14="http://schemas.microsoft.com/office/powerpoint/2010/main" val="4092613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AMSFONTS" val="False"/>
  <p:tag name="USEBOLDAMS" val="False"/>
  <p:tag name="TEX2PS" val="latex %.tex; dvips -D 300 -o %.ps %.dvi"/>
  <p:tag name="TEX2PSBATCH" val="latex --interaction=nonstopmode %.tex; dvips -D 300 -o %.ps %.dvi"/>
  <p:tag name="DEFAULTMAGNIFICATION" val="1.5"/>
  <p:tag name="DEFAULTFONTSIZE" val="10"/>
  <p:tag name="DEFAULTWORDWRAP" val="0"/>
  <p:tag name="DEFAULTWIDTH" val="348"/>
  <p:tag name="DEFAULTHEIGHT" val="250"/>
  <p:tag name="DEFAULTDISPLAYSOURCE" val="\documentclass{slides}\pagestyle{empty}&#10;\input{macros}&#10;\begin{document}&#10;$ $&#10;\end{document}&#10;"/>
  <p:tag name="EMBEDFONTS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5|13|1.5|9.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2.5|20.8|14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9|13.3|13.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1.6|23.6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none" rtlCol="0">
        <a:spAutoFit/>
      </a:bodyPr>
      <a:lstStyle>
        <a:defPPr algn="l">
          <a:defRPr sz="5400" dirty="0" smtClean="0">
            <a:latin typeface="Comic Sans MS" pitchFamily="66" charset="0"/>
          </a:defRPr>
        </a:defPPr>
      </a:lstStyle>
    </a:tx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1_6.042 Lecture Template">
      <a:majorFont>
        <a:latin typeface="Times New Roman"/>
        <a:ea typeface=""/>
        <a:cs typeface="Arial"/>
      </a:majorFont>
      <a:minorFont>
        <a:latin typeface="Times New Roman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1_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none" rtlCol="0">
        <a:spAutoFit/>
      </a:bodyPr>
      <a:lstStyle>
        <a:defPPr algn="l">
          <a:defRPr sz="5400" dirty="0" smtClean="0">
            <a:latin typeface="Comic Sans MS" pitchFamily="66" charset="0"/>
          </a:defRPr>
        </a:defPPr>
      </a:lstStyle>
    </a:tx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7921</TotalTime>
  <Words>390</Words>
  <Application>Microsoft Macintosh PowerPoint</Application>
  <PresentationFormat>On-screen Show (4:3)</PresentationFormat>
  <Paragraphs>134</Paragraphs>
  <Slides>12</Slides>
  <Notes>12</Notes>
  <HiddenSlides>0</HiddenSlides>
  <MMClips>0</MMClips>
  <ScaleCrop>false</ScaleCrop>
  <HeadingPairs>
    <vt:vector size="6" baseType="variant"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6.042 Lecture Template</vt:lpstr>
      <vt:lpstr>1_6.042 Lecture Template</vt:lpstr>
      <vt:lpstr>2_6.042 Lecture Template</vt:lpstr>
      <vt:lpstr>Equation</vt:lpstr>
      <vt:lpstr>Propositional Operators</vt:lpstr>
      <vt:lpstr>Propositional (Boolean) Logic</vt:lpstr>
      <vt:lpstr>English to Math</vt:lpstr>
      <vt:lpstr>English to Math</vt:lpstr>
      <vt:lpstr>Definition of OR</vt:lpstr>
      <vt:lpstr>Definition of XOR</vt:lpstr>
      <vt:lpstr>Definition of AND</vt:lpstr>
      <vt:lpstr>Definition of NOT</vt:lpstr>
      <vt:lpstr>Other Applications</vt:lpstr>
      <vt:lpstr>Digital Logic</vt:lpstr>
      <vt:lpstr>Application:  Digital Logic</vt:lpstr>
      <vt:lpstr>Digital Logic</vt:lpstr>
    </vt:vector>
  </TitlesOfParts>
  <Company>toc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</dc:creator>
  <cp:lastModifiedBy>Albert R Meyer</cp:lastModifiedBy>
  <cp:revision>649</cp:revision>
  <cp:lastPrinted>2013-04-04T02:36:59Z</cp:lastPrinted>
  <dcterms:created xsi:type="dcterms:W3CDTF">2011-02-09T15:01:58Z</dcterms:created>
  <dcterms:modified xsi:type="dcterms:W3CDTF">2015-02-06T04:10:40Z</dcterms:modified>
</cp:coreProperties>
</file>