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17"/>
  </p:notesMasterIdLst>
  <p:handoutMasterIdLst>
    <p:handoutMasterId r:id="rId18"/>
  </p:handoutMasterIdLst>
  <p:sldIdLst>
    <p:sldId id="392" r:id="rId3"/>
    <p:sldId id="408" r:id="rId4"/>
    <p:sldId id="461" r:id="rId5"/>
    <p:sldId id="410" r:id="rId6"/>
    <p:sldId id="463" r:id="rId7"/>
    <p:sldId id="484" r:id="rId8"/>
    <p:sldId id="412" r:id="rId9"/>
    <p:sldId id="443" r:id="rId10"/>
    <p:sldId id="464" r:id="rId11"/>
    <p:sldId id="474" r:id="rId12"/>
    <p:sldId id="473" r:id="rId13"/>
    <p:sldId id="446" r:id="rId14"/>
    <p:sldId id="460" r:id="rId15"/>
    <p:sldId id="459" r:id="rId16"/>
  </p:sldIdLst>
  <p:sldSz cx="9144000" cy="6858000" type="screen4x3"/>
  <p:notesSz cx="9601200" cy="7315200"/>
  <p:custDataLst>
    <p:tags r:id="rId20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160" y="-80"/>
      </p:cViewPr>
      <p:guideLst>
        <p:guide orient="horz" pos="2112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5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8A1B1-A6C8-439A-B45A-286B53195481}" type="slidenum">
              <a:rPr lang="en-US"/>
              <a:pPr/>
              <a:t>6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39728" y="6553200"/>
            <a:ext cx="140427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068AF58D-0467-409E-A30A-0D5E3A2B19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8050" y="6553200"/>
            <a:ext cx="1365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14</a:t>
            </a:r>
            <a:r>
              <a:rPr lang="en-US" sz="1100" dirty="0" smtClean="0">
                <a:latin typeface="Comic Sans MS" pitchFamily="66" charset="0"/>
              </a:rPr>
              <a:t>, 2014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  <p:sldLayoutId id="2147483665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40588" y="6553200"/>
            <a:ext cx="11034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7.bin"/><Relationship Id="rId9" Type="http://schemas.openxmlformats.org/officeDocument/2006/relationships/oleObject" Target="../embeddings/oleObject8.bin"/><Relationship Id="rId10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6825" y="1420321"/>
            <a:ext cx="7766928" cy="4083018"/>
          </a:xfrm>
        </p:spPr>
        <p:txBody>
          <a:bodyPr/>
          <a:lstStyle/>
          <a:p>
            <a:pPr algn="ctr"/>
            <a:r>
              <a:rPr lang="en-US" sz="8800" b="0" dirty="0" smtClean="0"/>
              <a:t>Truth Tables</a:t>
            </a:r>
            <a:br>
              <a:rPr lang="en-US" sz="8800" b="0" dirty="0" smtClean="0"/>
            </a:br>
            <a:r>
              <a:rPr lang="en-US" sz="8800" b="0" dirty="0" smtClean="0"/>
              <a:t>Equivalence</a:t>
            </a:r>
            <a:br>
              <a:rPr lang="en-US" sz="8800" b="0" dirty="0" smtClean="0"/>
            </a:br>
            <a:r>
              <a:rPr lang="en-US" sz="8800" b="0" dirty="0" smtClean="0"/>
              <a:t>Validity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778050" y="6553200"/>
            <a:ext cx="13659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truth-tables.</a:t>
            </a:r>
            <a:fld id="{EBFB97A3-F52F-4FD6-B1AC-522A20C9546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0" y="304799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02106" y="2282381"/>
            <a:ext cx="8733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</a:t>
            </a:r>
            <a:r>
              <a:rPr lang="en-US" sz="4800" dirty="0" smtClean="0">
                <a:latin typeface="Comic Sans MS" pitchFamily="66" charset="0"/>
              </a:rPr>
              <a:t>P, 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(P)</a:t>
            </a:r>
          </a:p>
          <a:p>
            <a:pPr algn="l"/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              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4" y="6553200"/>
            <a:ext cx="128209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381500" y="2988101"/>
            <a:ext cx="4385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(</a:t>
            </a:r>
            <a:r>
              <a:rPr lang="en-US" sz="4800" dirty="0">
                <a:latin typeface="Comic Sans MS" pitchFamily="66" charset="0"/>
              </a:rPr>
              <a:t>P </a:t>
            </a:r>
            <a:r>
              <a:rPr lang="en-US" sz="4000" dirty="0">
                <a:solidFill>
                  <a:srgbClr val="0000E5"/>
                </a:solidFill>
                <a:latin typeface="Comic Sans MS" pitchFamily="66" charset="0"/>
              </a:rPr>
              <a:t>AND NOT</a:t>
            </a:r>
            <a:r>
              <a:rPr lang="en-US" sz="4800" dirty="0">
                <a:latin typeface="Comic Sans MS" pitchFamily="66" charset="0"/>
              </a:rPr>
              <a:t>(P))</a:t>
            </a:r>
            <a:endParaRPr lang="en-US" sz="4000" dirty="0" smtClean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03700" y="3771900"/>
            <a:ext cx="4520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(</a:t>
            </a:r>
            <a:r>
              <a:rPr lang="en-US" sz="4800" dirty="0">
                <a:latin typeface="Comic Sans MS" pitchFamily="66" charset="0"/>
              </a:rPr>
              <a:t>P </a:t>
            </a:r>
            <a:r>
              <a:rPr lang="en-US" sz="4400" dirty="0">
                <a:solidFill>
                  <a:srgbClr val="0000E5"/>
                </a:solidFill>
                <a:latin typeface="Comic Sans MS" pitchFamily="66" charset="0"/>
              </a:rPr>
              <a:t>OR  NOT</a:t>
            </a:r>
            <a:r>
              <a:rPr lang="en-US" sz="4800" dirty="0">
                <a:latin typeface="Comic Sans MS" pitchFamily="66" charset="0"/>
              </a:rPr>
              <a:t>(P)</a:t>
            </a:r>
            <a:r>
              <a:rPr lang="en-US" sz="4800" dirty="0" smtClean="0">
                <a:latin typeface="Comic Sans MS" pitchFamily="66" charset="0"/>
              </a:rPr>
              <a:t>)</a:t>
            </a:r>
            <a:endParaRPr lang="en-US" sz="4800" dirty="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8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1" y="304799"/>
            <a:ext cx="5248416" cy="1101969"/>
          </a:xfrm>
        </p:spPr>
        <p:txBody>
          <a:bodyPr/>
          <a:lstStyle/>
          <a:p>
            <a:r>
              <a:rPr lang="en-US" sz="3600" dirty="0" smtClean="0"/>
              <a:t>Equivalence &amp; Validity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436420" y="2014673"/>
            <a:ext cx="82997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000" dirty="0" smtClean="0">
                <a:latin typeface="Comic Sans MS" pitchFamily="66" charset="0"/>
              </a:rPr>
              <a:t> and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H</a:t>
            </a:r>
            <a:r>
              <a:rPr lang="en-US" sz="6000" dirty="0" smtClean="0">
                <a:latin typeface="Comic Sans MS" pitchFamily="66" charset="0"/>
              </a:rPr>
              <a:t> are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equivalent</a:t>
            </a:r>
          </a:p>
          <a:p>
            <a:r>
              <a:rPr lang="en-US" sz="6000" dirty="0" smtClean="0">
                <a:latin typeface="Comic Sans MS" pitchFamily="66" charset="0"/>
              </a:rPr>
              <a:t>exactly when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(G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IFF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H)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endParaRPr lang="en-US" sz="6000" dirty="0">
              <a:solidFill>
                <a:srgbClr val="006600"/>
              </a:solidFill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4" y="6553200"/>
            <a:ext cx="128209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11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32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Verifying Valid, </a:t>
            </a:r>
            <a:r>
              <a:rPr lang="en-US" sz="4000" dirty="0" err="1" smtClean="0"/>
              <a:t>Satisfiable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60512" y="1485900"/>
            <a:ext cx="795121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Truth table size</a:t>
            </a:r>
            <a:r>
              <a:rPr lang="en-US" sz="40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doubles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with</a:t>
            </a:r>
          </a:p>
          <a:p>
            <a:pPr algn="l"/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each additional variable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--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exponential growth</a:t>
            </a:r>
            <a:r>
              <a:rPr lang="en-US" sz="4000" dirty="0" smtClean="0">
                <a:latin typeface="Comic Sans MS" pitchFamily="66" charset="0"/>
              </a:rPr>
              <a:t>.  Makes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truth tables impossible when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there are hundreds of variables.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(In current digital circuits,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there are millions of variables.)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4" y="6553200"/>
            <a:ext cx="1282097" cy="276999"/>
          </a:xfrm>
        </p:spPr>
        <p:txBody>
          <a:bodyPr/>
          <a:lstStyle/>
          <a:p>
            <a:r>
              <a:rPr lang="en-US" dirty="0" smtClean="0"/>
              <a:t>truth-tables.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203" y="304799"/>
            <a:ext cx="7696200" cy="1184953"/>
          </a:xfrm>
        </p:spPr>
        <p:txBody>
          <a:bodyPr/>
          <a:lstStyle/>
          <a:p>
            <a:r>
              <a:rPr lang="en-US" dirty="0" smtClean="0"/>
              <a:t>Efficient Test for </a:t>
            </a:r>
            <a:r>
              <a:rPr lang="en-US" dirty="0" err="1" smtClean="0">
                <a:solidFill>
                  <a:srgbClr val="006600"/>
                </a:solidFill>
              </a:rPr>
              <a:t>Satisfiability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034" y="1842363"/>
            <a:ext cx="8465078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P = NP?</a:t>
            </a:r>
            <a:r>
              <a:rPr lang="en-US" sz="4000" dirty="0" smtClean="0">
                <a:latin typeface="Comic Sans MS" pitchFamily="66" charset="0"/>
              </a:rPr>
              <a:t> question is equivalent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to asking if there is an “efficient”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(polynomial rather than 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exponential time) procedure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to check </a:t>
            </a:r>
            <a:r>
              <a:rPr lang="en-US" sz="4000" dirty="0" err="1" smtClean="0">
                <a:solidFill>
                  <a:srgbClr val="006600"/>
                </a:solidFill>
                <a:latin typeface="Comic Sans MS" pitchFamily="66" charset="0"/>
              </a:rPr>
              <a:t>satisfiability</a:t>
            </a:r>
            <a:r>
              <a:rPr lang="en-US" sz="40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4" y="6553200"/>
            <a:ext cx="1282097" cy="276999"/>
          </a:xfrm>
        </p:spPr>
        <p:txBody>
          <a:bodyPr/>
          <a:lstStyle/>
          <a:p>
            <a:r>
              <a:rPr lang="en-US" dirty="0" smtClean="0"/>
              <a:t>truth-tables.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61907" y="6553200"/>
            <a:ext cx="1282097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truth-tables.</a:t>
            </a:r>
            <a:fld id="{DB6F0ED6-FEF5-4C9C-B1CC-29B47EC66FA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22403" y="246023"/>
            <a:ext cx="5314341" cy="1137484"/>
          </a:xfrm>
        </p:spPr>
        <p:txBody>
          <a:bodyPr/>
          <a:lstStyle/>
          <a:p>
            <a:r>
              <a:rPr lang="en-US" dirty="0" smtClean="0"/>
              <a:t>SAT versus VALID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4822" y="1448516"/>
            <a:ext cx="7667534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To check that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G</a:t>
            </a:r>
            <a:r>
              <a:rPr lang="en-US" sz="4400" dirty="0" smtClean="0">
                <a:latin typeface="Comic Sans MS" pitchFamily="66" charset="0"/>
              </a:rPr>
              <a:t> is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valid</a:t>
            </a:r>
            <a:r>
              <a:rPr lang="en-US" sz="4400" dirty="0" smtClean="0">
                <a:latin typeface="Comic Sans MS" pitchFamily="66" charset="0"/>
              </a:rPr>
              <a:t>,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can check that</a:t>
            </a:r>
          </a:p>
          <a:p>
            <a:pPr algn="l"/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(G)</a:t>
            </a:r>
            <a:r>
              <a:rPr lang="en-US" sz="4400" dirty="0" smtClean="0">
                <a:latin typeface="Comic Sans MS" pitchFamily="66" charset="0"/>
              </a:rPr>
              <a:t> is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B050"/>
                </a:solidFill>
                <a:latin typeface="Comic Sans MS" pitchFamily="66" charset="0"/>
              </a:rPr>
              <a:t>satisfiable</a:t>
            </a:r>
            <a:r>
              <a:rPr lang="en-US" sz="4400" dirty="0" smtClean="0">
                <a:latin typeface="Comic Sans MS" pitchFamily="66" charset="0"/>
              </a:rPr>
              <a:t>.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So checking for one is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equally difficult (or easy)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as checking for the other.</a:t>
            </a:r>
            <a:endParaRPr lang="en-US" sz="5400" dirty="0" smtClean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028" y="363537"/>
            <a:ext cx="5171044" cy="1023474"/>
          </a:xfrm>
        </p:spPr>
        <p:txBody>
          <a:bodyPr/>
          <a:lstStyle/>
          <a:p>
            <a:r>
              <a:rPr lang="en-US" sz="4000" dirty="0" smtClean="0"/>
              <a:t>Truth Assignments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53456" y="1447604"/>
            <a:ext cx="8289854" cy="4018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A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truth assignment</a:t>
            </a:r>
            <a:r>
              <a:rPr lang="en-US" sz="3600" dirty="0" smtClean="0">
                <a:latin typeface="Comic Sans MS" pitchFamily="66" charset="0"/>
              </a:rPr>
              <a:t> assigns a value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 </a:t>
            </a:r>
            <a:r>
              <a:rPr lang="en-US" sz="3600" dirty="0" smtClean="0">
                <a:latin typeface="Comic Sans MS" pitchFamily="66" charset="0"/>
              </a:rPr>
              <a:t>or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 to each propositional variable. 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Computer scientists call assignment of values to variables an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environment. 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If we </a:t>
            </a:r>
            <a:r>
              <a:rPr lang="en-US" sz="3600" dirty="0" smtClean="0">
                <a:solidFill>
                  <a:srgbClr val="7030A0"/>
                </a:solidFill>
                <a:latin typeface="Comic Sans MS" pitchFamily="66" charset="0"/>
              </a:rPr>
              <a:t>know the environment</a:t>
            </a:r>
            <a:r>
              <a:rPr lang="en-US" sz="3600" dirty="0" smtClean="0">
                <a:latin typeface="Comic Sans MS" pitchFamily="66" charset="0"/>
              </a:rPr>
              <a:t>, we can </a:t>
            </a:r>
            <a:r>
              <a:rPr lang="en-US" sz="3600" dirty="0" smtClean="0">
                <a:solidFill>
                  <a:srgbClr val="7030A0"/>
                </a:solidFill>
                <a:latin typeface="Comic Sans MS" pitchFamily="66" charset="0"/>
              </a:rPr>
              <a:t>find the value</a:t>
            </a:r>
            <a:r>
              <a:rPr lang="en-US" sz="3600" dirty="0" smtClean="0">
                <a:latin typeface="Comic Sans MS" pitchFamily="66" charset="0"/>
              </a:rPr>
              <a:t> of a propositional formula.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4252"/>
            <a:ext cx="7108694" cy="1263956"/>
          </a:xfrm>
        </p:spPr>
        <p:txBody>
          <a:bodyPr/>
          <a:lstStyle/>
          <a:p>
            <a:r>
              <a:rPr lang="en-US" dirty="0" smtClean="0"/>
              <a:t>Evaluation in an Environment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" y="1704973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Example:  Suppose environment,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3600" dirty="0" smtClean="0">
                <a:latin typeface="Comic Sans MS" pitchFamily="66" charset="0"/>
              </a:rPr>
              <a:t>, assigns</a:t>
            </a:r>
          </a:p>
          <a:p>
            <a:pPr algn="ctr"/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 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v(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3600" dirty="0" smtClean="0">
                <a:latin typeface="Comic Sans MS" pitchFamily="66" charset="0"/>
              </a:rPr>
              <a:t>= 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3600" dirty="0" smtClean="0">
                <a:latin typeface="Comic Sans MS" pitchFamily="66" charset="0"/>
              </a:rPr>
              <a:t>.</a:t>
            </a:r>
          </a:p>
          <a:p>
            <a:pPr algn="l"/>
            <a:r>
              <a:rPr lang="en-US" sz="3600" dirty="0" smtClean="0">
                <a:latin typeface="Comic Sans MS" pitchFamily="66" charset="0"/>
              </a:rPr>
              <a:t>Truth value of</a:t>
            </a:r>
          </a:p>
          <a:p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 pitchFamily="66" charset="0"/>
              </a:rPr>
              <a:t>P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 )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OR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(</a:t>
            </a:r>
            <a:r>
              <a:rPr lang="en-US" sz="3600" dirty="0" smtClean="0">
                <a:latin typeface="Comic Sans MS" pitchFamily="66" charset="0"/>
              </a:rPr>
              <a:t>R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XOR NOT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 pitchFamily="66" charset="0"/>
              </a:rPr>
              <a:t>Q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))</a:t>
            </a:r>
            <a:r>
              <a:rPr lang="en-US" sz="3600" dirty="0" smtClean="0">
                <a:latin typeface="Comic Sans MS" pitchFamily="66" charset="0"/>
              </a:rPr>
              <a:t>           </a:t>
            </a:r>
          </a:p>
          <a:p>
            <a:pPr algn="l"/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            T </a:t>
            </a:r>
            <a:r>
              <a:rPr lang="en-US" sz="3600" dirty="0" smtClean="0">
                <a:latin typeface="Comic Sans MS" pitchFamily="66" charset="0"/>
              </a:rPr>
              <a:t>        </a:t>
            </a:r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            F               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2185" y="4021214"/>
            <a:ext cx="498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48527" y="3852345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71800" y="3973390"/>
            <a:ext cx="46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13648" y="4000695"/>
            <a:ext cx="4651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4345462" y="4057752"/>
            <a:ext cx="726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endParaRPr lang="en-US" sz="6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5" grpId="1" build="allAtOnce"/>
      <p:bldP spid="5" grpId="2" uiExpand="1" build="allAtOnce"/>
      <p:bldP spid="7" grpId="0"/>
      <p:bldP spid="9" grpId="1"/>
      <p:bldP spid="10" grpId="0"/>
      <p:bldP spid="11" grpId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3112" y="377604"/>
            <a:ext cx="3497775" cy="1057299"/>
          </a:xfrm>
        </p:spPr>
        <p:txBody>
          <a:bodyPr/>
          <a:lstStyle/>
          <a:p>
            <a:r>
              <a:rPr lang="en-US" sz="4400" dirty="0" smtClean="0"/>
              <a:t>Equivalence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375557" y="2058671"/>
            <a:ext cx="84092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omic Sans MS" pitchFamily="66" charset="0"/>
              </a:rPr>
              <a:t>Two propositional formulas are  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equivalent</a:t>
            </a:r>
            <a:r>
              <a:rPr lang="en-US" sz="4400" dirty="0" smtClean="0">
                <a:latin typeface="Comic Sans MS" pitchFamily="66" charset="0"/>
              </a:rPr>
              <a:t> </a:t>
            </a:r>
          </a:p>
          <a:p>
            <a:r>
              <a:rPr lang="en-US" sz="4400" dirty="0" err="1" smtClean="0">
                <a:latin typeface="Comic Sans MS" pitchFamily="66" charset="0"/>
              </a:rPr>
              <a:t>iff</a:t>
            </a:r>
            <a:r>
              <a:rPr lang="en-US" sz="4400" dirty="0" smtClean="0">
                <a:latin typeface="Comic Sans MS" pitchFamily="66" charset="0"/>
              </a:rPr>
              <a:t> they have the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same</a:t>
            </a:r>
            <a:r>
              <a:rPr lang="en-US" sz="4400" dirty="0" smtClean="0">
                <a:latin typeface="Comic Sans MS" pitchFamily="66" charset="0"/>
              </a:rPr>
              <a:t> truth value in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all</a:t>
            </a:r>
            <a:r>
              <a:rPr lang="en-US" sz="4400" dirty="0" smtClean="0">
                <a:latin typeface="Comic Sans MS" pitchFamily="66" charset="0"/>
              </a:rPr>
              <a:t> environments.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3607211" y="2840393"/>
            <a:ext cx="1190058" cy="2117903"/>
            <a:chOff x="3391457" y="2840393"/>
            <a:chExt cx="1190058" cy="2117903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391457" y="4431647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solidFill>
                    <a:schemeClr val="hlink"/>
                  </a:solidFill>
                  <a:latin typeface="Comic Sans MS" pitchFamily="66" charset="0"/>
                  <a:cs typeface="Arial" charset="0"/>
                </a:rPr>
                <a:t> </a:t>
              </a:r>
              <a:r>
                <a:rPr lang="en-US" sz="2800" dirty="0" smtClean="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  <a:endParaRPr lang="en-US" sz="2800" dirty="0">
                <a:solidFill>
                  <a:srgbClr val="CC0000"/>
                </a:solidFill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391457" y="3904999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391457" y="3378350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91457" y="2840393"/>
              <a:ext cx="1190058" cy="53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2898322" y="2259880"/>
            <a:ext cx="2138361" cy="5395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en-US" sz="3200" dirty="0" smtClean="0">
                <a:latin typeface="Comic Sans MS" pitchFamily="66" charset="0"/>
                <a:cs typeface="Arial" charset="0"/>
                <a:sym typeface="Symbol" pitchFamily="18" charset="2"/>
              </a:rPr>
              <a:t>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Arial" charset="0"/>
                <a:sym typeface="Euclid Symbol"/>
              </a:rPr>
              <a:t> </a:t>
            </a:r>
            <a:endParaRPr lang="en-US" sz="3200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155554" y="2253197"/>
            <a:ext cx="1770063" cy="2659063"/>
            <a:chOff x="592" y="1902"/>
            <a:chExt cx="1115" cy="1675"/>
          </a:xfrm>
        </p:grpSpPr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Q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93754" y="2253197"/>
            <a:ext cx="931863" cy="2659063"/>
            <a:chOff x="1120" y="1902"/>
            <a:chExt cx="587" cy="1675"/>
          </a:xfrm>
        </p:grpSpPr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155553" y="2240497"/>
            <a:ext cx="4039901" cy="2781776"/>
            <a:chOff x="939800" y="2240497"/>
            <a:chExt cx="3843338" cy="2659063"/>
          </a:xfrm>
        </p:grpSpPr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>
              <a:off x="939800" y="2831047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939800" y="335968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>
              <a:off x="939800" y="3877210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939800" y="439473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939800" y="2240497"/>
              <a:ext cx="3843338" cy="2659063"/>
              <a:chOff x="592" y="1806"/>
              <a:chExt cx="2421" cy="1675"/>
            </a:xfrm>
          </p:grpSpPr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8354" name="Line 5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59" name="Line 55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60" name="Line 56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14" cy="165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2925617" y="2818347"/>
            <a:ext cx="839787" cy="2093913"/>
            <a:chOff x="1707" y="2258"/>
            <a:chExt cx="529" cy="1319"/>
          </a:xfrm>
        </p:grpSpPr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</p:grpSpPr>
          <p:sp>
            <p:nvSpPr>
              <p:cNvPr id="98339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5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8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sz="4000">
                <a:latin typeface="Comic Sans MS" pitchFamily="66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4" name="Slide Number Placeholder 2"/>
          <p:cNvSpPr txBox="1">
            <a:spLocks/>
          </p:cNvSpPr>
          <p:nvPr/>
        </p:nvSpPr>
        <p:spPr bwMode="auto">
          <a:xfrm>
            <a:off x="7931184" y="6553200"/>
            <a:ext cx="12128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truth-tables.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37117" y="2753477"/>
            <a:ext cx="601596" cy="234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866544" y="1993187"/>
            <a:ext cx="2198669" cy="3102795"/>
            <a:chOff x="5866544" y="1993187"/>
            <a:chExt cx="2198669" cy="3102795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866544" y="1993187"/>
              <a:ext cx="2178121" cy="31027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866544" y="2691829"/>
              <a:ext cx="2198669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5849580" y="2692622"/>
            <a:ext cx="856412" cy="2482710"/>
            <a:chOff x="5849580" y="2692622"/>
            <a:chExt cx="856412" cy="2482710"/>
          </a:xfrm>
        </p:grpSpPr>
        <p:grpSp>
          <p:nvGrpSpPr>
            <p:cNvPr id="96" name="Group 95"/>
            <p:cNvGrpSpPr/>
            <p:nvPr/>
          </p:nvGrpSpPr>
          <p:grpSpPr>
            <a:xfrm>
              <a:off x="5849580" y="2709944"/>
              <a:ext cx="856412" cy="2465388"/>
              <a:chOff x="6383828" y="2709944"/>
              <a:chExt cx="856412" cy="2465388"/>
            </a:xfrm>
          </p:grpSpPr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394102" y="4559382"/>
                <a:ext cx="846138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6394102" y="39418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6394102" y="3327482"/>
                <a:ext cx="846138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/>
            </p:nvSpPr>
            <p:spPr bwMode="auto">
              <a:xfrm>
                <a:off x="6383828" y="27099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 bwMode="auto">
            <a:xfrm rot="5400000">
              <a:off x="5414481" y="3883631"/>
              <a:ext cx="238360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7209418" y="2691828"/>
            <a:ext cx="760413" cy="2483504"/>
            <a:chOff x="7209418" y="2691828"/>
            <a:chExt cx="760413" cy="2483504"/>
          </a:xfrm>
        </p:grpSpPr>
        <p:grpSp>
          <p:nvGrpSpPr>
            <p:cNvPr id="86" name="Group 85"/>
            <p:cNvGrpSpPr/>
            <p:nvPr/>
          </p:nvGrpSpPr>
          <p:grpSpPr>
            <a:xfrm>
              <a:off x="7209418" y="2709944"/>
              <a:ext cx="760413" cy="2465388"/>
              <a:chOff x="6048456" y="2709944"/>
              <a:chExt cx="760413" cy="2465388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6048456" y="4559382"/>
                <a:ext cx="760413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/>
            </p:nvSpPr>
            <p:spPr bwMode="auto">
              <a:xfrm>
                <a:off x="6048456" y="39418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6048456" y="3327482"/>
                <a:ext cx="760413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/>
            </p:nvSpPr>
            <p:spPr bwMode="auto">
              <a:xfrm>
                <a:off x="6048456" y="27099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113124" y="3883631"/>
              <a:ext cx="2404153" cy="205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200768"/>
              </p:ext>
            </p:extLst>
          </p:nvPr>
        </p:nvGraphicFramePr>
        <p:xfrm>
          <a:off x="2987675" y="2239963"/>
          <a:ext cx="21907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02" name="Equation" r:id="rId4" imgW="800100" imgH="228600" progId="Equation.DSMT4">
                  <p:embed/>
                </p:oleObj>
              </mc:Choice>
              <mc:Fallback>
                <p:oleObj name="Equation" r:id="rId4" imgW="800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39963"/>
                        <a:ext cx="2190750" cy="623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293562"/>
              </p:ext>
            </p:extLst>
          </p:nvPr>
        </p:nvGraphicFramePr>
        <p:xfrm>
          <a:off x="5968219" y="1997224"/>
          <a:ext cx="2043362" cy="792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03" name="Equation" r:id="rId6" imgW="622300" imgH="241300" progId="Equation.DSMT4">
                  <p:embed/>
                </p:oleObj>
              </mc:Choice>
              <mc:Fallback>
                <p:oleObj name="Equation" r:id="rId6" imgW="6223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68219" y="1997224"/>
                        <a:ext cx="2043362" cy="792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390644" y="1047750"/>
            <a:ext cx="6673857" cy="973667"/>
            <a:chOff x="1390644" y="1047750"/>
            <a:chExt cx="6673857" cy="973667"/>
          </a:xfrm>
        </p:grpSpPr>
        <p:sp>
          <p:nvSpPr>
            <p:cNvPr id="78" name="TextBox 77"/>
            <p:cNvSpPr txBox="1"/>
            <p:nvPr/>
          </p:nvSpPr>
          <p:spPr>
            <a:xfrm>
              <a:off x="3380987" y="1155896"/>
              <a:ext cx="22444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latin typeface="Comic Sans MS" pitchFamily="66" charset="0"/>
                </a:rPr>
                <a:t>equiv</a:t>
              </a:r>
              <a:r>
                <a:rPr lang="en-US" sz="4400" dirty="0" smtClean="0">
                  <a:latin typeface="Comic Sans MS" pitchFamily="66" charset="0"/>
                </a:rPr>
                <a:t> to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1309820"/>
                </p:ext>
              </p:extLst>
            </p:nvPr>
          </p:nvGraphicFramePr>
          <p:xfrm>
            <a:off x="5618981" y="1047750"/>
            <a:ext cx="2445520" cy="948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704" name="Equation" r:id="rId8" imgW="622300" imgH="241300" progId="Equation.DSMT4">
                    <p:embed/>
                  </p:oleObj>
                </mc:Choice>
                <mc:Fallback>
                  <p:oleObj name="Equation" r:id="rId8" imgW="6223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618981" y="1047750"/>
                          <a:ext cx="2445520" cy="9482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6872242"/>
                </p:ext>
              </p:extLst>
            </p:nvPr>
          </p:nvGraphicFramePr>
          <p:xfrm>
            <a:off x="1390644" y="1056217"/>
            <a:ext cx="1930400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705" name="Equation" r:id="rId9" imgW="609600" imgH="304800" progId="Equation.DSMT4">
                    <p:embed/>
                  </p:oleObj>
                </mc:Choice>
                <mc:Fallback>
                  <p:oleObj name="Equation" r:id="rId9" imgW="609600" imgH="304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90644" y="1056217"/>
                          <a:ext cx="1930400" cy="965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2182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510213" y="2218272"/>
            <a:ext cx="2960687" cy="757238"/>
            <a:chOff x="3471" y="1880"/>
            <a:chExt cx="1865" cy="477"/>
          </a:xfrm>
        </p:grpSpPr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474" y="1952"/>
              <a:ext cx="862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latin typeface="Comic Sans MS" pitchFamily="66" charset="0"/>
                  <a:cs typeface="Arial" charset="0"/>
                  <a:sym typeface="Symbol" pitchFamily="18" charset="2"/>
                </a:rPr>
                <a:t> </a:t>
              </a:r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4007" y="1952"/>
              <a:ext cx="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3471" y="1880"/>
              <a:ext cx="52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endParaRPr lang="en-US" sz="28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87"/>
          <p:cNvGrpSpPr/>
          <p:nvPr/>
        </p:nvGrpSpPr>
        <p:grpSpPr>
          <a:xfrm>
            <a:off x="3607211" y="2840393"/>
            <a:ext cx="1190058" cy="2117903"/>
            <a:chOff x="3391457" y="2840393"/>
            <a:chExt cx="1190058" cy="2117903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391457" y="4431647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>
                  <a:solidFill>
                    <a:schemeClr val="hlink"/>
                  </a:solidFill>
                  <a:latin typeface="Comic Sans MS" pitchFamily="66" charset="0"/>
                  <a:cs typeface="Arial" charset="0"/>
                </a:rPr>
                <a:t> </a:t>
              </a:r>
              <a:r>
                <a:rPr lang="en-US" sz="2800" dirty="0" smtClean="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  <a:endParaRPr lang="en-US" sz="2800" dirty="0">
                <a:solidFill>
                  <a:srgbClr val="CC0000"/>
                </a:solidFill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391457" y="3904999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391457" y="3378350"/>
              <a:ext cx="1190058" cy="526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391457" y="2840393"/>
              <a:ext cx="1190058" cy="537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sz="2800" dirty="0" smtClean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  <a:endParaRPr lang="en-US" sz="2800" dirty="0">
                <a:latin typeface="Comic Sans MS" pitchFamily="66" charset="0"/>
                <a:cs typeface="Arial" charset="0"/>
              </a:endParaRPr>
            </a:p>
          </p:txBody>
        </p:sp>
      </p:grpSp>
      <p:sp>
        <p:nvSpPr>
          <p:cNvPr id="98351" name="Rectangle 47"/>
          <p:cNvSpPr>
            <a:spLocks noChangeArrowheads="1"/>
          </p:cNvSpPr>
          <p:nvPr/>
        </p:nvSpPr>
        <p:spPr bwMode="auto">
          <a:xfrm>
            <a:off x="2898322" y="2259880"/>
            <a:ext cx="2138361" cy="5395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en-US" sz="3200" dirty="0" smtClean="0">
                <a:latin typeface="Comic Sans MS" pitchFamily="66" charset="0"/>
                <a:cs typeface="Arial" charset="0"/>
                <a:sym typeface="Symbol" pitchFamily="18" charset="2"/>
              </a:rPr>
              <a:t>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Arial" charset="0"/>
                <a:sym typeface="Euclid Symbol"/>
              </a:rPr>
              <a:t> </a:t>
            </a:r>
            <a:endParaRPr lang="en-US" sz="3200" dirty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155554" y="2253197"/>
            <a:ext cx="1770063" cy="2659063"/>
            <a:chOff x="592" y="1902"/>
            <a:chExt cx="1115" cy="1675"/>
          </a:xfrm>
        </p:grpSpPr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120" y="3251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592" y="3251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1120" y="2925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592" y="2925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1120" y="2599"/>
              <a:ext cx="58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cs typeface="Arial" charset="0"/>
                </a:rPr>
                <a:t>F</a:t>
              </a:r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592" y="2599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120" y="2266"/>
              <a:ext cx="58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592" y="2266"/>
              <a:ext cx="52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sz="2800">
                  <a:solidFill>
                    <a:srgbClr val="137117"/>
                  </a:solidFill>
                  <a:latin typeface="Comic Sans MS" pitchFamily="66" charset="0"/>
                  <a:cs typeface="Arial" charset="0"/>
                </a:rPr>
                <a:t>T</a:t>
              </a:r>
            </a:p>
          </p:txBody>
        </p:sp>
        <p:sp>
          <p:nvSpPr>
            <p:cNvPr id="98352" name="Rectangle 48"/>
            <p:cNvSpPr>
              <a:spLocks noChangeArrowheads="1"/>
            </p:cNvSpPr>
            <p:nvPr/>
          </p:nvSpPr>
          <p:spPr bwMode="auto">
            <a:xfrm>
              <a:off x="1120" y="1902"/>
              <a:ext cx="58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Q</a:t>
              </a:r>
            </a:p>
          </p:txBody>
        </p:sp>
        <p:sp>
          <p:nvSpPr>
            <p:cNvPr id="98353" name="Rectangle 49"/>
            <p:cNvSpPr>
              <a:spLocks noChangeArrowheads="1"/>
            </p:cNvSpPr>
            <p:nvPr/>
          </p:nvSpPr>
          <p:spPr bwMode="auto">
            <a:xfrm>
              <a:off x="592" y="1902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</a:pPr>
              <a:r>
                <a:rPr lang="en-US" sz="3200" dirty="0">
                  <a:solidFill>
                    <a:srgbClr val="0000FF"/>
                  </a:solidFill>
                  <a:latin typeface="Comic Sans MS" pitchFamily="66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93754" y="2253197"/>
            <a:ext cx="931863" cy="2659063"/>
            <a:chOff x="1120" y="1902"/>
            <a:chExt cx="587" cy="1675"/>
          </a:xfrm>
        </p:grpSpPr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>
              <a:off x="1120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62" name="Line 58"/>
            <p:cNvSpPr>
              <a:spLocks noChangeShapeType="1"/>
            </p:cNvSpPr>
            <p:nvPr/>
          </p:nvSpPr>
          <p:spPr bwMode="auto">
            <a:xfrm>
              <a:off x="1707" y="1902"/>
              <a:ext cx="0" cy="1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6" name="Group 89"/>
          <p:cNvGrpSpPr/>
          <p:nvPr/>
        </p:nvGrpSpPr>
        <p:grpSpPr>
          <a:xfrm>
            <a:off x="1155553" y="2240497"/>
            <a:ext cx="4039901" cy="2781776"/>
            <a:chOff x="939800" y="2240497"/>
            <a:chExt cx="3843338" cy="2659063"/>
          </a:xfrm>
        </p:grpSpPr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>
              <a:off x="939800" y="2831047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>
              <a:off x="939800" y="335968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>
              <a:off x="939800" y="3877210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939800" y="4394735"/>
              <a:ext cx="38211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939800" y="2240497"/>
              <a:ext cx="3843338" cy="2659063"/>
              <a:chOff x="592" y="1806"/>
              <a:chExt cx="2421" cy="1675"/>
            </a:xfrm>
          </p:grpSpPr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592" y="1806"/>
                <a:ext cx="2407" cy="1675"/>
                <a:chOff x="592" y="1902"/>
                <a:chExt cx="2407" cy="1675"/>
              </a:xfrm>
            </p:grpSpPr>
            <p:sp>
              <p:nvSpPr>
                <p:cNvPr id="98354" name="Line 50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59" name="Line 55"/>
                <p:cNvSpPr>
                  <a:spLocks noChangeShapeType="1"/>
                </p:cNvSpPr>
                <p:nvPr/>
              </p:nvSpPr>
              <p:spPr bwMode="auto">
                <a:xfrm>
                  <a:off x="592" y="3577"/>
                  <a:ext cx="240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  <p:sp>
              <p:nvSpPr>
                <p:cNvPr id="98360" name="Line 56"/>
                <p:cNvSpPr>
                  <a:spLocks noChangeShapeType="1"/>
                </p:cNvSpPr>
                <p:nvPr/>
              </p:nvSpPr>
              <p:spPr bwMode="auto">
                <a:xfrm>
                  <a:off x="592" y="1902"/>
                  <a:ext cx="0" cy="1675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98363" name="Line 59"/>
              <p:cNvSpPr>
                <a:spLocks noChangeShapeType="1"/>
              </p:cNvSpPr>
              <p:nvPr/>
            </p:nvSpPr>
            <p:spPr bwMode="auto">
              <a:xfrm>
                <a:off x="2999" y="1806"/>
                <a:ext cx="14" cy="165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</p:grp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2925617" y="2818347"/>
            <a:ext cx="839787" cy="2093913"/>
            <a:chOff x="1707" y="2258"/>
            <a:chExt cx="529" cy="1319"/>
          </a:xfrm>
        </p:grpSpPr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</p:grpSpPr>
          <p:sp>
            <p:nvSpPr>
              <p:cNvPr id="98339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42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5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48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36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 sz="4000">
                <a:latin typeface="Comic Sans MS" pitchFamily="66" charset="0"/>
              </a:endParaRPr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 sz="quarter"/>
          </p:nvPr>
        </p:nvSpPr>
        <p:spPr>
          <a:xfrm>
            <a:off x="2411288" y="301893"/>
            <a:ext cx="4667607" cy="1002925"/>
          </a:xfrm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4" name="Slide Number Placeholder 2"/>
          <p:cNvSpPr txBox="1">
            <a:spLocks/>
          </p:cNvSpPr>
          <p:nvPr/>
        </p:nvSpPr>
        <p:spPr bwMode="auto">
          <a:xfrm>
            <a:off x="7931184" y="6553200"/>
            <a:ext cx="12128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truth-tables.</a:t>
            </a:r>
            <a:fld id="{0150943C-9303-41DF-A6FA-7E32D6C5D1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37117" y="2753477"/>
            <a:ext cx="601596" cy="234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5866544" y="1993187"/>
            <a:ext cx="2198669" cy="3102795"/>
            <a:chOff x="5866544" y="1993187"/>
            <a:chExt cx="2198669" cy="3102795"/>
          </a:xfrm>
        </p:grpSpPr>
        <p:sp>
          <p:nvSpPr>
            <p:cNvPr id="98" name="Rectangle 97"/>
            <p:cNvSpPr/>
            <p:nvPr/>
          </p:nvSpPr>
          <p:spPr bwMode="auto">
            <a:xfrm>
              <a:off x="5866544" y="1993187"/>
              <a:ext cx="2178121" cy="31027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 bwMode="auto">
            <a:xfrm>
              <a:off x="5866544" y="2691829"/>
              <a:ext cx="2198669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5849580" y="2692622"/>
            <a:ext cx="856412" cy="2482710"/>
            <a:chOff x="5849580" y="2692622"/>
            <a:chExt cx="856412" cy="2482710"/>
          </a:xfrm>
        </p:grpSpPr>
        <p:grpSp>
          <p:nvGrpSpPr>
            <p:cNvPr id="96" name="Group 95"/>
            <p:cNvGrpSpPr/>
            <p:nvPr/>
          </p:nvGrpSpPr>
          <p:grpSpPr>
            <a:xfrm>
              <a:off x="5849580" y="2709944"/>
              <a:ext cx="856412" cy="2465388"/>
              <a:chOff x="6383828" y="2709944"/>
              <a:chExt cx="856412" cy="2465388"/>
            </a:xfrm>
          </p:grpSpPr>
          <p:sp>
            <p:nvSpPr>
              <p:cNvPr id="98310" name="Rectangle 6"/>
              <p:cNvSpPr>
                <a:spLocks noChangeArrowheads="1"/>
              </p:cNvSpPr>
              <p:nvPr/>
            </p:nvSpPr>
            <p:spPr bwMode="auto">
              <a:xfrm>
                <a:off x="6394102" y="4559382"/>
                <a:ext cx="846138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3" name="Rectangle 9"/>
              <p:cNvSpPr>
                <a:spLocks noChangeArrowheads="1"/>
              </p:cNvSpPr>
              <p:nvPr/>
            </p:nvSpPr>
            <p:spPr bwMode="auto">
              <a:xfrm>
                <a:off x="6394102" y="39418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6" name="Rectangle 12"/>
              <p:cNvSpPr>
                <a:spLocks noChangeArrowheads="1"/>
              </p:cNvSpPr>
              <p:nvPr/>
            </p:nvSpPr>
            <p:spPr bwMode="auto">
              <a:xfrm>
                <a:off x="6394102" y="3327482"/>
                <a:ext cx="846138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9" name="Rectangle 15"/>
              <p:cNvSpPr>
                <a:spLocks noChangeArrowheads="1"/>
              </p:cNvSpPr>
              <p:nvPr/>
            </p:nvSpPr>
            <p:spPr bwMode="auto">
              <a:xfrm>
                <a:off x="6383828" y="2709944"/>
                <a:ext cx="846138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2" name="Straight Connector 101"/>
            <p:cNvCxnSpPr/>
            <p:nvPr/>
          </p:nvCxnSpPr>
          <p:spPr bwMode="auto">
            <a:xfrm rot="5400000">
              <a:off x="5414481" y="3883631"/>
              <a:ext cx="238360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7209418" y="2691828"/>
            <a:ext cx="760413" cy="2483504"/>
            <a:chOff x="7209418" y="2691828"/>
            <a:chExt cx="760413" cy="2483504"/>
          </a:xfrm>
        </p:grpSpPr>
        <p:grpSp>
          <p:nvGrpSpPr>
            <p:cNvPr id="86" name="Group 85"/>
            <p:cNvGrpSpPr/>
            <p:nvPr/>
          </p:nvGrpSpPr>
          <p:grpSpPr>
            <a:xfrm>
              <a:off x="7209418" y="2709944"/>
              <a:ext cx="760413" cy="2465388"/>
              <a:chOff x="6048456" y="2709944"/>
              <a:chExt cx="760413" cy="2465388"/>
            </a:xfrm>
          </p:grpSpPr>
          <p:sp>
            <p:nvSpPr>
              <p:cNvPr id="98309" name="Rectangle 5"/>
              <p:cNvSpPr>
                <a:spLocks noChangeArrowheads="1"/>
              </p:cNvSpPr>
              <p:nvPr/>
            </p:nvSpPr>
            <p:spPr bwMode="auto">
              <a:xfrm>
                <a:off x="6048456" y="4559382"/>
                <a:ext cx="760413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2" name="Rectangle 8"/>
              <p:cNvSpPr>
                <a:spLocks noChangeArrowheads="1"/>
              </p:cNvSpPr>
              <p:nvPr/>
            </p:nvSpPr>
            <p:spPr bwMode="auto">
              <a:xfrm>
                <a:off x="6048456" y="39418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98315" name="Rectangle 11"/>
              <p:cNvSpPr>
                <a:spLocks noChangeArrowheads="1"/>
              </p:cNvSpPr>
              <p:nvPr/>
            </p:nvSpPr>
            <p:spPr bwMode="auto">
              <a:xfrm>
                <a:off x="6048456" y="3327482"/>
                <a:ext cx="760413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98318" name="Rectangle 14"/>
              <p:cNvSpPr>
                <a:spLocks noChangeArrowheads="1"/>
              </p:cNvSpPr>
              <p:nvPr/>
            </p:nvSpPr>
            <p:spPr bwMode="auto">
              <a:xfrm>
                <a:off x="6048456" y="2709944"/>
                <a:ext cx="760413" cy="617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 bwMode="auto">
            <a:xfrm rot="5400000">
              <a:off x="6113124" y="3883631"/>
              <a:ext cx="2404153" cy="205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404818"/>
              </p:ext>
            </p:extLst>
          </p:nvPr>
        </p:nvGraphicFramePr>
        <p:xfrm>
          <a:off x="2987675" y="2239963"/>
          <a:ext cx="21907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43" name="Equation" r:id="rId4" imgW="800100" imgH="228600" progId="Equation.DSMT4">
                  <p:embed/>
                </p:oleObj>
              </mc:Choice>
              <mc:Fallback>
                <p:oleObj name="Equation" r:id="rId4" imgW="800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39963"/>
                        <a:ext cx="2190750" cy="623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733297"/>
              </p:ext>
            </p:extLst>
          </p:nvPr>
        </p:nvGraphicFramePr>
        <p:xfrm>
          <a:off x="5968219" y="1997224"/>
          <a:ext cx="2043362" cy="792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44" name="Equation" r:id="rId6" imgW="622300" imgH="241300" progId="Equation.DSMT4">
                  <p:embed/>
                </p:oleObj>
              </mc:Choice>
              <mc:Fallback>
                <p:oleObj name="Equation" r:id="rId6" imgW="6223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68219" y="1997224"/>
                        <a:ext cx="2043362" cy="792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390644" y="1047750"/>
            <a:ext cx="6673857" cy="973667"/>
            <a:chOff x="1390644" y="1047750"/>
            <a:chExt cx="6673857" cy="973667"/>
          </a:xfrm>
        </p:grpSpPr>
        <p:sp>
          <p:nvSpPr>
            <p:cNvPr id="78" name="TextBox 77"/>
            <p:cNvSpPr txBox="1"/>
            <p:nvPr/>
          </p:nvSpPr>
          <p:spPr>
            <a:xfrm>
              <a:off x="3380987" y="1155896"/>
              <a:ext cx="224442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 smtClean="0">
                  <a:latin typeface="Comic Sans MS" pitchFamily="66" charset="0"/>
                </a:rPr>
                <a:t>equiv</a:t>
              </a:r>
              <a:r>
                <a:rPr lang="en-US" sz="4400" dirty="0" smtClean="0">
                  <a:latin typeface="Comic Sans MS" pitchFamily="66" charset="0"/>
                </a:rPr>
                <a:t> to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2711101"/>
                </p:ext>
              </p:extLst>
            </p:nvPr>
          </p:nvGraphicFramePr>
          <p:xfrm>
            <a:off x="5618981" y="1047750"/>
            <a:ext cx="2445520" cy="948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845" name="Equation" r:id="rId8" imgW="622300" imgH="241300" progId="Equation.DSMT4">
                    <p:embed/>
                  </p:oleObj>
                </mc:Choice>
                <mc:Fallback>
                  <p:oleObj name="Equation" r:id="rId8" imgW="6223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618981" y="1047750"/>
                          <a:ext cx="2445520" cy="9482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2459911"/>
                </p:ext>
              </p:extLst>
            </p:nvPr>
          </p:nvGraphicFramePr>
          <p:xfrm>
            <a:off x="1390644" y="1056217"/>
            <a:ext cx="1930400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846" name="Equation" r:id="rId9" imgW="609600" imgH="304800" progId="Equation.DSMT4">
                    <p:embed/>
                  </p:oleObj>
                </mc:Choice>
                <mc:Fallback>
                  <p:oleObj name="Equation" r:id="rId9" imgW="609600" imgH="304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90644" y="1056217"/>
                          <a:ext cx="1930400" cy="965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" name="Group 89"/>
          <p:cNvGrpSpPr>
            <a:grpSpLocks/>
          </p:cNvGrpSpPr>
          <p:nvPr/>
        </p:nvGrpSpPr>
        <p:grpSpPr bwMode="auto">
          <a:xfrm>
            <a:off x="2919272" y="2864917"/>
            <a:ext cx="839787" cy="2093913"/>
            <a:chOff x="1707" y="2258"/>
            <a:chExt cx="529" cy="1319"/>
          </a:xfrm>
          <a:solidFill>
            <a:schemeClr val="folHlink">
              <a:alpha val="30000"/>
            </a:schemeClr>
          </a:solidFill>
        </p:grpSpPr>
        <p:grpSp>
          <p:nvGrpSpPr>
            <p:cNvPr id="73" name="Group 72"/>
            <p:cNvGrpSpPr>
              <a:grpSpLocks/>
            </p:cNvGrpSpPr>
            <p:nvPr/>
          </p:nvGrpSpPr>
          <p:grpSpPr bwMode="auto">
            <a:xfrm>
              <a:off x="1707" y="2258"/>
              <a:ext cx="529" cy="1311"/>
              <a:chOff x="1707" y="2266"/>
              <a:chExt cx="529" cy="1311"/>
            </a:xfrm>
            <a:grpFill/>
          </p:grpSpPr>
          <p:sp>
            <p:nvSpPr>
              <p:cNvPr id="75" name="Rectangle 35"/>
              <p:cNvSpPr>
                <a:spLocks noChangeArrowheads="1"/>
              </p:cNvSpPr>
              <p:nvPr/>
            </p:nvSpPr>
            <p:spPr bwMode="auto">
              <a:xfrm>
                <a:off x="1707" y="3251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>
                    <a:solidFill>
                      <a:srgbClr val="137117"/>
                    </a:solidFill>
                    <a:latin typeface="Comic Sans MS" pitchFamily="66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76" name="Rectangle 38"/>
              <p:cNvSpPr>
                <a:spLocks noChangeArrowheads="1"/>
              </p:cNvSpPr>
              <p:nvPr/>
            </p:nvSpPr>
            <p:spPr bwMode="auto">
              <a:xfrm>
                <a:off x="1707" y="2925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77" name="Rectangle 41"/>
              <p:cNvSpPr>
                <a:spLocks noChangeArrowheads="1"/>
              </p:cNvSpPr>
              <p:nvPr/>
            </p:nvSpPr>
            <p:spPr bwMode="auto">
              <a:xfrm>
                <a:off x="1707" y="2599"/>
                <a:ext cx="529" cy="32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79" name="Rectangle 44"/>
              <p:cNvSpPr>
                <a:spLocks noChangeArrowheads="1"/>
              </p:cNvSpPr>
              <p:nvPr/>
            </p:nvSpPr>
            <p:spPr bwMode="auto">
              <a:xfrm>
                <a:off x="1707" y="2266"/>
                <a:ext cx="529" cy="3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dirty="0">
                    <a:solidFill>
                      <a:srgbClr val="CC0000"/>
                    </a:solidFill>
                    <a:latin typeface="Comic Sans MS" pitchFamily="66" charset="0"/>
                    <a:cs typeface="Arial" charset="0"/>
                  </a:rPr>
                  <a:t>F</a:t>
                </a:r>
              </a:p>
            </p:txBody>
          </p:sp>
        </p:grpSp>
        <p:sp>
          <p:nvSpPr>
            <p:cNvPr id="74" name="Line 60"/>
            <p:cNvSpPr>
              <a:spLocks noChangeShapeType="1"/>
            </p:cNvSpPr>
            <p:nvPr/>
          </p:nvSpPr>
          <p:spPr bwMode="auto">
            <a:xfrm>
              <a:off x="2236" y="2266"/>
              <a:ext cx="0" cy="131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6590550" y="2743200"/>
            <a:ext cx="711950" cy="2384524"/>
          </a:xfrm>
          <a:prstGeom prst="rect">
            <a:avLst/>
          </a:prstGeom>
          <a:solidFill>
            <a:schemeClr val="folHlink">
              <a:alpha val="2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  <a:p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413122" y="5312446"/>
            <a:ext cx="63177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Same final column, so equivalent</a:t>
            </a:r>
          </a:p>
          <a:p>
            <a:pPr algn="ctr"/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-- proof by Truth Table</a:t>
            </a:r>
            <a:endParaRPr lang="en-US" sz="32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9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IFF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78977"/>
              </p:ext>
            </p:extLst>
          </p:nvPr>
        </p:nvGraphicFramePr>
        <p:xfrm>
          <a:off x="2920237" y="2761013"/>
          <a:ext cx="3259859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9283"/>
                <a:gridCol w="861147"/>
                <a:gridCol w="1609429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/>
                          <a:cs typeface="Comic Sans MS"/>
                        </a:rPr>
                        <a:t>P </a:t>
                      </a:r>
                      <a:r>
                        <a:rPr lang="en-US" sz="2400" b="0" dirty="0" smtClean="0">
                          <a:solidFill>
                            <a:srgbClr val="0000FF"/>
                          </a:solidFill>
                          <a:latin typeface="Comic Sans MS"/>
                          <a:cs typeface="Comic Sans MS"/>
                          <a:sym typeface="Euclid Symbol"/>
                        </a:rPr>
                        <a:t>IFF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/>
                          <a:cs typeface="Comic Sans MS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71128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IFF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pPr algn="l"/>
            <a:r>
              <a:rPr lang="en-US" sz="3200" dirty="0" smtClean="0">
                <a:latin typeface="Comic Sans MS" pitchFamily="66" charset="0"/>
              </a:rPr>
              <a:t> P and Q have the </a:t>
            </a:r>
            <a:r>
              <a:rPr lang="en-US" sz="3200" i="1" dirty="0" smtClean="0">
                <a:latin typeface="Comic Sans MS" pitchFamily="66" charset="0"/>
              </a:rPr>
              <a:t>same</a:t>
            </a:r>
            <a:r>
              <a:rPr lang="en-US" sz="3200" dirty="0" smtClean="0">
                <a:latin typeface="Comic Sans MS" pitchFamily="66" charset="0"/>
              </a:rPr>
              <a:t> truth value.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3796" y="2201181"/>
            <a:ext cx="42362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IFF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20562" y="658082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92814" y="1633593"/>
            <a:ext cx="8614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A formula is </a:t>
            </a:r>
            <a:r>
              <a:rPr lang="en-US" sz="48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it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some</a:t>
            </a:r>
            <a:r>
              <a:rPr lang="en-US" sz="4800" dirty="0" smtClean="0">
                <a:latin typeface="Comic Sans MS" pitchFamily="66" charset="0"/>
              </a:rPr>
              <a:t> environment</a:t>
            </a:r>
            <a:r>
              <a:rPr lang="en-US" sz="4800" i="1" dirty="0" smtClean="0">
                <a:latin typeface="Comic Sans MS" pitchFamily="66" charset="0"/>
              </a:rPr>
              <a:t>.</a:t>
            </a:r>
            <a:endParaRPr lang="en-US" sz="4800" dirty="0" smtClean="0">
              <a:latin typeface="Comic Sans MS" pitchFamily="66" charset="0"/>
            </a:endParaRPr>
          </a:p>
          <a:p>
            <a:pPr algn="l"/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A formula 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it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in </a:t>
            </a:r>
            <a:r>
              <a:rPr lang="en-US" sz="4800" dirty="0" smtClean="0">
                <a:solidFill>
                  <a:srgbClr val="BB0FAB"/>
                </a:solidFill>
                <a:latin typeface="Comic Sans MS" pitchFamily="66" charset="0"/>
              </a:rPr>
              <a:t>all</a:t>
            </a:r>
            <a:r>
              <a:rPr lang="en-US" sz="4800" dirty="0" smtClean="0">
                <a:latin typeface="Comic Sans MS" pitchFamily="66" charset="0"/>
              </a:rPr>
              <a:t> environments.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40180" y="304799"/>
            <a:ext cx="5960647" cy="1113035"/>
          </a:xfrm>
        </p:spPr>
        <p:txBody>
          <a:bodyPr/>
          <a:lstStyle/>
          <a:p>
            <a:r>
              <a:rPr lang="en-US" sz="3600" dirty="0" err="1" smtClean="0"/>
              <a:t>Satisfiability</a:t>
            </a:r>
            <a:r>
              <a:rPr lang="en-US" dirty="0" smtClean="0"/>
              <a:t> &amp; Validity 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02106" y="1642665"/>
            <a:ext cx="8733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</a:t>
            </a:r>
            <a:r>
              <a:rPr lang="en-US" sz="4800" dirty="0" smtClean="0">
                <a:latin typeface="Comic Sans MS" pitchFamily="66" charset="0"/>
              </a:rPr>
              <a:t>P, 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latin typeface="Comic Sans MS" pitchFamily="66" charset="0"/>
              </a:rPr>
              <a:t>(P)</a:t>
            </a:r>
          </a:p>
          <a:p>
            <a:pPr algn="l"/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: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(</a:t>
            </a:r>
            <a:r>
              <a:rPr lang="en-US" sz="4800" dirty="0" smtClean="0">
                <a:latin typeface="Comic Sans MS" pitchFamily="66" charset="0"/>
              </a:rPr>
              <a:t>P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AND NOT</a:t>
            </a:r>
            <a:r>
              <a:rPr lang="en-US" sz="4800" dirty="0" smtClean="0">
                <a:latin typeface="Comic Sans MS" pitchFamily="66" charset="0"/>
              </a:rPr>
              <a:t>(P))</a:t>
            </a:r>
          </a:p>
          <a:p>
            <a:pPr algn="l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:               (</a:t>
            </a:r>
            <a:r>
              <a:rPr lang="en-US" sz="4800" dirty="0">
                <a:latin typeface="Comic Sans MS" pitchFamily="66" charset="0"/>
              </a:rPr>
              <a:t>P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OR  </a:t>
            </a:r>
            <a:r>
              <a:rPr lang="en-US" sz="4000" dirty="0">
                <a:solidFill>
                  <a:srgbClr val="0000E5"/>
                </a:solidFill>
                <a:latin typeface="Comic Sans MS" pitchFamily="66" charset="0"/>
              </a:rPr>
              <a:t>NOT</a:t>
            </a:r>
            <a:r>
              <a:rPr lang="en-US" sz="4800" dirty="0">
                <a:latin typeface="Comic Sans MS" pitchFamily="66" charset="0"/>
              </a:rPr>
              <a:t>(P))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1184" y="6553200"/>
            <a:ext cx="1212817" cy="276999"/>
          </a:xfrm>
          <a:noFill/>
        </p:spPr>
        <p:txBody>
          <a:bodyPr/>
          <a:lstStyle/>
          <a:p>
            <a:r>
              <a:rPr lang="en-US" dirty="0" smtClean="0"/>
              <a:t>truth-tables.</a:t>
            </a:r>
            <a:fld id="{0150943C-9303-41DF-A6FA-7E32D6C5D18E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47682" y="4200071"/>
            <a:ext cx="804228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E is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  <a:p>
            <a:pPr algn="l"/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latin typeface="Comic Sans MS" pitchFamily="66" charset="0"/>
              </a:rPr>
              <a:t>(E) is 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err="1">
                <a:solidFill>
                  <a:srgbClr val="006600"/>
                </a:solidFill>
                <a:latin typeface="Comic Sans MS" pitchFamily="66" charset="0"/>
              </a:rPr>
              <a:t>satisfiable</a:t>
            </a:r>
            <a:endParaRPr lang="en-US" sz="5400" dirty="0" smtClean="0">
              <a:solidFill>
                <a:srgbClr val="0066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289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7512</TotalTime>
  <Words>581</Words>
  <Application>Microsoft Macintosh PowerPoint</Application>
  <PresentationFormat>On-screen Show (4:3)</PresentationFormat>
  <Paragraphs>184</Paragraphs>
  <Slides>14</Slides>
  <Notes>13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6.042 Lecture Template</vt:lpstr>
      <vt:lpstr>1_6.042 Lecture Template</vt:lpstr>
      <vt:lpstr>Equation</vt:lpstr>
      <vt:lpstr>Truth Tables Equivalence Validity</vt:lpstr>
      <vt:lpstr>Truth Assignments</vt:lpstr>
      <vt:lpstr>Evaluation in an Environment</vt:lpstr>
      <vt:lpstr>Equivalence</vt:lpstr>
      <vt:lpstr>DeMorgan’s Law</vt:lpstr>
      <vt:lpstr>DeMorgan’s Law</vt:lpstr>
      <vt:lpstr>Definition of IFF</vt:lpstr>
      <vt:lpstr>Satisfiability &amp; Validity </vt:lpstr>
      <vt:lpstr>Satisfiability &amp; Validity </vt:lpstr>
      <vt:lpstr>Satisfiability &amp; Validity </vt:lpstr>
      <vt:lpstr>Equivalence &amp; Validity</vt:lpstr>
      <vt:lpstr>Verifying Valid, Satisfiable</vt:lpstr>
      <vt:lpstr>Efficient Test for Satisfiability?</vt:lpstr>
      <vt:lpstr>SAT versus VALID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651</cp:revision>
  <cp:lastPrinted>2013-04-04T02:45:49Z</cp:lastPrinted>
  <dcterms:created xsi:type="dcterms:W3CDTF">2011-02-09T15:01:58Z</dcterms:created>
  <dcterms:modified xsi:type="dcterms:W3CDTF">2015-02-06T04:13:53Z</dcterms:modified>
</cp:coreProperties>
</file>