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2" r:id="rId3"/>
    <p:sldId id="297" r:id="rId4"/>
    <p:sldId id="351" r:id="rId5"/>
    <p:sldId id="352" r:id="rId6"/>
    <p:sldId id="344" r:id="rId7"/>
    <p:sldId id="316" r:id="rId8"/>
    <p:sldId id="290" r:id="rId9"/>
    <p:sldId id="319" r:id="rId10"/>
    <p:sldId id="321" r:id="rId11"/>
    <p:sldId id="320" r:id="rId12"/>
    <p:sldId id="353" r:id="rId13"/>
    <p:sldId id="354" r:id="rId14"/>
    <p:sldId id="355" r:id="rId15"/>
    <p:sldId id="358" r:id="rId16"/>
    <p:sldId id="359" r:id="rId17"/>
    <p:sldId id="347" r:id="rId18"/>
    <p:sldId id="346" r:id="rId19"/>
    <p:sldId id="323" r:id="rId20"/>
    <p:sldId id="326" r:id="rId21"/>
    <p:sldId id="329" r:id="rId22"/>
    <p:sldId id="348" r:id="rId23"/>
    <p:sldId id="349" r:id="rId24"/>
    <p:sldId id="333" r:id="rId25"/>
    <p:sldId id="350" r:id="rId26"/>
  </p:sldIdLst>
  <p:sldSz cx="9144000" cy="6858000" type="screen4x3"/>
  <p:notesSz cx="7315200" cy="9601200"/>
  <p:embeddedFontLst>
    <p:embeddedFont>
      <p:font typeface="Comic Sans MS"/>
      <p:regular r:id="rId29"/>
      <p:bold r:id="rId30"/>
    </p:embeddedFont>
    <p:embeddedFont>
      <p:font typeface="EUSM10"/>
      <p:regular r:id="rId31"/>
    </p:embeddedFont>
    <p:embeddedFont>
      <p:font typeface="EUFM10"/>
      <p:regular r:id="rId32"/>
    </p:embeddedFont>
    <p:embeddedFont>
      <p:font typeface="Helvetica"/>
      <p:regular r:id="rId33"/>
      <p:bold r:id="rId34"/>
      <p:italic r:id="rId35"/>
      <p:boldItalic r:id="rId36"/>
    </p:embeddedFont>
    <p:embeddedFont>
      <p:font typeface="CMSY10"/>
      <p:regular r:id="rId37"/>
    </p:embeddedFont>
    <p:embeddedFont>
      <p:font typeface="EURM10"/>
      <p:regular r:id="rId38"/>
    </p:embeddedFont>
    <p:embeddedFont>
      <p:font typeface="CMEX10"/>
      <p:regular r:id="rId39"/>
    </p:embeddedFont>
    <p:embeddedFont>
      <p:font typeface="EUEX10"/>
      <p:regular r:id="rId40"/>
    </p:embeddedFont>
    <p:embeddedFont>
      <p:font typeface="CMSS17"/>
      <p:regular r:id="rId41"/>
    </p:embeddedFont>
    <p:embeddedFont>
      <p:font typeface="Euclid Math Two" charset="2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istral"/>
      <p:regular r:id="rId48"/>
    </p:embeddedFont>
    <p:embeddedFont>
      <p:font typeface="Mathematica7Mono"/>
      <p:regular r:id="rId49"/>
    </p:embeddedFont>
    <p:embeddedFont>
      <p:font typeface="cmmi10"/>
      <p:regular r:id="rId50"/>
    </p:embeddedFont>
  </p:embeddedFontLst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14" d="100"/>
          <a:sy n="114" d="100"/>
        </p:scale>
        <p:origin x="-1480" y="-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6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22.fntdata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font" Target="fonts/font12.fntdata"/><Relationship Id="rId41" Type="http://schemas.openxmlformats.org/officeDocument/2006/relationships/font" Target="fonts/font13.fntdata"/><Relationship Id="rId42" Type="http://schemas.openxmlformats.org/officeDocument/2006/relationships/font" Target="fonts/font14.fntdata"/><Relationship Id="rId43" Type="http://schemas.openxmlformats.org/officeDocument/2006/relationships/font" Target="fonts/font15.fntdata"/><Relationship Id="rId44" Type="http://schemas.openxmlformats.org/officeDocument/2006/relationships/font" Target="fonts/font16.fntdata"/><Relationship Id="rId45" Type="http://schemas.openxmlformats.org/officeDocument/2006/relationships/font" Target="fonts/font17.fntdata"/><Relationship Id="rId46" Type="http://schemas.openxmlformats.org/officeDocument/2006/relationships/font" Target="fonts/font18.fntdata"/><Relationship Id="rId47" Type="http://schemas.openxmlformats.org/officeDocument/2006/relationships/font" Target="fonts/font19.fntdata"/><Relationship Id="rId48" Type="http://schemas.openxmlformats.org/officeDocument/2006/relationships/font" Target="fonts/font20.fntdata"/><Relationship Id="rId4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font" Target="fonts/font2.fntdata"/><Relationship Id="rId31" Type="http://schemas.openxmlformats.org/officeDocument/2006/relationships/font" Target="fonts/font3.fntdata"/><Relationship Id="rId32" Type="http://schemas.openxmlformats.org/officeDocument/2006/relationships/font" Target="fonts/font4.fntdata"/><Relationship Id="rId33" Type="http://schemas.openxmlformats.org/officeDocument/2006/relationships/font" Target="fonts/font5.fntdata"/><Relationship Id="rId34" Type="http://schemas.openxmlformats.org/officeDocument/2006/relationships/font" Target="fonts/font6.fntdata"/><Relationship Id="rId35" Type="http://schemas.openxmlformats.org/officeDocument/2006/relationships/font" Target="fonts/font7.fntdata"/><Relationship Id="rId36" Type="http://schemas.openxmlformats.org/officeDocument/2006/relationships/font" Target="fonts/font8.fntdata"/><Relationship Id="rId37" Type="http://schemas.openxmlformats.org/officeDocument/2006/relationships/font" Target="fonts/font9.fntdata"/><Relationship Id="rId38" Type="http://schemas.openxmlformats.org/officeDocument/2006/relationships/font" Target="fonts/font10.fntdata"/><Relationship Id="rId39" Type="http://schemas.openxmlformats.org/officeDocument/2006/relationships/font" Target="fonts/font11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font" Target="fonts/font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4" Type="http://schemas.openxmlformats.org/officeDocument/2006/relationships/slide" Target="slides/slide20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 February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756738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strict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r>
              <a:rPr lang="en-US" sz="4800" dirty="0" smtClean="0">
                <a:latin typeface="Comic Sans MS"/>
              </a:rPr>
              <a:t>    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is smaller than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Cantor 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</a:rPr>
              <a:t>Thm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algn="ctr"/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A  strict  </a:t>
            </a:r>
            <a:r>
              <a:rPr lang="en-US" sz="6000" dirty="0" err="1" smtClean="0">
                <a:solidFill>
                  <a:srgbClr val="BC34AA"/>
                </a:solidFill>
                <a:latin typeface="Comic Sans MS"/>
              </a:rPr>
              <a:t>pow(A</a:t>
            </a:r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(A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B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C)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200949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B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54324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79611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lang="en-US" sz="4800" kern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799"/>
            <a:ext cx="7297908" cy="1121107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pow(</a:t>
            </a:r>
            <a:r>
              <a:rPr lang="en-US" sz="4400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4000" dirty="0" smtClean="0">
                <a:solidFill>
                  <a:srgbClr val="0000FF"/>
                </a:solidFill>
              </a:rPr>
              <a:t>) 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</a:t>
            </a:r>
            <a:r>
              <a:rPr lang="en-US" sz="4000" dirty="0" smtClean="0"/>
              <a:t>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0  0  1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2, 3,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, 6,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55298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55299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55300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countably</a:t>
            </a:r>
            <a:r>
              <a:rPr lang="en-US" dirty="0" smtClean="0"/>
              <a:t> many finite ASCII</a:t>
            </a:r>
          </a:p>
          <a:p>
            <a:r>
              <a:rPr lang="en-US" dirty="0" smtClean="0"/>
              <a:t>strings (program texts), so only</a:t>
            </a:r>
          </a:p>
          <a:p>
            <a:r>
              <a:rPr lang="en-US" dirty="0" err="1" smtClean="0"/>
              <a:t>countably</a:t>
            </a:r>
            <a:r>
              <a:rPr lang="en-US" dirty="0" smtClean="0"/>
              <a:t> many computable </a:t>
            </a:r>
          </a:p>
          <a:p>
            <a:r>
              <a:rPr lang="en-US" dirty="0" smtClean="0"/>
              <a:t>strings in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. 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So must be </a:t>
            </a: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 # of </a:t>
            </a:r>
            <a:r>
              <a:rPr lang="en-US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noncomputable</a:t>
            </a:r>
            <a:endParaRPr lang="en-US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strings.</a:t>
            </a:r>
            <a:endParaRPr lang="en-US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bin-strings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p:oleObj spid="_x0000_s18434" name="Equation" r:id="rId4" imgW="838200" imgH="20320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p:oleObj spid="_x0000_s18435" name="Equation" r:id="rId5" imgW="965200" imgH="203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945</Words>
  <Application>Microsoft Macintosh PowerPoint</Application>
  <PresentationFormat>On-screen Show (4:3)</PresentationFormat>
  <Paragraphs>150</Paragraphs>
  <Slides>25</Slides>
  <Notes>18</Notes>
  <HiddenSlides>7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Equation</vt:lpstr>
      <vt:lpstr>Slide 1</vt:lpstr>
      <vt:lpstr>bijection archery</vt:lpstr>
      <vt:lpstr>Mapping Rule (bij)</vt:lpstr>
      <vt:lpstr> pow(A) bijection to bit-strings</vt:lpstr>
      <vt:lpstr> pow(A) bijection to bin-strings</vt:lpstr>
      <vt:lpstr>surjective &amp; function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Cantor’s Idea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size of the power set</vt:lpstr>
      <vt:lpstr> pow(N)  bij   ∞-bit-strings</vt:lpstr>
      <vt:lpstr>infinite sizes</vt:lpstr>
      <vt:lpstr>no surjection from A to pow(A)</vt:lpstr>
      <vt:lpstr> {0,1}ω is uncountable</vt:lpstr>
      <vt:lpstr>noncomputable strings in  {0,1}ω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333</cp:revision>
  <cp:lastPrinted>2011-02-17T16:30:58Z</cp:lastPrinted>
  <dcterms:created xsi:type="dcterms:W3CDTF">2011-02-17T20:18:58Z</dcterms:created>
  <dcterms:modified xsi:type="dcterms:W3CDTF">2011-02-17T20:36:36Z</dcterms:modified>
</cp:coreProperties>
</file>