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1" r:id="rId2"/>
    <p:sldId id="312" r:id="rId3"/>
    <p:sldId id="375" r:id="rId4"/>
    <p:sldId id="384" r:id="rId5"/>
    <p:sldId id="427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426" r:id="rId21"/>
    <p:sldId id="331" r:id="rId22"/>
    <p:sldId id="391" r:id="rId23"/>
    <p:sldId id="392" r:id="rId24"/>
    <p:sldId id="396" r:id="rId25"/>
    <p:sldId id="343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31" d="100"/>
          <a:sy n="131" d="100"/>
        </p:scale>
        <p:origin x="-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30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3.emf"/><Relationship Id="rId8" Type="http://schemas.openxmlformats.org/officeDocument/2006/relationships/image" Target="../media/image24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6.emf"/><Relationship Id="rId6" Type="http://schemas.openxmlformats.org/officeDocument/2006/relationships/image" Target="../media/image24.jpeg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6.emf"/><Relationship Id="rId6" Type="http://schemas.openxmlformats.org/officeDocument/2006/relationships/image" Target="../media/image24.jpeg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24.jpe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24.jpeg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3200"/>
            <a:ext cx="7939088" cy="1879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</a:p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where </a:t>
            </a:r>
            <a:r>
              <a:rPr lang="en-US" sz="4400" dirty="0" smtClean="0">
                <a:solidFill>
                  <a:srgbClr val="009900"/>
                </a:solidFill>
              </a:rPr>
              <a:t>n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05391"/>
              </p:ext>
            </p:extLst>
          </p:nvPr>
        </p:nvGraphicFramePr>
        <p:xfrm>
          <a:off x="814388" y="3276600"/>
          <a:ext cx="7378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276600"/>
                        <a:ext cx="73787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8612"/>
              </p:ext>
            </p:extLst>
          </p:nvPr>
        </p:nvGraphicFramePr>
        <p:xfrm>
          <a:off x="1314450" y="3200400"/>
          <a:ext cx="64071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4" imgW="1574800" imgH="431800" progId="Equation.3">
                  <p:embed/>
                </p:oleObj>
              </mc:Choice>
              <mc:Fallback>
                <p:oleObj name="Equation" r:id="rId4" imgW="1574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200400"/>
                        <a:ext cx="640715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4" imgW="1218960" imgH="863280" progId="Equation.DSMT4">
                  <p:embed/>
                </p:oleObj>
              </mc:Choice>
              <mc:Fallback>
                <p:oleObj name="Equation" r:id="rId4" imgW="12189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538538"/>
                        <a:ext cx="4056062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69110"/>
              </p:ext>
            </p:extLst>
          </p:nvPr>
        </p:nvGraphicFramePr>
        <p:xfrm>
          <a:off x="447675" y="2036763"/>
          <a:ext cx="81184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6" imgW="2501900" imgH="495300" progId="Equation.3">
                  <p:embed/>
                </p:oleObj>
              </mc:Choice>
              <mc:Fallback>
                <p:oleObj name="Equation" r:id="rId6" imgW="2501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36763"/>
                        <a:ext cx="8118475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>
                <a:solidFill>
                  <a:srgbClr val="0000FF"/>
                </a:solidFill>
              </a:rPr>
              <a:t>um (</a:t>
            </a:r>
            <a:r>
              <a:rPr lang="en-US" sz="4400" dirty="0" smtClean="0">
                <a:solidFill>
                  <a:srgbClr val="0000FF"/>
                </a:solidFill>
              </a:rPr>
              <a:t>∑)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22550"/>
                        <a:ext cx="15700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254"/>
              </p:ext>
            </p:extLst>
          </p:nvPr>
        </p:nvGraphicFramePr>
        <p:xfrm>
          <a:off x="1103313" y="2867025"/>
          <a:ext cx="46942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6" imgW="1041400" imgH="215900" progId="Equation.DSMT4">
                  <p:embed/>
                </p:oleObj>
              </mc:Choice>
              <mc:Fallback>
                <p:oleObj name="Equation" r:id="rId6" imgW="10414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67025"/>
                        <a:ext cx="469423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086600" cy="1173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51313"/>
            <a:chOff x="1981200" y="2514600"/>
            <a:chExt cx="4495800" cy="4151313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51313"/>
              <a:chOff x="1981200" y="2514600"/>
              <a:chExt cx="4495800" cy="415131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51313"/>
                <a:chOff x="1981200" y="2514600"/>
                <a:chExt cx="2860675" cy="4151313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51313"/>
                  <a:chOff x="1981200" y="2514600"/>
                  <a:chExt cx="2860675" cy="4151313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85681271"/>
                      </p:ext>
                    </p:extLst>
                  </p:nvPr>
                </p:nvGraphicFramePr>
                <p:xfrm>
                  <a:off x="1981200" y="3622675"/>
                  <a:ext cx="498475" cy="604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6" name="Equation" r:id="rId4" imgW="177800" imgH="215900" progId="Equation.DSMT4">
                          <p:embed/>
                        </p:oleObj>
                      </mc:Choice>
                      <mc:Fallback>
                        <p:oleObj name="Equation" r:id="rId4" imgW="177800" imgH="215900" progId="Equation.DSMT4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1200" y="3622675"/>
                                <a:ext cx="498475" cy="6048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71949348"/>
                      </p:ext>
                    </p:extLst>
                  </p:nvPr>
                </p:nvGraphicFramePr>
                <p:xfrm>
                  <a:off x="4343400" y="6061075"/>
                  <a:ext cx="498475" cy="604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7" name="Equation" r:id="rId6" imgW="177800" imgH="215900" progId="Equation.DSMT4">
                          <p:embed/>
                        </p:oleObj>
                      </mc:Choice>
                      <mc:Fallback>
                        <p:oleObj name="Equation" r:id="rId6" imgW="177800" imgH="215900" progId="Equation.DSMT4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43400" y="6061075"/>
                                <a:ext cx="498475" cy="6048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Theorem</a:t>
            </a:r>
            <a:r>
              <a:rPr lang="en-US" sz="2800" dirty="0">
                <a:latin typeface="Comic Sans MS" pitchFamily="66" charset="0"/>
              </a:rPr>
              <a:t>: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Proof: (by induction on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 n</a:t>
            </a:r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361486"/>
                </p:ext>
              </p:extLst>
            </p:nvPr>
          </p:nvGraphicFramePr>
          <p:xfrm>
            <a:off x="1344" y="1850"/>
            <a:ext cx="31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4" imgW="177800" imgH="215900" progId="Equation.DSMT4">
                    <p:embed/>
                  </p:oleObj>
                </mc:Choice>
                <mc:Fallback>
                  <p:oleObj name="Equation" r:id="rId4" imgW="177800" imgH="215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50"/>
                          <a:ext cx="314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n+1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441575"/>
            <a:ext cx="805329" cy="3505200"/>
            <a:chOff x="1066800" y="2441575"/>
            <a:chExt cx="805329" cy="3505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66800" y="2441575"/>
              <a:ext cx="747713" cy="3505200"/>
              <a:chOff x="1066800" y="2441575"/>
              <a:chExt cx="747713" cy="3505200"/>
            </a:xfrm>
          </p:grpSpPr>
          <p:sp>
            <p:nvSpPr>
              <p:cNvPr id="10249" name="Line 25"/>
              <p:cNvSpPr>
                <a:spLocks noChangeShapeType="1"/>
              </p:cNvSpPr>
              <p:nvPr/>
            </p:nvSpPr>
            <p:spPr bwMode="auto">
              <a:xfrm>
                <a:off x="1398588" y="5946775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066800" y="2441575"/>
                <a:ext cx="747713" cy="3505200"/>
                <a:chOff x="672" y="1538"/>
                <a:chExt cx="471" cy="2208"/>
              </a:xfrm>
            </p:grpSpPr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881" y="1538"/>
                  <a:ext cx="96" cy="2208"/>
                  <a:chOff x="881" y="1538"/>
                  <a:chExt cx="96" cy="2208"/>
                </a:xfrm>
              </p:grpSpPr>
              <p:sp>
                <p:nvSpPr>
                  <p:cNvPr id="1025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9" y="1538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29" y="2594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81" y="153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672" y="2256"/>
                  <a:ext cx="471" cy="362"/>
                  <a:chOff x="768" y="2304"/>
                  <a:chExt cx="471" cy="362"/>
                </a:xfrm>
              </p:grpSpPr>
              <p:sp>
                <p:nvSpPr>
                  <p:cNvPr id="10253" name="AutoShape 3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68" y="2304"/>
                    <a:ext cx="471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23" y="2334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09" y="2356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2317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165677"/>
                </p:ext>
              </p:extLst>
            </p:nvPr>
          </p:nvGraphicFramePr>
          <p:xfrm>
            <a:off x="1066800" y="3505200"/>
            <a:ext cx="805329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7" imgW="279400" imgH="215900" progId="Equation.DSMT4">
                    <p:embed/>
                  </p:oleObj>
                </mc:Choice>
                <mc:Fallback>
                  <p:oleObj name="Equation" r:id="rId7" imgW="279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800" y="3505200"/>
                          <a:ext cx="805329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?,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91237"/>
                </p:ext>
              </p:extLst>
            </p:nvPr>
          </p:nvGraphicFramePr>
          <p:xfrm>
            <a:off x="1344" y="1850"/>
            <a:ext cx="31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29" name="Equation" r:id="rId4" imgW="177800" imgH="215900" progId="Equation.DSMT4">
                    <p:embed/>
                  </p:oleObj>
                </mc:Choice>
                <mc:Fallback>
                  <p:oleObj name="Equation" r:id="rId4" imgW="1778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50"/>
                          <a:ext cx="314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441575"/>
            <a:ext cx="805329" cy="3505200"/>
            <a:chOff x="1066800" y="2441575"/>
            <a:chExt cx="805329" cy="3505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66800" y="2441575"/>
              <a:ext cx="747713" cy="3505200"/>
              <a:chOff x="1066800" y="2441575"/>
              <a:chExt cx="747713" cy="3505200"/>
            </a:xfrm>
          </p:grpSpPr>
          <p:sp>
            <p:nvSpPr>
              <p:cNvPr id="10249" name="Line 25"/>
              <p:cNvSpPr>
                <a:spLocks noChangeShapeType="1"/>
              </p:cNvSpPr>
              <p:nvPr/>
            </p:nvSpPr>
            <p:spPr bwMode="auto">
              <a:xfrm>
                <a:off x="1398588" y="5946775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066800" y="2441575"/>
                <a:ext cx="747713" cy="3505200"/>
                <a:chOff x="672" y="1538"/>
                <a:chExt cx="471" cy="2208"/>
              </a:xfrm>
            </p:grpSpPr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881" y="1538"/>
                  <a:ext cx="96" cy="2208"/>
                  <a:chOff x="881" y="1538"/>
                  <a:chExt cx="96" cy="2208"/>
                </a:xfrm>
              </p:grpSpPr>
              <p:sp>
                <p:nvSpPr>
                  <p:cNvPr id="1025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9" y="1538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29" y="2594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81" y="153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672" y="2256"/>
                  <a:ext cx="471" cy="362"/>
                  <a:chOff x="768" y="2304"/>
                  <a:chExt cx="471" cy="362"/>
                </a:xfrm>
              </p:grpSpPr>
              <p:sp>
                <p:nvSpPr>
                  <p:cNvPr id="10253" name="AutoShape 3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68" y="2304"/>
                    <a:ext cx="471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23" y="2334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09" y="2356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2317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268612"/>
                </p:ext>
              </p:extLst>
            </p:nvPr>
          </p:nvGraphicFramePr>
          <p:xfrm>
            <a:off x="1066800" y="3505200"/>
            <a:ext cx="805329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30" name="Equation" r:id="rId7" imgW="279400" imgH="215900" progId="Equation.DSMT4">
                    <p:embed/>
                  </p:oleObj>
                </mc:Choice>
                <mc:Fallback>
                  <p:oleObj name="Equation" r:id="rId7" imgW="279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800" y="3505200"/>
                          <a:ext cx="805329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1766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67244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something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 stronger</a:t>
            </a:r>
          </a:p>
          <a:p>
            <a:r>
              <a:rPr lang="en-US" sz="5400" dirty="0" smtClean="0">
                <a:latin typeface="Comic Sans MS" pitchFamily="66" charset="0"/>
              </a:rPr>
              <a:t>—</a:t>
            </a:r>
            <a:r>
              <a:rPr lang="en-US" sz="5400" dirty="0">
                <a:latin typeface="Comic Sans MS" pitchFamily="66" charset="0"/>
              </a:rPr>
              <a:t>that we can </a:t>
            </a:r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with Bill 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87943" y="1343561"/>
            <a:ext cx="802265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Theorem</a:t>
            </a:r>
            <a:r>
              <a:rPr lang="en-US" sz="2800" dirty="0">
                <a:latin typeface="Comic Sans MS" pitchFamily="66" charset="0"/>
              </a:rPr>
              <a:t>:</a:t>
            </a:r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For </a:t>
            </a:r>
            <a:r>
              <a:rPr lang="en-US" sz="4000" dirty="0">
                <a:latin typeface="Comic Sans MS" pitchFamily="66" charset="0"/>
              </a:rPr>
              <a:t>any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</a:t>
            </a:r>
            <a:r>
              <a:rPr lang="en-US" sz="40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</a:t>
            </a:r>
            <a:r>
              <a:rPr lang="en-US" sz="4000" i="1" baseline="30000" dirty="0" smtClean="0">
                <a:latin typeface="Comic Sans MS" pitchFamily="66" charset="0"/>
              </a:rPr>
              <a:t> </a:t>
            </a:r>
            <a:r>
              <a:rPr lang="en-US" sz="4000" baseline="30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plaza, </a:t>
            </a:r>
            <a:r>
              <a:rPr lang="en-US" sz="4000" dirty="0" smtClean="0">
                <a:latin typeface="Comic Sans MS" pitchFamily="66" charset="0"/>
              </a:rPr>
              <a:t>we</a:t>
            </a:r>
          </a:p>
          <a:p>
            <a:r>
              <a:rPr lang="en-US" sz="4000" dirty="0" smtClean="0">
                <a:latin typeface="Comic Sans MS" pitchFamily="66" charset="0"/>
              </a:rPr>
              <a:t>can make </a:t>
            </a:r>
            <a:r>
              <a:rPr lang="en-US" sz="4000" dirty="0">
                <a:latin typeface="Comic Sans MS" pitchFamily="66" charset="0"/>
              </a:rPr>
              <a:t>Bill and Frank happy.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4876800"/>
            <a:ext cx="746765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Base case:</a:t>
            </a:r>
            <a:r>
              <a:rPr lang="en-US" sz="44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 (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400" dirty="0">
                <a:latin typeface="Comic Sans MS" pitchFamily="66" charset="0"/>
              </a:rPr>
              <a:t>=0</a:t>
            </a:r>
            <a:r>
              <a:rPr lang="en-US" sz="4400" dirty="0" smtClean="0">
                <a:latin typeface="Comic Sans MS" pitchFamily="66" charset="0"/>
              </a:rPr>
              <a:t>)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400" dirty="0">
              <a:solidFill>
                <a:srgbClr val="BC34CA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2819400"/>
            <a:ext cx="87672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Proof: (by</a:t>
            </a:r>
            <a:r>
              <a:rPr lang="en-US" sz="40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induction on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BC34CA"/>
                </a:solidFill>
                <a:latin typeface="Comic Sans MS" pitchFamily="66" charset="0"/>
              </a:rPr>
              <a:t>revised</a:t>
            </a:r>
            <a:r>
              <a:rPr lang="en-US" sz="4000" dirty="0">
                <a:latin typeface="Comic Sans MS" pitchFamily="66" charset="0"/>
              </a:rPr>
              <a:t> induction hypothesis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</a:rPr>
              <a:t>::=</a:t>
            </a:r>
          </a:p>
          <a:p>
            <a:r>
              <a:rPr lang="en-US" sz="4800" dirty="0">
                <a:latin typeface="Comic Sans MS" pitchFamily="66" charset="0"/>
              </a:rPr>
              <a:t>can tile  with Bill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anywhere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Assume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endParaRPr lang="en-US" sz="28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8394002"/>
                  </p:ext>
                </p:extLst>
              </p:nvPr>
            </p:nvGraphicFramePr>
            <p:xfrm>
              <a:off x="1828800" y="3127375"/>
              <a:ext cx="498475" cy="603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950" name="Equation" r:id="rId5" imgW="177800" imgH="215900" progId="Equation.DSMT4">
                      <p:embed/>
                    </p:oleObj>
                  </mc:Choice>
                  <mc:Fallback>
                    <p:oleObj name="Equation" r:id="rId5" imgW="177800" imgH="2159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27375"/>
                            <a:ext cx="498475" cy="603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9563"/>
              </p:ext>
            </p:extLst>
          </p:nvPr>
        </p:nvGraphicFramePr>
        <p:xfrm>
          <a:off x="1828800" y="5070475"/>
          <a:ext cx="4984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1" name="Equation" r:id="rId7" imgW="177800" imgH="215900" progId="Equation.DSMT4">
                  <p:embed/>
                </p:oleObj>
              </mc:Choice>
              <mc:Fallback>
                <p:oleObj name="Equation" r:id="rId7" imgW="177800" imgH="215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70475"/>
                        <a:ext cx="4984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…</a:t>
            </a: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28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9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4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5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3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4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042415"/>
              </p:ext>
            </p:extLst>
          </p:nvPr>
        </p:nvGraphicFramePr>
        <p:xfrm>
          <a:off x="152400" y="2209801"/>
          <a:ext cx="8763000" cy="104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5" name="Equation" r:id="rId8" imgW="1917700" imgH="228600" progId="Equation.3">
                  <p:embed/>
                </p:oleObj>
              </mc:Choice>
              <mc:Fallback>
                <p:oleObj name="Equation" r:id="rId8" imgW="191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09801"/>
                        <a:ext cx="8763000" cy="1044596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6" name="Equation" r:id="rId10" imgW="1397000" imgH="228600" progId="Equation.DSMT4">
                  <p:embed/>
                </p:oleObj>
              </mc:Choice>
              <mc:Fallback>
                <p:oleObj name="Equation" r:id="rId10" imgW="13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482975"/>
                        <a:ext cx="7585075" cy="1241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8721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800600" cy="10668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6043"/>
              </p:ext>
            </p:extLst>
          </p:nvPr>
        </p:nvGraphicFramePr>
        <p:xfrm>
          <a:off x="304800" y="2175469"/>
          <a:ext cx="8534400" cy="239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4" imgW="3022600" imgH="787400" progId="Equation.3">
                  <p:embed/>
                </p:oleObj>
              </mc:Choice>
              <mc:Fallback>
                <p:oleObj name="Equation" r:id="rId4" imgW="3022600" imgH="787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75469"/>
                        <a:ext cx="8534400" cy="2396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712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79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55865"/>
              </p:ext>
            </p:extLst>
          </p:nvPr>
        </p:nvGraphicFramePr>
        <p:xfrm>
          <a:off x="1165225" y="3917950"/>
          <a:ext cx="65246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3022600" imgH="787400" progId="Equation.3">
                  <p:embed/>
                </p:oleObj>
              </mc:Choice>
              <mc:Fallback>
                <p:oleObj name="Equation" r:id="rId6" imgW="3022600" imgH="78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917950"/>
                        <a:ext cx="6524625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14750"/>
                        <a:ext cx="2509838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16350"/>
              </p:ext>
            </p:extLst>
          </p:nvPr>
        </p:nvGraphicFramePr>
        <p:xfrm>
          <a:off x="1052513" y="2025650"/>
          <a:ext cx="64801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6" imgW="1689100" imgH="495300" progId="Equation.3">
                  <p:embed/>
                </p:oleObj>
              </mc:Choice>
              <mc:Fallback>
                <p:oleObj name="Equation" r:id="rId6" imgW="16891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25650"/>
                        <a:ext cx="648017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918</Words>
  <Application>Microsoft Macintosh PowerPoint</Application>
  <PresentationFormat>On-screen Show (4:3)</PresentationFormat>
  <Paragraphs>193</Paragraphs>
  <Slides>38</Slides>
  <Notes>38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Induction</vt:lpstr>
      <vt:lpstr>The Idea of Induction</vt:lpstr>
      <vt:lpstr>The Idea of Induction</vt:lpstr>
      <vt:lpstr>Induction Rule</vt:lpstr>
      <vt:lpstr>Induction Rule</vt:lpstr>
      <vt:lpstr>Like Dominos…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202</cp:revision>
  <cp:lastPrinted>2012-02-21T05:06:21Z</cp:lastPrinted>
  <dcterms:created xsi:type="dcterms:W3CDTF">2011-02-22T16:01:23Z</dcterms:created>
  <dcterms:modified xsi:type="dcterms:W3CDTF">2012-02-22T22:32:33Z</dcterms:modified>
</cp:coreProperties>
</file>