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8" r:id="rId2"/>
    <p:sldId id="287" r:id="rId3"/>
    <p:sldId id="288" r:id="rId4"/>
    <p:sldId id="289" r:id="rId5"/>
    <p:sldId id="290" r:id="rId6"/>
    <p:sldId id="291" r:id="rId7"/>
    <p:sldId id="297" r:id="rId8"/>
    <p:sldId id="292" r:id="rId9"/>
    <p:sldId id="29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5" r:id="rId24"/>
    <p:sldId id="295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AC9B08DB-53D8-BE41-8681-FFEE4DC3A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50F6D19C-BF79-1548-AF1D-C60072F4F1D7}" type="datetime1">
              <a:rPr lang="en-US"/>
              <a:pPr>
                <a:defRPr/>
              </a:pPr>
              <a:t>2/27/10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D6772EB2-AD79-7D47-805F-3B12195A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E67006-4FB5-2D4A-BC36-4AC03BB40118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5D80FD-EBB4-4247-A2B2-8A58FC1E6C0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30A4A1F7-E3CC-FB44-83ED-DB922718A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0143A0D8-C6CD-4246-87DE-E27485057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C729BB93-282F-6041-86E0-01EE82DD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D59B7D00-E734-084F-B729-BE30F5695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B92CBF38-6477-314A-BDF8-0D6E200A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124D9A40-E3EA-E440-B6F6-3F765FF64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EACF30E3-5466-784B-9448-F9D726C92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F80CC9E6-B2D7-1045-BBA8-6F415C8A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5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defRPr>
            </a:lvl1pPr>
          </a:lstStyle>
          <a:p>
            <a:r>
              <a:rPr lang="en-US"/>
              <a:t>lec 5F.</a:t>
            </a:r>
            <a:fld id="{763EF84A-55D0-CF4B-B4C7-6023CED2F6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69" r:id="rId5"/>
    <p:sldLayoutId id="2147483664" r:id="rId6"/>
    <p:sldLayoutId id="2147483665" r:id="rId7"/>
    <p:sldLayoutId id="2147483670" r:id="rId8"/>
    <p:sldLayoutId id="2147483666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65263" y="381000"/>
            <a:ext cx="6315075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-107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9588" y="2128838"/>
            <a:ext cx="81486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State Machines:</a:t>
            </a:r>
            <a:br>
              <a:rPr lang="en-US" sz="6600" b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Derived Variables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5B0119B-6379-D849-BB84-C5CD70FBAA9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96975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smtClean="0"/>
              <a:t>A </a:t>
            </a:r>
            <a:r>
              <a:rPr lang="en-US" sz="4400" smtClean="0">
                <a:solidFill>
                  <a:srgbClr val="0000CC"/>
                </a:solidFill>
              </a:rPr>
              <a:t>derived variable</a:t>
            </a:r>
            <a:r>
              <a:rPr lang="en-US" sz="4400" smtClean="0"/>
              <a:t>,</a:t>
            </a:r>
            <a:r>
              <a:rPr lang="en-US" sz="4400" smtClean="0">
                <a:solidFill>
                  <a:srgbClr val="0000CC"/>
                </a:solidFill>
              </a:rPr>
              <a:t> v</a:t>
            </a:r>
            <a:r>
              <a:rPr lang="en-US" sz="4400" smtClean="0"/>
              <a:t>, is a function giving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smtClean="0"/>
              <a:t> </a:t>
            </a:r>
            <a:r>
              <a:rPr lang="en-US" sz="4400" smtClean="0">
                <a:solidFill>
                  <a:srgbClr val="0000CC"/>
                </a:solidFill>
              </a:rPr>
              <a:t>v</a:t>
            </a:r>
            <a:r>
              <a:rPr lang="en-US" sz="4400" smtClean="0"/>
              <a:t>:</a:t>
            </a:r>
            <a:r>
              <a:rPr lang="en-US" sz="4400" smtClean="0">
                <a:solidFill>
                  <a:srgbClr val="006600"/>
                </a:solidFill>
              </a:rPr>
              <a:t> </a:t>
            </a:r>
            <a:r>
              <a:rPr lang="en-US" sz="4400" smtClean="0"/>
              <a:t>States </a:t>
            </a:r>
            <a:r>
              <a:rPr lang="en-US" sz="4400" b="1" smtClean="0">
                <a:sym typeface="Symbol" pitchFamily="-107" charset="2"/>
              </a:rPr>
              <a:t>→</a:t>
            </a:r>
            <a:r>
              <a:rPr lang="en-US" sz="4400" smtClean="0">
                <a:solidFill>
                  <a:srgbClr val="006600"/>
                </a:solidFill>
              </a:rPr>
              <a:t> </a:t>
            </a:r>
            <a:r>
              <a:rPr lang="en-US" sz="4400" smtClean="0">
                <a:solidFill>
                  <a:srgbClr val="0000CC"/>
                </a:solidFill>
              </a:rPr>
              <a:t>Values</a:t>
            </a:r>
            <a:endParaRPr lang="en-US" sz="440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mtClean="0"/>
              <a:t>If </a:t>
            </a:r>
            <a:r>
              <a:rPr lang="en-US" smtClean="0">
                <a:solidFill>
                  <a:srgbClr val="0000CC"/>
                </a:solidFill>
              </a:rPr>
              <a:t>Vals</a:t>
            </a:r>
            <a:r>
              <a:rPr lang="en-US" smtClean="0"/>
              <a:t> = </a:t>
            </a:r>
            <a:r>
              <a:rPr lang="en-US" sz="5400" b="1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smtClean="0">
                <a:sym typeface="Euclid Extra" pitchFamily="-107" charset="0"/>
              </a:rPr>
              <a:t> say 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smtClean="0">
                <a:sym typeface="Euclid Extra" pitchFamily="-107" charset="0"/>
              </a:rPr>
              <a:t> </a:t>
            </a:r>
            <a:r>
              <a:rPr lang="en-US" sz="4400" smtClean="0">
                <a:sym typeface="Euclid Extra" pitchFamily="-107" charset="0"/>
              </a:rPr>
              <a:t>is “</a:t>
            </a:r>
            <a:r>
              <a:rPr lang="en-US" smtClean="0"/>
              <a:t> </a:t>
            </a:r>
            <a:r>
              <a:rPr lang="en-US" sz="5400" b="1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smtClean="0">
                <a:sym typeface="Euclid Extra" pitchFamily="-107" charset="0"/>
              </a:rPr>
              <a:t>or “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65213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Robot on the grid example:</a:t>
            </a:r>
          </a:p>
          <a:p>
            <a:pPr marL="0" indent="0" eaLnBrk="1" hangingPunct="1"/>
            <a:r>
              <a:rPr lang="en-US" sz="4800" smtClean="0"/>
              <a:t>States</a:t>
            </a:r>
            <a:r>
              <a:rPr lang="en-US" sz="4800" i="1" smtClean="0"/>
              <a:t> </a:t>
            </a:r>
            <a:r>
              <a:rPr lang="en-US" sz="4800" smtClean="0"/>
              <a:t>= </a:t>
            </a:r>
            <a:r>
              <a:rPr lang="en-US" sz="5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smtClean="0">
                <a:sym typeface="Euclid Extra" pitchFamily="-107" charset="0"/>
              </a:rPr>
              <a:t>.</a:t>
            </a:r>
            <a:r>
              <a:rPr lang="en-US" sz="4800" smtClean="0">
                <a:sym typeface="Euclid Extra" pitchFamily="-107" charset="0"/>
              </a:rPr>
              <a:t>   </a:t>
            </a:r>
            <a:r>
              <a:rPr lang="en-US" sz="440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smtClean="0"/>
              <a:t>   sum-value, </a:t>
            </a:r>
            <a:r>
              <a:rPr lang="en-US" sz="44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>
                <a:sym typeface="Symbol" pitchFamily="-107" charset="2"/>
              </a:rPr>
              <a:t>(</a:t>
            </a:r>
            <a:r>
              <a:rPr lang="en-US" sz="6000" smtClean="0">
                <a:solidFill>
                  <a:srgbClr val="0000FF"/>
                </a:solidFill>
              </a:rPr>
              <a:t>x,y</a:t>
            </a:r>
            <a:r>
              <a:rPr lang="en-US" sz="6000" smtClean="0">
                <a:sym typeface="Symbol" pitchFamily="-107" charset="2"/>
              </a:rPr>
              <a:t>) ::=</a:t>
            </a:r>
            <a:r>
              <a:rPr lang="en-US" sz="6000" smtClean="0">
                <a:solidFill>
                  <a:srgbClr val="0000FF"/>
                </a:solidFill>
                <a:sym typeface="Symbol" pitchFamily="-107" charset="2"/>
              </a:rPr>
              <a:t> x+y</a:t>
            </a:r>
          </a:p>
          <a:p>
            <a:pPr lvl="1" eaLnBrk="1" hangingPunct="1">
              <a:buFont typeface="Times" pitchFamily="-107" charset="0"/>
              <a:buNone/>
            </a:pPr>
            <a:r>
              <a:rPr lang="en-US" sz="4400" smtClean="0">
                <a:sym typeface="Symbol" pitchFamily="-107" charset="2"/>
              </a:rPr>
              <a:t>an 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ym typeface="Euclid Extra" pitchFamily="-107" charset="0"/>
              </a:rPr>
              <a:t>-</a:t>
            </a:r>
            <a:r>
              <a:rPr lang="en-US" sz="440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47788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Called </a:t>
            </a:r>
            <a:r>
              <a:rPr lang="en-US" sz="4800" smtClean="0">
                <a:solidFill>
                  <a:srgbClr val="0000CC"/>
                </a:solidFill>
              </a:rPr>
              <a:t>derived</a:t>
            </a:r>
            <a:r>
              <a:rPr lang="en-US" sz="4800" i="1" smtClean="0"/>
              <a:t> </a:t>
            </a:r>
            <a:r>
              <a:rPr lang="en-US" sz="4800" smtClean="0"/>
              <a:t>to distinguish from </a:t>
            </a:r>
            <a:r>
              <a:rPr lang="en-US" sz="4800" smtClean="0">
                <a:solidFill>
                  <a:srgbClr val="008000"/>
                </a:solidFill>
              </a:rPr>
              <a:t>actual</a:t>
            </a:r>
            <a:r>
              <a:rPr lang="en-US" sz="4800" smtClean="0"/>
              <a:t> variables that appear in a program.  </a:t>
            </a:r>
          </a:p>
          <a:p>
            <a:pPr marL="0" indent="0" eaLnBrk="1" hangingPunct="1"/>
            <a:r>
              <a:rPr lang="en-US" sz="4800" smtClean="0"/>
              <a:t>For robot    </a:t>
            </a:r>
            <a:r>
              <a:rPr lang="en-US" sz="4800" smtClean="0">
                <a:solidFill>
                  <a:srgbClr val="008000"/>
                </a:solidFill>
              </a:rPr>
              <a:t>Actual:</a:t>
            </a:r>
            <a:r>
              <a:rPr lang="en-US" sz="480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smtClean="0">
                <a:solidFill>
                  <a:srgbClr val="006600"/>
                </a:solidFill>
              </a:rPr>
              <a:t>                   </a:t>
            </a:r>
            <a:r>
              <a:rPr lang="en-US" sz="4800" smtClean="0">
                <a:solidFill>
                  <a:srgbClr val="0000CC"/>
                </a:solidFill>
              </a:rPr>
              <a:t>Derived: </a:t>
            </a:r>
            <a:r>
              <a:rPr lang="en-US" sz="48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/>
              <a:t> ::= </a:t>
            </a: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/>
              <a:t> (mod 2)</a:t>
            </a:r>
            <a:endParaRPr lang="en-US" sz="6000" i="1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>
                <a:sym typeface="Symbol" pitchFamily="-107" charset="2"/>
              </a:rPr>
              <a:t>is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/>
              <a:t>{0,1}-valued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500063" y="1431925"/>
            <a:ext cx="8220075" cy="3970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Comic Sans MS" pitchFamily="-107" charset="0"/>
              </a:rPr>
              <a:t>For GCD, have (actual) variables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x</a:t>
            </a:r>
            <a:r>
              <a:rPr lang="en-US" sz="5400">
                <a:latin typeface="Comic Sans MS" pitchFamily="-107" charset="0"/>
              </a:rPr>
              <a:t>,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5400">
                <a:latin typeface="Comic Sans MS" pitchFamily="-107" charset="0"/>
              </a:rPr>
              <a:t>.</a:t>
            </a:r>
          </a:p>
          <a:p>
            <a:r>
              <a:rPr lang="en-US" sz="4800">
                <a:latin typeface="Comic Sans MS" pitchFamily="-107" charset="0"/>
              </a:rPr>
              <a:t>Proof of </a:t>
            </a:r>
            <a:r>
              <a:rPr lang="en-US" sz="4800">
                <a:solidFill>
                  <a:srgbClr val="0000FF"/>
                </a:solidFill>
                <a:latin typeface="Comic Sans MS" pitchFamily="-107" charset="0"/>
              </a:rPr>
              <a:t>GCD termination</a:t>
            </a:r>
            <a:r>
              <a:rPr lang="en-US" sz="4800">
                <a:latin typeface="Comic Sans MS" pitchFamily="-107" charset="0"/>
              </a:rPr>
              <a:t>:</a:t>
            </a:r>
          </a:p>
          <a:p>
            <a:r>
              <a:rPr lang="en-US" sz="4800" i="1">
                <a:solidFill>
                  <a:srgbClr val="0066FF"/>
                </a:solidFill>
                <a:latin typeface="Comic Sans MS" pitchFamily="-107" charset="0"/>
              </a:rPr>
              <a:t>  </a:t>
            </a:r>
            <a:r>
              <a:rPr lang="en-US" sz="48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4800">
                <a:latin typeface="Comic Sans MS" pitchFamily="-107" charset="0"/>
              </a:rPr>
              <a:t> is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strictly decreasing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  <a:r>
              <a:rPr lang="en-US" sz="4800">
                <a:latin typeface="Comic Sans MS" pitchFamily="-107" charset="0"/>
              </a:rPr>
              <a:t>&amp;</a:t>
            </a:r>
          </a:p>
          <a:p>
            <a:r>
              <a:rPr lang="en-US" sz="4800">
                <a:latin typeface="Comic Sans MS" pitchFamily="-107" charset="0"/>
              </a:rPr>
              <a:t>  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natural number-valued</a:t>
            </a:r>
            <a:endParaRPr lang="en-US" sz="6600" i="1">
              <a:latin typeface="Comic Sans MS" pitchFamily="-107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smtClean="0"/>
              <a:t>Termination followed by</a:t>
            </a:r>
          </a:p>
          <a:p>
            <a:pPr algn="ctr" eaLnBrk="1" hangingPunct="1"/>
            <a:r>
              <a:rPr lang="en-US" sz="4800" smtClean="0">
                <a:solidFill>
                  <a:srgbClr val="008000"/>
                </a:solidFill>
              </a:rPr>
              <a:t>Well Ordering Principle</a:t>
            </a:r>
            <a:r>
              <a:rPr lang="en-US" sz="4800" smtClean="0"/>
              <a:t>:</a:t>
            </a:r>
          </a:p>
          <a:p>
            <a:pPr eaLnBrk="1" hangingPunct="1"/>
            <a:r>
              <a:rPr lang="en-US" sz="4800" i="1" smtClean="0">
                <a:solidFill>
                  <a:srgbClr val="006600"/>
                </a:solidFill>
              </a:rPr>
              <a:t> </a:t>
            </a:r>
            <a:r>
              <a:rPr lang="en-US" sz="4800" smtClean="0">
                <a:solidFill>
                  <a:srgbClr val="0000CC"/>
                </a:solidFill>
              </a:rPr>
              <a:t> y </a:t>
            </a:r>
            <a:r>
              <a:rPr lang="en-US" sz="4800" smtClean="0"/>
              <a:t>must take a </a:t>
            </a:r>
            <a:r>
              <a:rPr lang="en-US" sz="4800" smtClean="0">
                <a:solidFill>
                  <a:srgbClr val="008000"/>
                </a:solidFill>
              </a:rPr>
              <a:t>least value</a:t>
            </a:r>
            <a:r>
              <a:rPr lang="en-US" sz="4800" smtClean="0"/>
              <a:t>.</a:t>
            </a:r>
          </a:p>
          <a:p>
            <a:pPr eaLnBrk="1" hangingPunct="1"/>
            <a:r>
              <a:rPr lang="en-US" sz="480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5842" name="Equation" r:id="rId4" imgW="7962840" imgH="596880" progId="Equation.DSMT4">
              <p:embed/>
            </p:oleObj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p:oleObj spid="_x0000_s37890" name="Equation" r:id="rId4" imgW="7962840" imgH="5968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969963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1241425"/>
            <a:ext cx="8367712" cy="3382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smtClean="0"/>
              <a:t>(We used to call weakly </a:t>
            </a:r>
          </a:p>
          <a:p>
            <a:pPr eaLnBrk="1" hangingPunct="1"/>
            <a:r>
              <a:rPr lang="en-US" sz="5400" smtClean="0"/>
              <a:t>  decreasing variables </a:t>
            </a:r>
          </a:p>
          <a:p>
            <a:pPr eaLnBrk="1" hangingPunct="1"/>
            <a:r>
              <a:rPr lang="en-US" sz="5400" smtClean="0"/>
              <a:t>  “</a:t>
            </a:r>
            <a:r>
              <a:rPr lang="en-US" sz="5400" smtClean="0">
                <a:solidFill>
                  <a:srgbClr val="008000"/>
                </a:solidFill>
              </a:rPr>
              <a:t>nonincreasing</a:t>
            </a:r>
            <a:r>
              <a:rPr lang="en-US" sz="5400" smtClean="0"/>
              <a:t>” variables.)</a:t>
            </a:r>
            <a:endParaRPr lang="en-US" sz="480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3333CC"/>
                </a:solidFill>
              </a:rPr>
              <a:t>Euclidean Algorithm</a:t>
            </a:r>
            <a:endParaRPr lang="en-US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219200" y="990600"/>
            <a:ext cx="6705600" cy="51054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--</a:t>
            </a:r>
            <a:r>
              <a:rPr lang="en-US" dirty="0">
                <a:sym typeface="Comic Sans MS" pitchFamily="-112" charset="0"/>
              </a:rPr>
              <a:t>for</a:t>
            </a:r>
            <a:r>
              <a:rPr lang="en-US" dirty="0">
                <a:solidFill>
                  <a:srgbClr val="3333CC"/>
                </a:solidFill>
                <a:sym typeface="Comic Sans MS" pitchFamily="-112" charset="0"/>
              </a:rPr>
              <a:t> </a:t>
            </a:r>
            <a:r>
              <a:rPr lang="en-US" dirty="0" err="1">
                <a:sym typeface="Comic Sans MS" pitchFamily="-112" charset="0"/>
              </a:rPr>
              <a:t>GCD(a</a:t>
            </a:r>
            <a:r>
              <a:rPr lang="en-US" dirty="0">
                <a:sym typeface="Comic Sans MS" pitchFamily="-112" charset="0"/>
              </a:rPr>
              <a:t>, </a:t>
            </a:r>
            <a:r>
              <a:rPr lang="en-US" dirty="0" err="1">
                <a:sym typeface="Comic Sans MS" pitchFamily="-112" charset="0"/>
              </a:rPr>
              <a:t>b</a:t>
            </a:r>
            <a:r>
              <a:rPr lang="en-US" dirty="0">
                <a:sym typeface="Comic Sans MS" pitchFamily="-112" charset="0"/>
              </a:rPr>
              <a:t>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 err="1">
                <a:sym typeface="Comic Sans MS" pitchFamily="-112" charset="0"/>
              </a:rPr>
              <a:t>x</a:t>
            </a:r>
            <a:r>
              <a:rPr lang="en-US" sz="4400" dirty="0">
                <a:sym typeface="Comic Sans MS" pitchFamily="-112" charset="0"/>
              </a:rPr>
              <a:t> := a,   </a:t>
            </a:r>
            <a:r>
              <a:rPr lang="en-US" sz="4400" dirty="0" err="1">
                <a:sym typeface="Comic Sans MS" pitchFamily="-112" charset="0"/>
              </a:rPr>
              <a:t>y</a:t>
            </a:r>
            <a:r>
              <a:rPr lang="en-US" sz="4400" dirty="0">
                <a:sym typeface="Comic Sans MS" pitchFamily="-112" charset="0"/>
              </a:rPr>
              <a:t> := </a:t>
            </a:r>
            <a:r>
              <a:rPr lang="en-US" sz="4400" dirty="0" err="1">
                <a:sym typeface="Comic Sans MS" pitchFamily="-112" charset="0"/>
              </a:rPr>
              <a:t>b</a:t>
            </a:r>
            <a:r>
              <a:rPr lang="en-US" sz="4400" dirty="0">
                <a:sym typeface="Comic Sans MS" pitchFamily="-112" charset="0"/>
              </a:rPr>
              <a:t>.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>
                <a:sym typeface="Comic Sans MS" pitchFamily="-112" charset="0"/>
              </a:rPr>
              <a:t>If </a:t>
            </a:r>
            <a:r>
              <a:rPr lang="en-US" sz="4400" dirty="0" err="1">
                <a:sym typeface="Comic Sans MS" pitchFamily="-112" charset="0"/>
              </a:rPr>
              <a:t>y</a:t>
            </a:r>
            <a:r>
              <a:rPr lang="en-US" sz="4400" dirty="0">
                <a:sym typeface="Comic Sans MS" pitchFamily="-112" charset="0"/>
              </a:rPr>
              <a:t> = 0, return </a:t>
            </a:r>
            <a:r>
              <a:rPr lang="en-US" sz="4400" dirty="0" err="1">
                <a:sym typeface="Comic Sans MS" pitchFamily="-112" charset="0"/>
              </a:rPr>
              <a:t>x</a:t>
            </a:r>
            <a:r>
              <a:rPr lang="en-US" sz="4400" dirty="0">
                <a:sym typeface="Comic Sans MS" pitchFamily="-112" charset="0"/>
              </a:rPr>
              <a:t> &amp; terminate; </a:t>
            </a:r>
            <a:endParaRPr lang="en-US" dirty="0">
              <a:sym typeface="Comic Sans MS" pitchFamily="-112" charset="0"/>
            </a:endParaRP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/>
              <a:defRPr/>
            </a:pPr>
            <a:r>
              <a:rPr lang="en-US" sz="4400" dirty="0" smtClean="0">
                <a:sym typeface="Comic Sans MS" pitchFamily="-112" charset="0"/>
              </a:rPr>
              <a:t>else simultaneously: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defRPr/>
            </a:pPr>
            <a:r>
              <a:rPr lang="en-US" dirty="0" smtClean="0">
                <a:sym typeface="Comic Sans MS" pitchFamily="-112" charset="0"/>
              </a:rPr>
              <a:t>       (</a:t>
            </a:r>
            <a:r>
              <a:rPr lang="en-US" dirty="0" err="1" smtClean="0">
                <a:sym typeface="Comic Sans MS" pitchFamily="-112" charset="0"/>
              </a:rPr>
              <a:t>x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) := (</a:t>
            </a:r>
            <a:r>
              <a:rPr lang="en-US" dirty="0" err="1" smtClean="0">
                <a:sym typeface="Comic Sans MS" pitchFamily="-112" charset="0"/>
              </a:rPr>
              <a:t>y</a:t>
            </a:r>
            <a:r>
              <a:rPr lang="en-US" dirty="0" smtClean="0">
                <a:sym typeface="Comic Sans MS" pitchFamily="-112" charset="0"/>
              </a:rPr>
              <a:t>, </a:t>
            </a:r>
            <a:r>
              <a:rPr lang="en-US" dirty="0" err="1" smtClean="0">
                <a:sym typeface="Comic Sans MS" pitchFamily="-112" charset="0"/>
              </a:rPr>
              <a:t>rem(x,y</a:t>
            </a:r>
            <a:r>
              <a:rPr lang="en-US" dirty="0" smtClean="0">
                <a:sym typeface="Comic Sans MS" pitchFamily="-112" charset="0"/>
              </a:rPr>
              <a:t>)</a:t>
            </a:r>
            <a:r>
              <a:rPr lang="en-US" dirty="0" smtClean="0">
                <a:sym typeface="Comic Sans MS" pitchFamily="-112" charset="0"/>
              </a:rPr>
              <a:t>)</a:t>
            </a:r>
          </a:p>
          <a:p>
            <a:pPr marL="742950" indent="-742950" eaLnBrk="1" hangingPunct="1">
              <a:lnSpc>
                <a:spcPct val="90000"/>
              </a:lnSpc>
              <a:spcBef>
                <a:spcPts val="1100"/>
              </a:spcBef>
              <a:buFont typeface="+mj-lt"/>
              <a:buAutoNum type="arabicPeriod" startAt="4"/>
              <a:defRPr/>
            </a:pPr>
            <a:r>
              <a:rPr lang="en-US" dirty="0" smtClean="0">
                <a:sym typeface="Comic Sans MS" pitchFamily="-112" charset="0"/>
              </a:rPr>
              <a:t>Go to step 2</a:t>
            </a:r>
            <a:r>
              <a:rPr lang="en-US" dirty="0" smtClean="0">
                <a:sym typeface="Comic Sans MS" pitchFamily="-112" charset="0"/>
              </a:rPr>
              <a:t>.</a:t>
            </a:r>
            <a:endParaRPr lang="en-US" dirty="0" smtClean="0">
              <a:sym typeface="Comic Sans MS" pitchFamily="-112" charset="0"/>
            </a:endParaRPr>
          </a:p>
        </p:txBody>
      </p:sp>
      <p:pic>
        <p:nvPicPr>
          <p:cNvPr id="153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20688" y="1322388"/>
            <a:ext cx="8137525" cy="2101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OK terminology but remember:</a:t>
            </a:r>
          </a:p>
          <a:p>
            <a:r>
              <a:rPr lang="en-US" sz="4400">
                <a:solidFill>
                  <a:srgbClr val="008000"/>
                </a:solidFill>
              </a:rPr>
              <a:t>nonincreasing</a:t>
            </a:r>
            <a:r>
              <a:rPr lang="en-US" sz="4400"/>
              <a:t> is</a:t>
            </a:r>
          </a:p>
          <a:p>
            <a:r>
              <a:rPr lang="en-US" sz="4400">
                <a:solidFill>
                  <a:schemeClr val="hlink"/>
                </a:solidFill>
              </a:rPr>
              <a:t>NOT SAME</a:t>
            </a:r>
            <a:r>
              <a:rPr lang="en-US" sz="4400"/>
              <a:t> as “</a:t>
            </a:r>
            <a:r>
              <a:rPr lang="en-US" sz="4400">
                <a:solidFill>
                  <a:schemeClr val="accent2"/>
                </a:solidFill>
              </a:rPr>
              <a:t>not increasing:</a:t>
            </a:r>
            <a:r>
              <a:rPr lang="en-US" sz="4400"/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808038" y="3844925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865313"/>
            <a:ext cx="85344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Proving Termination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using </a:t>
            </a:r>
            <a:r>
              <a:rPr lang="en-US" sz="6600">
                <a:solidFill>
                  <a:srgbClr val="0000CC"/>
                </a:solidFill>
                <a:latin typeface="Comic Sans MS" pitchFamily="-107" charset="0"/>
              </a:rPr>
              <a:t>Well-founded</a:t>
            </a:r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 </a:t>
            </a:r>
          </a:p>
          <a:p>
            <a:r>
              <a:rPr lang="en-US" sz="6600">
                <a:solidFill>
                  <a:schemeClr val="tx2"/>
                </a:solidFill>
                <a:latin typeface="Comic Sans MS" pitchFamily="-107" charset="0"/>
              </a:rPr>
              <a:t>Partial Orders</a:t>
            </a:r>
            <a:endParaRPr lang="en-US" sz="9600">
              <a:solidFill>
                <a:schemeClr val="tx2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Partial-order valued variables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433388" y="1323975"/>
            <a:ext cx="8350250" cy="415448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Comic Sans MS" pitchFamily="-107" charset="0"/>
              </a:rPr>
              <a:t>Defs of increasing/decreasing</a:t>
            </a:r>
          </a:p>
          <a:p>
            <a:pPr algn="l"/>
            <a:r>
              <a:rPr lang="en-US" sz="4400">
                <a:latin typeface="Comic Sans MS" pitchFamily="-107" charset="0"/>
              </a:rPr>
              <a:t>variables extend to variables with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partially ordered</a:t>
            </a:r>
            <a:r>
              <a:rPr lang="en-US" sz="4400">
                <a:latin typeface="Comic Sans MS" pitchFamily="-107" charset="0"/>
              </a:rPr>
              <a:t> values.</a:t>
            </a:r>
          </a:p>
          <a:p>
            <a:pPr algn="l"/>
            <a:r>
              <a:rPr lang="en-US" sz="4400">
                <a:latin typeface="Comic Sans MS" pitchFamily="-107" charset="0"/>
              </a:rPr>
              <a:t>Can use values in </a:t>
            </a:r>
            <a:r>
              <a:rPr lang="en-US" sz="4400">
                <a:solidFill>
                  <a:srgbClr val="0000CC"/>
                </a:solidFill>
                <a:latin typeface="Comic Sans MS" pitchFamily="-107" charset="0"/>
              </a:rPr>
              <a:t>well-founded </a:t>
            </a:r>
            <a:r>
              <a:rPr lang="en-US" sz="4400">
                <a:latin typeface="Comic Sans MS" pitchFamily="-107" charset="0"/>
              </a:rPr>
              <a:t>partial orders to </a:t>
            </a:r>
            <a:r>
              <a:rPr lang="en-US" sz="4400">
                <a:latin typeface="Comic Sans MS" pitchFamily="-107" charset="0"/>
                <a:sym typeface="Euclid Extra" pitchFamily="-107" charset="0"/>
              </a:rPr>
              <a:t>prove </a:t>
            </a:r>
            <a:r>
              <a:rPr lang="en-US" sz="4400">
                <a:latin typeface="Comic Sans MS" pitchFamily="-107" charset="0"/>
              </a:rPr>
              <a:t>termination.</a:t>
            </a:r>
          </a:p>
        </p:txBody>
      </p:sp>
      <p:sp>
        <p:nvSpPr>
          <p:cNvPr id="4710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9872341F-AF97-DF4A-8106-150AA4FFA06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Well-founded Partial Orders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smtClean="0">
                <a:solidFill>
                  <a:schemeClr val="tx2"/>
                </a:solidFill>
              </a:rPr>
              <a:t>Def.</a:t>
            </a:r>
            <a:r>
              <a:rPr lang="en-US" sz="4800" smtClean="0">
                <a:solidFill>
                  <a:schemeClr val="tx2"/>
                </a:solidFill>
              </a:rPr>
              <a:t> A partial order,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4800" smtClean="0">
                <a:solidFill>
                  <a:schemeClr val="tx2"/>
                </a:solidFill>
              </a:rPr>
              <a:t>, </a:t>
            </a:r>
          </a:p>
          <a:p>
            <a:r>
              <a:rPr lang="en-US" sz="4800" smtClean="0">
                <a:solidFill>
                  <a:schemeClr val="tx2"/>
                </a:solidFill>
              </a:rPr>
              <a:t> is </a:t>
            </a:r>
            <a:r>
              <a:rPr lang="en-US" sz="4800" smtClean="0">
                <a:solidFill>
                  <a:srgbClr val="0033CC"/>
                </a:solidFill>
              </a:rPr>
              <a:t>well-founded </a:t>
            </a:r>
            <a:r>
              <a:rPr lang="en-US" sz="4800" smtClean="0"/>
              <a:t>iff it has</a:t>
            </a:r>
            <a:endParaRPr lang="en-US" sz="4800" smtClean="0">
              <a:solidFill>
                <a:srgbClr val="0033CC"/>
              </a:solidFill>
            </a:endParaRPr>
          </a:p>
          <a:p>
            <a:r>
              <a:rPr lang="en-US" sz="4400" smtClean="0">
                <a:solidFill>
                  <a:schemeClr val="accent2"/>
                </a:solidFill>
              </a:rPr>
              <a:t> no </a:t>
            </a:r>
            <a:r>
              <a:rPr lang="en-US" sz="4400" smtClean="0"/>
              <a:t>infinite decreasing sequence</a:t>
            </a:r>
          </a:p>
          <a:p>
            <a:pPr algn="ctr"/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smtClean="0">
                <a:solidFill>
                  <a:srgbClr val="0033CC"/>
                </a:solidFill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 </a:t>
            </a:r>
            <a:r>
              <a:rPr lang="en-US" sz="6000" b="1" smtClean="0">
                <a:solidFill>
                  <a:schemeClr val="accent2"/>
                </a:solidFill>
                <a:latin typeface="MT Extra" pitchFamily="-107" charset="0"/>
                <a:sym typeface="MT Extra" pitchFamily="-107" charset="0"/>
              </a:rPr>
              <a:t>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smtClean="0">
                <a:solidFill>
                  <a:srgbClr val="0033CC"/>
                </a:solidFill>
              </a:rPr>
              <a:t> p</a:t>
            </a:r>
            <a:r>
              <a:rPr lang="en-US" sz="6000" baseline="-25000" smtClean="0">
                <a:solidFill>
                  <a:srgbClr val="0033CC"/>
                </a:solidFill>
              </a:rPr>
              <a:t>2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  <a:r>
              <a:rPr lang="en-US" sz="6000" b="1" smtClean="0">
                <a:solidFill>
                  <a:srgbClr val="009900"/>
                </a:solidFill>
                <a:latin typeface="MT Extra" pitchFamily="-107" charset="0"/>
                <a:sym typeface="MT Extra" pitchFamily="-107" charset="0"/>
              </a:rPr>
              <a:t></a:t>
            </a:r>
            <a:r>
              <a:rPr lang="en-US" sz="6000" b="1" smtClean="0">
                <a:solidFill>
                  <a:srgbClr val="008000"/>
                </a:solidFill>
                <a:latin typeface="MT Extra" pitchFamily="-107" charset="0"/>
                <a:sym typeface="MT Extra" pitchFamily="-107" charset="0"/>
              </a:rPr>
              <a:t> </a:t>
            </a:r>
            <a:r>
              <a:rPr lang="en-US" sz="6000" smtClean="0">
                <a:solidFill>
                  <a:srgbClr val="0033CC"/>
                </a:solidFill>
                <a:sym typeface="MT Extra" pitchFamily="-107" charset="0"/>
              </a:rPr>
              <a:t>p</a:t>
            </a:r>
            <a:r>
              <a:rPr lang="en-US" sz="6000" baseline="-25000" smtClean="0">
                <a:solidFill>
                  <a:srgbClr val="0033CC"/>
                </a:solidFill>
                <a:sym typeface="MT Extra" pitchFamily="-107" charset="0"/>
              </a:rPr>
              <a:t>1</a:t>
            </a:r>
            <a:r>
              <a:rPr lang="en-US" sz="6000" smtClean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23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343400"/>
            <a:ext cx="7924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85888"/>
            <a:ext cx="7772400" cy="54721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/>
              <a:t>Problems</a:t>
            </a:r>
            <a:endParaRPr lang="en-US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/>
              <a:t>1−3</a:t>
            </a:r>
          </a:p>
        </p:txBody>
      </p:sp>
      <p:pic>
        <p:nvPicPr>
          <p:cNvPr id="501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Euclid</a:t>
            </a:r>
            <a:r>
              <a:rPr lang="en-US" smtClean="0"/>
              <a:t> </a:t>
            </a:r>
            <a:r>
              <a:rPr lang="en-US" smtClean="0">
                <a:solidFill>
                  <a:srgbClr val="008000"/>
                </a:solidFill>
              </a:rPr>
              <a:t>Algorithm</a:t>
            </a:r>
            <a:r>
              <a:rPr lang="en-US" smtClean="0"/>
              <a:t> </a:t>
            </a:r>
            <a:r>
              <a:rPr lang="en-US" smtClean="0">
                <a:solidFill>
                  <a:srgbClr val="3333CC"/>
                </a:solidFill>
              </a:rPr>
              <a:t>State Machine</a:t>
            </a:r>
            <a:endParaRPr lang="en-US" smtClean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636000" cy="3949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/>
              <a:t>States ::= </a:t>
            </a:r>
          </a:p>
          <a:p>
            <a:pPr marL="304800" indent="-304800" eaLnBrk="1" hangingPunct="1"/>
            <a:r>
              <a:rPr lang="en-US" smtClean="0"/>
              <a:t>start ::=  (a,b)</a:t>
            </a:r>
          </a:p>
          <a:p>
            <a:pPr marL="304800" indent="-304800" eaLnBrk="1" hangingPunct="1"/>
            <a:r>
              <a:rPr lang="en-US" smtClean="0"/>
              <a:t>state transitions defined by</a:t>
            </a:r>
          </a:p>
          <a:p>
            <a:pPr marL="304800" indent="-304800" algn="ctr" eaLnBrk="1" hangingPunct="1"/>
            <a:r>
              <a:rPr lang="en-US" smtClean="0"/>
              <a:t> (x,y) </a:t>
            </a:r>
            <a:r>
              <a:rPr lang="en-US" sz="3600" b="1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mtClean="0"/>
              <a:t> (y, rem(x,y))   for  y ≠ 0</a:t>
            </a:r>
          </a:p>
        </p:txBody>
      </p:sp>
      <p:pic>
        <p:nvPicPr>
          <p:cNvPr id="174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0"/>
            <a:ext cx="1643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206375" y="1447800"/>
            <a:ext cx="8709025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P(x,y):</a:t>
            </a:r>
          </a:p>
          <a:p>
            <a:pPr algn="l"/>
            <a:endParaRPr lang="en-US" sz="54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1336675" y="4248150"/>
            <a:ext cx="64357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of 2 of these 3</a:t>
            </a: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 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7615237" cy="2246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gcd(x,y) = gcd(y, rem(x,y))</a:t>
            </a:r>
            <a:endParaRPr lang="en-US" sz="44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 </a:t>
            </a:r>
            <a:r>
              <a:rPr lang="en-US" sz="4800">
                <a:solidFill>
                  <a:srgbClr val="0000E5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8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8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7"/>
          <p:cNvSpPr>
            <a:spLocks/>
          </p:cNvSpPr>
          <p:nvPr/>
        </p:nvSpPr>
        <p:spPr bwMode="auto">
          <a:xfrm>
            <a:off x="13716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20485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228600" y="18288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>
                <a:solidFill>
                  <a:srgbClr val="00002E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</a:t>
            </a:r>
            <a:r>
              <a:rPr lang="en-US" sz="66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at start: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a , y = b, so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 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(start) </a:t>
            </a:r>
            <a:r>
              <a:rPr lang="en-US" sz="54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  <a:r>
              <a:rPr lang="en-US" sz="66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gcd(a,b)]</a:t>
            </a:r>
            <a:endParaRPr lang="en-US" sz="6000">
              <a:solidFill>
                <a:srgbClr val="0000E5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/>
          </p:cNvSpPr>
          <p:nvPr/>
        </p:nvSpPr>
        <p:spPr bwMode="auto">
          <a:xfrm>
            <a:off x="804863" y="1054100"/>
            <a:ext cx="7532687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48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6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916238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5814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305300"/>
            <a:ext cx="5156200" cy="1181100"/>
            <a:chOff x="0" y="0"/>
            <a:chExt cx="3247" cy="743"/>
          </a:xfrm>
        </p:grpSpPr>
        <p:grpSp>
          <p:nvGrpSpPr>
            <p:cNvPr id="2151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21515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6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14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1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GCD </a:t>
            </a:r>
            <a:r>
              <a:rPr lang="en-US" sz="4800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  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225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1000" y="2368550"/>
          <a:ext cx="2057400" cy="1060450"/>
        </p:xfrm>
        <a:graphic>
          <a:graphicData uri="http://schemas.openxmlformats.org/presentationml/2006/ole">
            <p:oleObj spid="_x0000_s22530" name="Equation" r:id="rId4" imgW="419100" imgH="215900" progId="Equation.DSMT4">
              <p:embed/>
            </p:oleObj>
          </a:graphicData>
        </a:graphic>
      </p:graphicFrame>
      <p:sp>
        <p:nvSpPr>
          <p:cNvPr id="9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153400" y="6553200"/>
            <a:ext cx="99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Pages>0</Pages>
  <Words>885</Words>
  <Characters>0</Characters>
  <Application>Microsoft Macintosh PowerPoint</Application>
  <PresentationFormat>On-screen Show (4:3)</PresentationFormat>
  <Lines>0</Lines>
  <Paragraphs>172</Paragraphs>
  <Slides>24</Slides>
  <Notes>13</Notes>
  <HiddenSlides>3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Gill Sans</vt:lpstr>
      <vt:lpstr>ヒラギノ角ゴ ProN W3</vt:lpstr>
      <vt:lpstr>Arial</vt:lpstr>
      <vt:lpstr>Comic Sans MS</vt:lpstr>
      <vt:lpstr>ヒラギノ明朝 ProN W6</vt:lpstr>
      <vt:lpstr>Calibri</vt:lpstr>
      <vt:lpstr>ＭＳ Ｐゴシック</vt:lpstr>
      <vt:lpstr>Euclid Symbol</vt:lpstr>
      <vt:lpstr>Lucida Grande</vt:lpstr>
      <vt:lpstr>Helvetica</vt:lpstr>
      <vt:lpstr>Symbol</vt:lpstr>
      <vt:lpstr>Times New Roman</vt:lpstr>
      <vt:lpstr>Euclid Extra</vt:lpstr>
      <vt:lpstr>Times</vt:lpstr>
      <vt:lpstr>Wingdings</vt:lpstr>
      <vt:lpstr>MT Extra</vt:lpstr>
      <vt:lpstr>Default - Blank</vt:lpstr>
      <vt:lpstr>MathType 6.0 Equation</vt:lpstr>
      <vt:lpstr>Slide 1</vt:lpstr>
      <vt:lpstr>Euclidean Algorithm</vt:lpstr>
      <vt:lpstr>GCD correctness</vt:lpstr>
      <vt:lpstr>Euclid Algorithm State Machine</vt:lpstr>
      <vt:lpstr>Slide 5</vt:lpstr>
      <vt:lpstr>Slide 6</vt:lpstr>
      <vt:lpstr>Slide 7</vt:lpstr>
      <vt:lpstr>GCD correctness</vt:lpstr>
      <vt:lpstr>GCD Termination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Slide 21</vt:lpstr>
      <vt:lpstr>Partial-order valued variables</vt:lpstr>
      <vt:lpstr>Well-founded Partial Orders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Meyer</cp:lastModifiedBy>
  <cp:revision>10</cp:revision>
  <cp:lastPrinted>2009-10-07T20:03:05Z</cp:lastPrinted>
  <dcterms:created xsi:type="dcterms:W3CDTF">2010-02-28T03:54:48Z</dcterms:created>
  <dcterms:modified xsi:type="dcterms:W3CDTF">2010-02-28T04:13:13Z</dcterms:modified>
</cp:coreProperties>
</file>