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12"/>
  </p:notesMasterIdLst>
  <p:handoutMasterIdLst>
    <p:handoutMasterId r:id="rId13"/>
  </p:handoutMasterIdLst>
  <p:sldIdLst>
    <p:sldId id="849" r:id="rId3"/>
    <p:sldId id="822" r:id="rId4"/>
    <p:sldId id="809" r:id="rId5"/>
    <p:sldId id="824" r:id="rId6"/>
    <p:sldId id="850" r:id="rId7"/>
    <p:sldId id="811" r:id="rId8"/>
    <p:sldId id="812" r:id="rId9"/>
    <p:sldId id="813" r:id="rId10"/>
    <p:sldId id="814" r:id="rId11"/>
  </p:sldIdLst>
  <p:sldSz cx="9144000" cy="6858000" type="screen4x3"/>
  <p:notesSz cx="9601200" cy="73152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7097A"/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1328" y="-680"/>
      </p:cViewPr>
      <p:guideLst>
        <p:guide orient="horz" pos="2159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1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2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4CED3-D070-4199-ABB1-A97C5A2E2D69}" type="slidenum">
              <a:rPr lang="en-US"/>
              <a:pPr/>
              <a:t>3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89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3B69C8-7D9E-455E-870F-C9359D47CA0D}" type="slidenum">
              <a:rPr lang="en-US"/>
              <a:pPr/>
              <a:t>5</a:t>
            </a:fld>
            <a:endParaRPr lang="en-US"/>
          </a:p>
        </p:txBody>
      </p:sp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DA460D2-2C15-4AC1-9788-0CC458196E3F}" type="slidenum">
              <a:rPr lang="en-US" sz="1300">
                <a:latin typeface="Arial" pitchFamily="34" charset="0"/>
              </a:rPr>
              <a:pPr algn="r" defTabSz="966775"/>
              <a:t>5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Write that question as a formula </a:t>
            </a:r>
          </a:p>
          <a:p>
            <a:r>
              <a:rPr lang="en-US"/>
              <a:t>LHS = probability of being further than x from the mean</a:t>
            </a:r>
          </a:p>
          <a:p>
            <a:endParaRPr lang="en-US"/>
          </a:p>
          <a:p>
            <a:r>
              <a:rPr lang="en-US"/>
              <a:t>Chebyshev tells us that the probability of being far from the mena is limited (hopefully its really small).</a:t>
            </a:r>
          </a:p>
          <a:p>
            <a:r>
              <a:rPr lang="en-US"/>
              <a:t>Its less than some value, and that value is determined by the variance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876ED-D830-4BAD-BF23-D8FB18E18E74}" type="slidenum">
              <a:rPr lang="en-US"/>
              <a:pPr/>
              <a:t>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9CE23-AC74-4612-9505-5863346853AC}" type="slidenum">
              <a:rPr lang="en-US"/>
              <a:pPr/>
              <a:t>7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0590DD-9A9F-43DC-A51D-BBD25710B0F4}" type="slidenum">
              <a:rPr lang="en-US"/>
              <a:pPr/>
              <a:t>9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18400" y="6578601"/>
            <a:ext cx="162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err="1" smtClean="0">
                <a:latin typeface="Comic Sans MS" pitchFamily="66" charset="0"/>
              </a:rPr>
              <a:t>sampletheorem</a:t>
            </a:r>
            <a:r>
              <a:rPr lang="en-US" sz="1200" i="0" dirty="0" smtClean="0">
                <a:latin typeface="Comic Sans MS" pitchFamily="66" charset="0"/>
              </a:rPr>
              <a:t>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May 10,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556500" y="6489701"/>
            <a:ext cx="1587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14F-3.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9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518926" y="381000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304800" y="1739900"/>
            <a:ext cx="85852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Independent</a:t>
            </a:r>
          </a:p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</a:t>
            </a:r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ampling </a:t>
            </a:r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Theorem</a:t>
            </a:r>
            <a:endParaRPr lang="en-US" sz="1600" b="1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6334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63863" y="5016501"/>
            <a:ext cx="318293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7200" dirty="0" smtClean="0">
                <a:solidFill>
                  <a:srgbClr val="A7097A"/>
                </a:solidFill>
                <a:latin typeface="Comic Sans MS"/>
                <a:cs typeface="Comic Sans MS"/>
              </a:rPr>
              <a:t>Proof: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endParaRPr lang="en-US" sz="3600" dirty="0">
              <a:latin typeface="Comic Sans MS"/>
              <a:cs typeface="Comic Sans M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106114"/>
              </p:ext>
            </p:extLst>
          </p:nvPr>
        </p:nvGraphicFramePr>
        <p:xfrm>
          <a:off x="471488" y="3308350"/>
          <a:ext cx="8235950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3" name="Equation" r:id="rId4" imgW="1549400" imgH="355600" progId="Equation.DSMT4">
                  <p:embed/>
                </p:oleObj>
              </mc:Choice>
              <mc:Fallback>
                <p:oleObj name="Equation" r:id="rId4" imgW="15494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71488" y="3308350"/>
                        <a:ext cx="8235950" cy="188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27401" y="2328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138" y="901700"/>
            <a:ext cx="8083804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5400" dirty="0" smtClean="0">
                <a:latin typeface="Comic Sans MS"/>
                <a:cs typeface="Comic Sans MS"/>
              </a:rPr>
              <a:t>::</a:t>
            </a:r>
            <a:r>
              <a:rPr lang="en-US" sz="5400" dirty="0" smtClean="0">
                <a:latin typeface="Euclid Symbol" charset="2"/>
                <a:cs typeface="Euclid Symbol" charset="2"/>
              </a:rPr>
              <a:t>= </a:t>
            </a:r>
            <a:r>
              <a:rPr lang="en-US" sz="5400" dirty="0" err="1" smtClean="0">
                <a:latin typeface="Comic Sans MS"/>
                <a:cs typeface="Comic Sans MS"/>
              </a:rPr>
              <a:t>avg</a:t>
            </a:r>
            <a:r>
              <a:rPr lang="en-US" sz="5400" dirty="0" smtClean="0">
                <a:latin typeface="Comic Sans MS"/>
                <a:cs typeface="Comic Sans MS"/>
              </a:rPr>
              <a:t> of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err="1" smtClean="0">
                <a:latin typeface="Comic Sans MS"/>
                <a:cs typeface="Comic Sans MS"/>
              </a:rPr>
              <a:t>indep</a:t>
            </a:r>
            <a:r>
              <a:rPr lang="en-US" sz="5400" dirty="0" smtClean="0">
                <a:latin typeface="Comic Sans MS"/>
                <a:cs typeface="Comic Sans MS"/>
              </a:rPr>
              <a:t> RV’s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with mean </a:t>
            </a:r>
            <a:r>
              <a:rPr lang="en-US" sz="5400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μ</a:t>
            </a:r>
            <a:r>
              <a:rPr lang="en-US" sz="5400" dirty="0" smtClean="0">
                <a:latin typeface="Comic Sans MS"/>
                <a:cs typeface="Comic Sans MS"/>
              </a:rPr>
              <a:t>, </a:t>
            </a:r>
            <a:r>
              <a:rPr lang="en-US" sz="5400" dirty="0" err="1" smtClean="0">
                <a:latin typeface="Comic Sans MS"/>
                <a:cs typeface="Comic Sans MS"/>
              </a:rPr>
              <a:t>var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6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endParaRPr lang="en-US" sz="5400" dirty="0">
              <a:latin typeface="Comic Sans MS"/>
              <a:cs typeface="Comic Sans MS"/>
              <a:sym typeface="Symbol" pitchFamily="18" charset="2"/>
            </a:endParaRPr>
          </a:p>
          <a:p>
            <a:r>
              <a:rPr lang="en-US" sz="4400" dirty="0" smtClean="0">
                <a:solidFill>
                  <a:srgbClr val="A7097A"/>
                </a:solidFill>
                <a:latin typeface="Comic Sans MS"/>
                <a:cs typeface="Comic Sans MS"/>
                <a:sym typeface="Symbol" pitchFamily="18" charset="2"/>
              </a:rPr>
              <a:t>Theorem: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Symbol" pitchFamily="18" charset="2"/>
              </a:rPr>
              <a:t>For all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Lucida Grande"/>
                <a:ea typeface="Lucida Grande"/>
                <a:cs typeface="Lucida Grande"/>
                <a:sym typeface="Symbol" pitchFamily="18" charset="2"/>
              </a:rPr>
              <a:t>δ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Symbol" pitchFamily="18" charset="2"/>
              </a:rPr>
              <a:t> 0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515349"/>
              </p:ext>
            </p:extLst>
          </p:nvPr>
        </p:nvGraphicFramePr>
        <p:xfrm>
          <a:off x="2978972" y="4046538"/>
          <a:ext cx="2768600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58" name="Equation" r:id="rId5" imgW="673100" imgH="469900" progId="Equation.DSMT4">
                  <p:embed/>
                </p:oleObj>
              </mc:Choice>
              <mc:Fallback>
                <p:oleObj name="Equation" r:id="rId5" imgW="6731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972" y="4046538"/>
                        <a:ext cx="2768600" cy="193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078612"/>
              </p:ext>
            </p:extLst>
          </p:nvPr>
        </p:nvGraphicFramePr>
        <p:xfrm>
          <a:off x="1128713" y="1044575"/>
          <a:ext cx="6875462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59" name="Equation" r:id="rId7" imgW="2019300" imgH="584200" progId="Equation.DSMT4">
                  <p:embed/>
                </p:oleObj>
              </mc:Choice>
              <mc:Fallback>
                <p:oleObj name="Equation" r:id="rId7" imgW="2019300" imgH="584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1044575"/>
                        <a:ext cx="6875462" cy="198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089269" y="1421384"/>
            <a:ext cx="4686806" cy="4046220"/>
            <a:chOff x="1089269" y="1421384"/>
            <a:chExt cx="4686806" cy="4046220"/>
          </a:xfrm>
        </p:grpSpPr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1089269" y="1421384"/>
              <a:ext cx="1584960" cy="1226820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4584700" y="4695981"/>
              <a:ext cx="1191375" cy="771623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3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 dirty="0"/>
              <a:t>Repeated Trials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215836"/>
              </p:ext>
            </p:extLst>
          </p:nvPr>
        </p:nvGraphicFramePr>
        <p:xfrm>
          <a:off x="2949575" y="2881313"/>
          <a:ext cx="5811838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60" name="Equation" r:id="rId9" imgW="1943100" imgH="533400" progId="Equation.DSMT4">
                  <p:embed/>
                </p:oleObj>
              </mc:Choice>
              <mc:Fallback>
                <p:oleObj name="Equation" r:id="rId9" imgW="1943100" imgH="533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2881313"/>
                        <a:ext cx="5811838" cy="159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1196" y="1350684"/>
            <a:ext cx="5029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So by </a:t>
            </a:r>
            <a:r>
              <a:rPr lang="en-US" sz="4800" dirty="0" err="1" smtClean="0">
                <a:latin typeface="Comic Sans MS"/>
                <a:cs typeface="Comic Sans MS"/>
              </a:rPr>
              <a:t>Chebyshev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715607"/>
              </p:ext>
            </p:extLst>
          </p:nvPr>
        </p:nvGraphicFramePr>
        <p:xfrm>
          <a:off x="595313" y="1782763"/>
          <a:ext cx="7977187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72" name="Equation" r:id="rId5" imgW="1816100" imgH="546100" progId="Equation.DSMT4">
                  <p:embed/>
                </p:oleObj>
              </mc:Choice>
              <mc:Fallback>
                <p:oleObj name="Equation" r:id="rId5" imgW="1816100" imgH="546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1782763"/>
                        <a:ext cx="7977187" cy="239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635125" y="335598"/>
            <a:ext cx="6657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549" y="4072213"/>
            <a:ext cx="7549029" cy="161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need only show</a:t>
            </a:r>
          </a:p>
          <a:p>
            <a:pPr algn="ctr"/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Var[A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]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0  </a:t>
            </a:r>
            <a:r>
              <a:rPr lang="en-US" sz="4800" dirty="0" smtClean="0">
                <a:latin typeface="Comic Sans MS"/>
                <a:cs typeface="Comic Sans MS"/>
              </a:rPr>
              <a:t>as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 ∞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 dirty="0">
                <a:latin typeface="Comic Sans MS"/>
                <a:cs typeface="Comic Sans MS"/>
              </a:rPr>
              <a:t>Repeated Trials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865188" y="1482725"/>
            <a:ext cx="7413625" cy="1189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latin typeface="Comic Sans MS"/>
                <a:cs typeface="Comic Sans MS"/>
              </a:rPr>
              <a:t>what is </a:t>
            </a:r>
            <a:r>
              <a:rPr lang="en-US" sz="7200" dirty="0" err="1">
                <a:solidFill>
                  <a:srgbClr val="0000FF"/>
                </a:solidFill>
                <a:latin typeface="Comic Sans MS"/>
                <a:cs typeface="Comic Sans MS"/>
              </a:rPr>
              <a:t>Var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[A</a:t>
            </a:r>
            <a:r>
              <a:rPr lang="en-US" sz="72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]</a:t>
            </a:r>
            <a:r>
              <a:rPr lang="en-US" sz="7200" dirty="0">
                <a:latin typeface="Comic Sans MS"/>
                <a:cs typeface="Comic Sans MS"/>
              </a:rPr>
              <a:t> ?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998538" y="3155950"/>
            <a:ext cx="7137400" cy="1189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dirty="0">
                <a:latin typeface="Comic Sans MS"/>
                <a:cs typeface="Comic Sans MS"/>
              </a:rPr>
              <a:t>let</a:t>
            </a:r>
            <a:r>
              <a:rPr lang="en-US" sz="7200" dirty="0" smtClean="0">
                <a:latin typeface="Comic Sans MS"/>
                <a:cs typeface="Comic Sans MS"/>
              </a:rPr>
              <a:t>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7200" dirty="0" smtClean="0"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7200" dirty="0">
                <a:latin typeface="Comic Sans MS"/>
                <a:cs typeface="Comic Sans MS"/>
                <a:sym typeface="Symbol" pitchFamily="18" charset="2"/>
              </a:rPr>
              <a:t>::= </a:t>
            </a:r>
            <a:r>
              <a:rPr lang="en-US" sz="7200" dirty="0" err="1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Var[R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]</a:t>
            </a:r>
            <a:r>
              <a:rPr lang="en-US" sz="6600" dirty="0">
                <a:latin typeface="Comic Sans MS"/>
                <a:cs typeface="Comic Sans MS"/>
                <a:sym typeface="Symbol" pitchFamily="18" charset="2"/>
              </a:rPr>
              <a:t> </a:t>
            </a:r>
            <a:endParaRPr lang="en-US" sz="66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327517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12800" y="1023938"/>
          <a:ext cx="7594600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6" name="Equation" r:id="rId5" imgW="2336800" imgH="673100" progId="Equation.DSMT4">
                  <p:embed/>
                </p:oleObj>
              </mc:Choice>
              <mc:Fallback>
                <p:oleObj name="Equation" r:id="rId5" imgW="2336800" imgH="673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1023938"/>
                        <a:ext cx="7594600" cy="218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39663" y="3036492"/>
          <a:ext cx="8037513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7" name="Equation" r:id="rId7" imgW="2527300" imgH="571500" progId="Equation.DSMT4">
                  <p:embed/>
                </p:oleObj>
              </mc:Choice>
              <mc:Fallback>
                <p:oleObj name="Equation" r:id="rId7" imgW="2527300" imgH="5715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663" y="3036492"/>
                        <a:ext cx="8037513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025075" y="4763568"/>
          <a:ext cx="2786062" cy="157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8" name="Equation" r:id="rId9" imgW="787320" imgH="444240" progId="Equation.DSMT4">
                  <p:embed/>
                </p:oleObj>
              </mc:Choice>
              <mc:Fallback>
                <p:oleObj name="Equation" r:id="rId9" imgW="78732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075" y="4763568"/>
                        <a:ext cx="2786062" cy="15735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15043" y="1464566"/>
            <a:ext cx="5154049" cy="4828489"/>
            <a:chOff x="715043" y="1464566"/>
            <a:chExt cx="5154049" cy="4828489"/>
          </a:xfrm>
        </p:grpSpPr>
        <p:sp>
          <p:nvSpPr>
            <p:cNvPr id="6" name="Rectangle 5"/>
            <p:cNvSpPr/>
            <p:nvPr/>
          </p:nvSpPr>
          <p:spPr bwMode="auto">
            <a:xfrm>
              <a:off x="715043" y="1464566"/>
              <a:ext cx="2127975" cy="1258611"/>
            </a:xfrm>
            <a:prstGeom prst="rect">
              <a:avLst/>
            </a:prstGeom>
            <a:noFill/>
            <a:ln w="412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10100" y="4851373"/>
              <a:ext cx="1258992" cy="1441682"/>
            </a:xfrm>
            <a:prstGeom prst="rect">
              <a:avLst/>
            </a:prstGeom>
            <a:noFill/>
            <a:ln w="412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383925" y="4885697"/>
            <a:ext cx="18005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0</a:t>
            </a:r>
            <a:endParaRPr lang="en-US" sz="66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 useBgFill="1"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68411" y="4867073"/>
            <a:ext cx="2464938" cy="132343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008000"/>
                </a:solidFill>
                <a:latin typeface="Comic Sans MS"/>
                <a:cs typeface="Comic Sans MS"/>
              </a:rPr>
              <a:t>QED</a:t>
            </a:r>
            <a:endParaRPr lang="en-US" sz="72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29489" y="-36443"/>
            <a:ext cx="312621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>
                <a:solidFill>
                  <a:srgbClr val="0000FF"/>
                </a:solidFill>
                <a:latin typeface="Comic Sans MS"/>
                <a:cs typeface="Comic Sans MS"/>
              </a:rPr>
              <a:t>Var</a:t>
            </a:r>
            <a:r>
              <a:rPr lang="en-US" sz="6600" dirty="0">
                <a:solidFill>
                  <a:srgbClr val="0000FF"/>
                </a:solidFill>
                <a:latin typeface="Comic Sans MS"/>
                <a:cs typeface="Comic Sans MS"/>
              </a:rPr>
              <a:t>[A</a:t>
            </a:r>
            <a:r>
              <a:rPr lang="en-US" sz="6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6600" dirty="0">
                <a:solidFill>
                  <a:srgbClr val="0000FF"/>
                </a:solidFill>
                <a:latin typeface="Comic Sans MS"/>
                <a:cs typeface="Comic Sans MS"/>
              </a:rPr>
              <a:t>]</a:t>
            </a:r>
            <a:endParaRPr lang="en-US" sz="66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9740" y="182880"/>
            <a:ext cx="5684520" cy="876300"/>
          </a:xfrm>
        </p:spPr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Analysis of the Proof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997" y="1007973"/>
            <a:ext cx="8355333" cy="51608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4000" dirty="0">
                <a:latin typeface="Comic Sans MS"/>
                <a:cs typeface="Comic Sans MS"/>
              </a:rPr>
              <a:t>proof only </a:t>
            </a:r>
            <a:r>
              <a:rPr lang="en-US" sz="4000" dirty="0" smtClean="0">
                <a:latin typeface="Comic Sans MS"/>
                <a:cs typeface="Comic Sans MS"/>
              </a:rPr>
              <a:t>used that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40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4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40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have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same mean</a:t>
            </a:r>
          </a:p>
          <a:p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same variance</a:t>
            </a:r>
            <a:endParaRPr lang="en-US" sz="4800" baseline="30000" dirty="0" smtClean="0">
              <a:solidFill>
                <a:srgbClr val="0000FF"/>
              </a:solidFill>
              <a:latin typeface="Comic Sans MS"/>
              <a:cs typeface="Comic Sans MS"/>
              <a:sym typeface="Symbol" pitchFamily="18" charset="2"/>
            </a:endParaRPr>
          </a:p>
          <a:p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&amp; </a:t>
            </a:r>
            <a:r>
              <a:rPr lang="en-US" sz="4800" dirty="0">
                <a:latin typeface="Comic Sans MS"/>
                <a:cs typeface="Comic Sans MS"/>
                <a:sym typeface="Symbol" pitchFamily="18" charset="2"/>
              </a:rPr>
              <a:t>variances </a:t>
            </a:r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add </a:t>
            </a:r>
            <a:endParaRPr lang="en-US" sz="4800" dirty="0">
              <a:latin typeface="Comic Sans MS"/>
              <a:cs typeface="Comic Sans MS"/>
              <a:sym typeface="Symbol" pitchFamily="18" charset="2"/>
            </a:endParaRP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764542" y="4308258"/>
            <a:ext cx="6568024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4800" dirty="0" smtClean="0">
                <a:latin typeface="Comic Sans MS"/>
                <a:cs typeface="Comic Sans MS"/>
                <a:sym typeface="Euclid Symbol"/>
              </a:rPr>
              <a:t>⎯ </a:t>
            </a:r>
            <a:r>
              <a:rPr lang="en-US" sz="4800" dirty="0" smtClean="0">
                <a:latin typeface="Comic Sans MS"/>
                <a:cs typeface="Comic Sans MS"/>
              </a:rPr>
              <a:t>which </a:t>
            </a:r>
            <a:r>
              <a:rPr lang="en-US" sz="4800" dirty="0">
                <a:latin typeface="Comic Sans MS"/>
                <a:cs typeface="Comic Sans MS"/>
              </a:rPr>
              <a:t>follows </a:t>
            </a:r>
            <a:r>
              <a:rPr lang="en-US" sz="4800" dirty="0" smtClean="0">
                <a:latin typeface="Comic Sans MS"/>
                <a:cs typeface="Comic Sans MS"/>
              </a:rPr>
              <a:t>from</a:t>
            </a:r>
          </a:p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pairwise </a:t>
            </a:r>
            <a:r>
              <a:rPr lang="en-US" sz="4800" dirty="0">
                <a:latin typeface="Comic Sans MS"/>
                <a:cs typeface="Comic Sans MS"/>
              </a:rPr>
              <a:t>independence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393063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solidFill>
                  <a:srgbClr val="A7097A"/>
                </a:solidFill>
                <a:latin typeface="Comic Sans MS"/>
                <a:cs typeface="Comic Sans MS"/>
              </a:rPr>
              <a:t>pairwise</a:t>
            </a:r>
            <a:r>
              <a:rPr lang="en-US" sz="3600" dirty="0">
                <a:solidFill>
                  <a:srgbClr val="A7097A"/>
                </a:solidFill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193988"/>
              </p:ext>
            </p:extLst>
          </p:nvPr>
        </p:nvGraphicFramePr>
        <p:xfrm>
          <a:off x="554038" y="3136900"/>
          <a:ext cx="608488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12" name="Equation" r:id="rId5" imgW="1816100" imgH="330200" progId="Equation.DSMT4">
                  <p:embed/>
                </p:oleObj>
              </mc:Choice>
              <mc:Fallback>
                <p:oleObj name="Equation" r:id="rId5" imgW="1816100" imgH="330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3136900"/>
                        <a:ext cx="6084887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987425" y="3879850"/>
          <a:ext cx="71691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13" name="Equation" r:id="rId7" imgW="1714500" imgH="596900" progId="Equation.DSMT4">
                  <p:embed/>
                </p:oleObj>
              </mc:Choice>
              <mc:Fallback>
                <p:oleObj name="Equation" r:id="rId7" imgW="1714500" imgH="596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879850"/>
                        <a:ext cx="7169150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730019" y="4027804"/>
            <a:ext cx="7631805" cy="2304079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85" y="920418"/>
            <a:ext cx="22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66"/>
                </a:solidFill>
                <a:latin typeface="Comic Sans MS"/>
                <a:cs typeface="Comic Sans MS"/>
              </a:rPr>
              <a:t>Theorem:</a:t>
            </a:r>
            <a:endParaRPr lang="en-US" sz="36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72388" cy="882650"/>
          </a:xfrm>
        </p:spPr>
        <p:txBody>
          <a:bodyPr/>
          <a:lstStyle/>
          <a:p>
            <a:r>
              <a:rPr lang="en-US">
                <a:latin typeface="Comic Sans MS"/>
                <a:cs typeface="Comic Sans MS"/>
              </a:rPr>
              <a:t>Pairwise Independent Sampling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308900" y="1075540"/>
            <a:ext cx="8318504" cy="37856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Comic Sans MS"/>
                <a:cs typeface="Comic Sans MS"/>
              </a:rPr>
              <a:t>The </a:t>
            </a:r>
            <a:r>
              <a:rPr lang="en-US" sz="4000" dirty="0" err="1">
                <a:solidFill>
                  <a:srgbClr val="7030A0"/>
                </a:solidFill>
                <a:latin typeface="Comic Sans MS"/>
                <a:cs typeface="Comic Sans MS"/>
              </a:rPr>
              <a:t>punchline</a:t>
            </a:r>
            <a:r>
              <a:rPr lang="en-US" sz="4000" dirty="0">
                <a:solidFill>
                  <a:srgbClr val="7030A0"/>
                </a:solidFill>
                <a:latin typeface="Comic Sans MS"/>
                <a:cs typeface="Comic Sans MS"/>
              </a:rPr>
              <a:t>:</a:t>
            </a:r>
          </a:p>
          <a:p>
            <a:r>
              <a:rPr lang="en-US" sz="4000" dirty="0">
                <a:latin typeface="Comic Sans MS"/>
                <a:cs typeface="Comic Sans MS"/>
              </a:rPr>
              <a:t>we now know how big a sample is</a:t>
            </a:r>
          </a:p>
          <a:p>
            <a:r>
              <a:rPr lang="en-US" sz="4000" dirty="0">
                <a:latin typeface="Comic Sans MS"/>
                <a:cs typeface="Comic Sans MS"/>
              </a:rPr>
              <a:t>needed to estimate the mean of</a:t>
            </a:r>
          </a:p>
          <a:p>
            <a:r>
              <a:rPr lang="en-US" sz="4000" dirty="0">
                <a:latin typeface="Comic Sans MS"/>
                <a:cs typeface="Comic Sans MS"/>
              </a:rPr>
              <a:t>any* random </a:t>
            </a:r>
            <a:r>
              <a:rPr lang="en-US" dirty="0" smtClean="0">
                <a:latin typeface="Comic Sans MS"/>
                <a:cs typeface="Comic Sans MS"/>
              </a:rPr>
              <a:t>variable within</a:t>
            </a:r>
          </a:p>
          <a:p>
            <a:r>
              <a:rPr lang="en-US" dirty="0" smtClean="0">
                <a:latin typeface="Comic Sans MS"/>
                <a:cs typeface="Comic Sans MS"/>
              </a:rPr>
              <a:t>any* desired tolerance with</a:t>
            </a:r>
            <a:endParaRPr lang="en-US" sz="4000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any* desired probability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440200" y="4690889"/>
            <a:ext cx="8012669" cy="144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*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variance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800" b="1" dirty="0" smtClean="0">
                <a:solidFill>
                  <a:srgbClr val="0076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∞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,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tolerance </a:t>
            </a:r>
            <a:r>
              <a:rPr lang="en-US" sz="40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0,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mic Sans MS"/>
                <a:cs typeface="Comic Sans MS"/>
              </a:rPr>
              <a:t>probability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1</a:t>
            </a:r>
            <a:endParaRPr lang="en-US" sz="40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7" grpId="0" build="p"/>
      <p:bldP spid="11264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13.9|1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9.3|14.2|1.8|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2.8|3.8|7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5.6|3.8|2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8.5|1.5|4.9|6.1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9483</TotalTime>
  <Words>263</Words>
  <Application>Microsoft Macintosh PowerPoint</Application>
  <PresentationFormat>On-screen Show (4:3)</PresentationFormat>
  <Paragraphs>58</Paragraphs>
  <Slides>9</Slides>
  <Notes>9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6.042 Lecture Template</vt:lpstr>
      <vt:lpstr>Default Design</vt:lpstr>
      <vt:lpstr>MathType 6.0 Equation</vt:lpstr>
      <vt:lpstr>Equation</vt:lpstr>
      <vt:lpstr>PowerPoint Presentation</vt:lpstr>
      <vt:lpstr>PowerPoint Presentation</vt:lpstr>
      <vt:lpstr>Repeated Trials</vt:lpstr>
      <vt:lpstr>PowerPoint Presentation</vt:lpstr>
      <vt:lpstr>Repeated Trials</vt:lpstr>
      <vt:lpstr>PowerPoint Presentation</vt:lpstr>
      <vt:lpstr>Analysis of the Proof</vt:lpstr>
      <vt:lpstr>Pairwise Independent Sampling</vt:lpstr>
      <vt:lpstr>Pairwise Independent Sampling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1311</cp:revision>
  <cp:lastPrinted>2012-05-02T03:54:32Z</cp:lastPrinted>
  <dcterms:created xsi:type="dcterms:W3CDTF">2011-05-02T03:18:38Z</dcterms:created>
  <dcterms:modified xsi:type="dcterms:W3CDTF">2013-04-20T00:47:18Z</dcterms:modified>
</cp:coreProperties>
</file>