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433" r:id="rId3"/>
    <p:sldId id="427" r:id="rId4"/>
    <p:sldId id="436" r:id="rId5"/>
    <p:sldId id="431" r:id="rId6"/>
    <p:sldId id="429" r:id="rId7"/>
    <p:sldId id="432" r:id="rId8"/>
    <p:sldId id="430" r:id="rId9"/>
    <p:sldId id="434" r:id="rId10"/>
    <p:sldId id="437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344" y="-136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err="1" smtClean="0">
                <a:solidFill>
                  <a:schemeClr val="tx2"/>
                </a:solidFill>
                <a:latin typeface="Comic Sans MS" pitchFamily="66" charset="0"/>
              </a:rPr>
              <a:t>Predicton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814" y="1371600"/>
            <a:ext cx="8255986" cy="349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confused test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endParaRPr lang="en-US" sz="4800" dirty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with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predictive probability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614763"/>
              </p:ext>
            </p:extLst>
          </p:nvPr>
        </p:nvGraphicFramePr>
        <p:xfrm>
          <a:off x="1526189" y="2903538"/>
          <a:ext cx="59102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549400" imgH="254000" progId="Equation.DSMT4">
                  <p:embed/>
                </p:oleObj>
              </mc:Choice>
              <mc:Fallback>
                <p:oleObj name="Equation" r:id="rId3" imgW="1549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189" y="2903538"/>
                        <a:ext cx="5910263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58044"/>
              </p:ext>
            </p:extLst>
          </p:nvPr>
        </p:nvGraphicFramePr>
        <p:xfrm>
          <a:off x="1454752" y="4724400"/>
          <a:ext cx="68246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447800" imgH="241300" progId="Equation.DSMT4">
                  <p:embed/>
                </p:oleObj>
              </mc:Choice>
              <mc:Fallback>
                <p:oleObj name="Equation" r:id="rId5" imgW="1447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4752" y="4724400"/>
                        <a:ext cx="6824662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304800"/>
            <a:ext cx="7543800" cy="10668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Confidence </a:t>
            </a:r>
            <a:r>
              <a:rPr lang="en-US" sz="4800" dirty="0" err="1" smtClean="0">
                <a:solidFill>
                  <a:schemeClr val="tx1"/>
                </a:solidFill>
              </a:rPr>
              <a:t>vs</a:t>
            </a:r>
            <a:r>
              <a:rPr lang="en-US" sz="4800" dirty="0" smtClean="0">
                <a:solidFill>
                  <a:schemeClr val="tx1"/>
                </a:solidFill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81802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38238"/>
            <a:ext cx="9136936" cy="437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offers alternative </a:t>
            </a:r>
            <a:r>
              <a:rPr lang="en-US" sz="4800" dirty="0" smtClean="0">
                <a:latin typeface="Comic Sans MS"/>
                <a:cs typeface="Comic Sans MS"/>
              </a:rPr>
              <a:t>TB test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that managers believe is 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95</a:t>
            </a:r>
            <a:r>
              <a:rPr lang="en-US" sz="4800" dirty="0" smtClean="0">
                <a:latin typeface="Comic Sans MS"/>
                <a:cs typeface="Comic Sans MS"/>
              </a:rPr>
              <a:t>% accurate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It’s independent of </a:t>
            </a:r>
            <a:r>
              <a:rPr lang="en-US" sz="4800" dirty="0" smtClean="0">
                <a:latin typeface="Comic Sans MS"/>
                <a:cs typeface="Comic Sans MS"/>
              </a:rPr>
              <a:t>prior test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so useful to confirm </a:t>
            </a:r>
            <a:r>
              <a:rPr lang="en-US" sz="4800" dirty="0" smtClean="0">
                <a:latin typeface="Comic Sans MS"/>
                <a:cs typeface="Comic Sans MS"/>
              </a:rPr>
              <a:t>diagnoses.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97491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320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</a:t>
            </a:r>
            <a:r>
              <a:rPr lang="en-US" sz="4400" dirty="0" smtClean="0">
                <a:latin typeface="Comic Sans MS"/>
                <a:cs typeface="Comic Sans MS"/>
              </a:rPr>
              <a:t>is 98% correct</a:t>
            </a:r>
            <a:r>
              <a:rPr lang="en-US" sz="4400" dirty="0" smtClean="0">
                <a:latin typeface="Comic Sans MS"/>
                <a:cs typeface="Comic Sans MS"/>
              </a:rPr>
              <a:t>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  <a:endParaRPr lang="en-US" sz="4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2% errors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400" dirty="0">
                <a:latin typeface="Comic Sans MS"/>
                <a:cs typeface="Comic Sans MS"/>
              </a:rPr>
              <a:t>(Actually 2</a:t>
            </a:r>
            <a:r>
              <a:rPr lang="en-US" sz="4400" b="1" dirty="0">
                <a:latin typeface="Euclid Symbol" charset="2"/>
                <a:cs typeface="Euclid Symbol" charset="2"/>
              </a:rPr>
              <a:t> </a:t>
            </a:r>
            <a:r>
              <a:rPr lang="en-US" sz="44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b="1" dirty="0">
                <a:solidFill>
                  <a:prstClr val="black"/>
                </a:solidFill>
                <a:latin typeface="AbadiMT-CondensedExtraBold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(0.1</a:t>
            </a:r>
            <a:r>
              <a:rPr lang="en-US" sz="4400" dirty="0">
                <a:solidFill>
                  <a:prstClr val="black"/>
                </a:solidFill>
                <a:latin typeface="Comic Sans MS"/>
                <a:cs typeface="Comic Sans MS"/>
              </a:rPr>
              <a:t>)%)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38903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</a:t>
            </a:r>
            <a:r>
              <a:rPr lang="en-US" sz="4400" dirty="0" smtClean="0">
                <a:latin typeface="Comic Sans MS"/>
                <a:cs typeface="Comic Sans MS"/>
              </a:rPr>
              <a:t>is 98% correct</a:t>
            </a:r>
            <a:r>
              <a:rPr lang="en-US" sz="4400" dirty="0" smtClean="0">
                <a:latin typeface="Comic Sans MS"/>
                <a:cs typeface="Comic Sans MS"/>
              </a:rPr>
              <a:t>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  <a:endParaRPr lang="en-US" sz="4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2% errors. </a:t>
            </a:r>
            <a:endParaRPr lang="en-US" sz="4400" dirty="0" smtClean="0">
              <a:solidFill>
                <a:prstClr val="black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They are upset when nearly 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all</a:t>
            </a: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retests 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disagree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 with the</a:t>
            </a: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prior test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475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96" y="1327958"/>
            <a:ext cx="8547603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Should they be upset?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Is their test broken?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If not, what’s wrong with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reasoning?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799"/>
            <a:ext cx="6705600" cy="1023159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 broken?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34" y="1327958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369403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738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632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98%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sample 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worried</a:t>
            </a:r>
          </a:p>
          <a:p>
            <a:pPr lvl="0"/>
            <a:r>
              <a:rPr lang="en-US" sz="4000" dirty="0" smtClean="0">
                <a:latin typeface="Comic Sans MS"/>
                <a:cs typeface="Comic Sans MS"/>
              </a:rPr>
              <a:t>people with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304800"/>
            <a:ext cx="67818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Predictive Probability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915400" cy="429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Sample from people with a </a:t>
            </a:r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TB+ prior test result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will be mistaken about 99.5% of the time</a:t>
            </a:r>
            <a:r>
              <a:rPr lang="is-I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…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lvl="0"/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ecause the 2% false positive rate for prior test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is  200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larger than  TB rate.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1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814" y="1371600"/>
            <a:ext cx="8255986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confused test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032920"/>
              </p:ext>
            </p:extLst>
          </p:nvPr>
        </p:nvGraphicFramePr>
        <p:xfrm>
          <a:off x="1333500" y="2927350"/>
          <a:ext cx="62960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651000" imgH="241300" progId="Equation.DSMT4">
                  <p:embed/>
                </p:oleObj>
              </mc:Choice>
              <mc:Fallback>
                <p:oleObj name="Equation" r:id="rId3" imgW="1651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2927350"/>
                        <a:ext cx="62960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304800"/>
            <a:ext cx="7543800" cy="10668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Confidence </a:t>
            </a:r>
            <a:r>
              <a:rPr lang="en-US" sz="4800" dirty="0" err="1" smtClean="0">
                <a:solidFill>
                  <a:schemeClr val="tx1"/>
                </a:solidFill>
              </a:rPr>
              <a:t>vs</a:t>
            </a:r>
            <a:r>
              <a:rPr lang="en-US" sz="4800" dirty="0" smtClean="0">
                <a:solidFill>
                  <a:schemeClr val="tx1"/>
                </a:solidFill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885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11999</TotalTime>
  <Words>280</Words>
  <Application>Microsoft Macintosh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6.042 Lecture Template</vt:lpstr>
      <vt:lpstr>MathType 6.0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1331</cp:revision>
  <cp:lastPrinted>2016-04-22T18:51:20Z</cp:lastPrinted>
  <dcterms:created xsi:type="dcterms:W3CDTF">2011-04-05T13:58:44Z</dcterms:created>
  <dcterms:modified xsi:type="dcterms:W3CDTF">2016-04-26T20:30:12Z</dcterms:modified>
</cp:coreProperties>
</file>