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322" r:id="rId2"/>
    <p:sldId id="427" r:id="rId3"/>
    <p:sldId id="435" r:id="rId4"/>
    <p:sldId id="431" r:id="rId5"/>
    <p:sldId id="436" r:id="rId6"/>
    <p:sldId id="432" r:id="rId7"/>
    <p:sldId id="434" r:id="rId8"/>
    <p:sldId id="437" r:id="rId9"/>
    <p:sldId id="419" r:id="rId10"/>
    <p:sldId id="420" r:id="rId11"/>
    <p:sldId id="421" r:id="rId12"/>
    <p:sldId id="438" r:id="rId13"/>
    <p:sldId id="423" r:id="rId14"/>
    <p:sldId id="439" r:id="rId15"/>
    <p:sldId id="424" r:id="rId16"/>
    <p:sldId id="440" r:id="rId17"/>
    <p:sldId id="425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>
        <p:scale>
          <a:sx n="90" d="100"/>
          <a:sy n="90" d="100"/>
        </p:scale>
        <p:origin x="-600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896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447800"/>
            <a:ext cx="83439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versus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Truth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B6100CB1-975D-41F5-9A6C-8F34E133D00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Whether you personally 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have TB is </a:t>
            </a:r>
            <a:r>
              <a:rPr lang="en-US" sz="5400" dirty="0" smtClean="0">
                <a:solidFill>
                  <a:srgbClr val="FF6600"/>
                </a:solidFill>
              </a:rPr>
              <a:t>unknown</a:t>
            </a:r>
            <a:r>
              <a:rPr lang="en-US" sz="5400" dirty="0" smtClean="0"/>
              <a:t>,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FF00FF"/>
                </a:solidFill>
              </a:rPr>
              <a:t>not</a:t>
            </a:r>
            <a:r>
              <a:rPr lang="en-US" sz="5400" dirty="0" smtClean="0"/>
              <a:t> a random event!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You are </a:t>
            </a:r>
            <a:r>
              <a:rPr lang="en-US" sz="4800" dirty="0" smtClean="0">
                <a:solidFill>
                  <a:srgbClr val="FF00FF"/>
                </a:solidFill>
              </a:rPr>
              <a:t>not</a:t>
            </a:r>
            <a:r>
              <a:rPr lang="en-US" sz="4800" dirty="0" smtClean="0"/>
              <a:t> Random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860500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4A7F8015-3123-4EEE-BF99-E293B8DB180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We can model the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outcomes</a:t>
            </a:r>
            <a:r>
              <a:rPr lang="en-US" sz="4800" dirty="0">
                <a:latin typeface="Comic Sans MS" pitchFamily="66" charset="0"/>
              </a:rPr>
              <a:t> of our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TB test</a:t>
            </a:r>
            <a:r>
              <a:rPr lang="en-US" sz="4800" dirty="0" smtClean="0">
                <a:latin typeface="Comic Sans MS" pitchFamily="66" charset="0"/>
              </a:rPr>
              <a:t> as random.  Then we </a:t>
            </a:r>
            <a:r>
              <a:rPr lang="en-US" sz="4800" dirty="0">
                <a:latin typeface="Comic Sans MS" pitchFamily="66" charset="0"/>
              </a:rPr>
              <a:t>can </a:t>
            </a:r>
            <a:r>
              <a:rPr lang="en-US" sz="4800" dirty="0" smtClean="0">
                <a:latin typeface="Comic Sans MS" pitchFamily="66" charset="0"/>
              </a:rPr>
              <a:t>talk about the probability the test is correct.   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7943382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4A7F8015-3123-4EEE-BF99-E293B8DB180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We can model the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outcomes</a:t>
            </a:r>
            <a:r>
              <a:rPr lang="en-US" sz="4800" dirty="0">
                <a:latin typeface="Comic Sans MS" pitchFamily="66" charset="0"/>
              </a:rPr>
              <a:t> of our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TB test</a:t>
            </a:r>
            <a:r>
              <a:rPr lang="en-US" sz="4800" dirty="0" smtClean="0">
                <a:latin typeface="Comic Sans MS" pitchFamily="66" charset="0"/>
              </a:rPr>
              <a:t> as random.  Then we </a:t>
            </a:r>
            <a:r>
              <a:rPr lang="en-US" sz="4800" dirty="0">
                <a:latin typeface="Comic Sans MS" pitchFamily="66" charset="0"/>
              </a:rPr>
              <a:t>can </a:t>
            </a:r>
            <a:r>
              <a:rPr lang="en-US" sz="4800" dirty="0" smtClean="0">
                <a:latin typeface="Comic Sans MS" pitchFamily="66" charset="0"/>
              </a:rPr>
              <a:t>talk about the probability the test is correct. We can say “A test which is correct 98% of the time shows you have TB.”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18287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839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The hypothesis that you have TB holds at the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98% </a:t>
            </a:r>
            <a:r>
              <a:rPr lang="en-US" sz="6000" dirty="0">
                <a:solidFill>
                  <a:srgbClr val="0000E5"/>
                </a:solidFill>
                <a:latin typeface="Comic Sans MS" pitchFamily="66" charset="0"/>
              </a:rPr>
              <a:t>confidence </a:t>
            </a: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level.</a:t>
            </a:r>
            <a:endParaRPr lang="en-US" sz="6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8117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839200" cy="387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In other words,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either you have TB or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something unlikely (2%)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happened.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1800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5720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But </a:t>
            </a:r>
            <a:r>
              <a:rPr lang="en-US" sz="4800" dirty="0"/>
              <a:t>remember </a:t>
            </a:r>
            <a:r>
              <a:rPr lang="en-US" sz="4800" dirty="0" smtClean="0"/>
              <a:t>when told </a:t>
            </a:r>
            <a:r>
              <a:rPr lang="en-US" sz="4800" dirty="0" smtClean="0"/>
              <a:t>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</a:t>
            </a:r>
            <a:r>
              <a:rPr lang="en-US" sz="4800" dirty="0" smtClean="0"/>
              <a:t> </a:t>
            </a:r>
            <a:endParaRPr lang="en-US" sz="4800" dirty="0" smtClean="0"/>
          </a:p>
          <a:p>
            <a:r>
              <a:rPr lang="en-US" sz="4800" dirty="0" smtClean="0"/>
              <a:t>this does </a:t>
            </a:r>
            <a:r>
              <a:rPr lang="en-US" sz="4800" dirty="0" smtClean="0">
                <a:solidFill>
                  <a:srgbClr val="FF00FF"/>
                </a:solidFill>
              </a:rPr>
              <a:t>not</a:t>
            </a:r>
            <a:r>
              <a:rPr lang="en-US" sz="4800" dirty="0" smtClean="0"/>
              <a:t> mean that </a:t>
            </a:r>
            <a:r>
              <a:rPr lang="en-US" sz="4800" dirty="0" smtClean="0"/>
              <a:t>it is </a:t>
            </a:r>
          </a:p>
          <a:p>
            <a:r>
              <a:rPr lang="en-US" sz="4800" dirty="0" smtClean="0"/>
              <a:t>true or even probable.</a:t>
            </a:r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E78F4000-603A-43A9-9772-EA15786EFD2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74281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test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E78F4000-603A-43A9-9772-EA15786EFD2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34116194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</a:t>
            </a:r>
            <a:r>
              <a:rPr lang="en-US" sz="4800" dirty="0"/>
              <a:t>Also ask “Why am I</a:t>
            </a:r>
          </a:p>
          <a:p>
            <a:r>
              <a:rPr lang="en-US" sz="4800" dirty="0"/>
              <a:t>hearing about this particular </a:t>
            </a:r>
          </a:p>
          <a:p>
            <a:r>
              <a:rPr lang="en-US" sz="4800" dirty="0" smtClean="0"/>
              <a:t>outcome?  </a:t>
            </a:r>
            <a:r>
              <a:rPr lang="en-US" sz="4800" dirty="0"/>
              <a:t>How many </a:t>
            </a:r>
          </a:p>
          <a:p>
            <a:r>
              <a:rPr lang="en-US" sz="4800" dirty="0"/>
              <a:t>others were tried and not</a:t>
            </a:r>
          </a:p>
          <a:p>
            <a:r>
              <a:rPr lang="en-US" sz="4800" dirty="0"/>
              <a:t>reported?” </a:t>
            </a:r>
            <a:endParaRPr lang="en-US" sz="4800" dirty="0" smtClean="0"/>
          </a:p>
          <a:p>
            <a:pPr algn="ctr"/>
            <a:r>
              <a:rPr lang="en-US" sz="4800" dirty="0"/>
              <a:t>See </a:t>
            </a:r>
            <a:r>
              <a:rPr lang="en-US" sz="4800" dirty="0">
                <a:solidFill>
                  <a:srgbClr val="660066"/>
                </a:solidFill>
              </a:rPr>
              <a:t>http://</a:t>
            </a:r>
            <a:r>
              <a:rPr lang="en-US" sz="4800" dirty="0" err="1">
                <a:solidFill>
                  <a:srgbClr val="660066"/>
                </a:solidFill>
              </a:rPr>
              <a:t>xkcd.com</a:t>
            </a:r>
            <a:r>
              <a:rPr lang="en-US" sz="4800" dirty="0">
                <a:solidFill>
                  <a:srgbClr val="660066"/>
                </a:solidFill>
              </a:rPr>
              <a:t>/882/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E78F4000-603A-43A9-9772-EA15786EFD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5276088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  </a:t>
            </a:r>
            <a:r>
              <a:rPr lang="en-US" sz="5400" dirty="0" smtClean="0">
                <a:latin typeface="Comic Sans MS"/>
                <a:cs typeface="Comic Sans MS"/>
              </a:rPr>
              <a:t>He says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“The </a:t>
            </a:r>
            <a:r>
              <a:rPr lang="en-US" sz="5400" dirty="0">
                <a:latin typeface="Comic Sans MS"/>
                <a:cs typeface="Comic Sans MS"/>
              </a:rPr>
              <a:t>hypothesis that you have </a:t>
            </a:r>
            <a:r>
              <a:rPr lang="en-US" sz="5400" dirty="0" smtClean="0">
                <a:latin typeface="Comic Sans MS"/>
                <a:cs typeface="Comic Sans MS"/>
              </a:rPr>
              <a:t>TB holds </a:t>
            </a:r>
            <a:r>
              <a:rPr lang="en-US" sz="5400" dirty="0">
                <a:latin typeface="Comic Sans MS"/>
                <a:cs typeface="Comic Sans MS"/>
              </a:rPr>
              <a:t>at the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98%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confidence level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.”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38772178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Actually, it’s a rare doctor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who would say this.  Most likely they would say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“The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</a:rPr>
              <a:t>probability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you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have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TB is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98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%.”</a:t>
            </a:r>
            <a:endParaRPr lang="en-US" sz="4800" kern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2483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1315283"/>
            <a:ext cx="8944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But we know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latin typeface="Comic Sans MS" pitchFamily="66" charset="0"/>
              </a:rPr>
              <a:t>probability someone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has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TB,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given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they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test positive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Probability of TB?</a:t>
            </a:r>
            <a:endParaRPr lang="en-US" sz="4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1315283"/>
            <a:ext cx="89449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But we know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latin typeface="Comic Sans MS" pitchFamily="66" charset="0"/>
              </a:rPr>
              <a:t>probability someone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has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TB,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given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they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test positive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depends on the probability a </a:t>
            </a:r>
            <a:r>
              <a:rPr lang="is-IS" sz="5400" kern="0" dirty="0" smtClean="0">
                <a:solidFill>
                  <a:srgbClr val="0000FF"/>
                </a:solidFill>
                <a:latin typeface="Comic Sans MS" pitchFamily="66" charset="0"/>
              </a:rPr>
              <a:t>random person has TB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Person</a:t>
            </a:r>
            <a:endParaRPr lang="en-US" sz="4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599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/>
              <a:t>P</a:t>
            </a:r>
            <a:r>
              <a:rPr lang="en-US" sz="4800" dirty="0" smtClean="0"/>
              <a:t>erson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95799"/>
          </a:xfrm>
        </p:spPr>
        <p:txBody>
          <a:bodyPr/>
          <a:lstStyle/>
          <a:p>
            <a:r>
              <a:rPr lang="en-US" sz="5400" dirty="0" smtClean="0"/>
              <a:t>We don’t really mean the “probability” that you </a:t>
            </a:r>
            <a:r>
              <a:rPr lang="en-US" sz="5400" dirty="0" smtClean="0">
                <a:solidFill>
                  <a:srgbClr val="A92082"/>
                </a:solidFill>
              </a:rPr>
              <a:t>personally</a:t>
            </a:r>
            <a:r>
              <a:rPr lang="en-US" sz="5400" dirty="0" smtClean="0"/>
              <a:t> have TB.  We’re just thinking of you as a </a:t>
            </a:r>
            <a:r>
              <a:rPr lang="en-US" sz="5400" dirty="0" smtClean="0">
                <a:solidFill>
                  <a:srgbClr val="008000"/>
                </a:solidFill>
              </a:rPr>
              <a:t>random person</a:t>
            </a:r>
            <a:r>
              <a:rPr lang="en-US" sz="5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00" y="6597650"/>
            <a:ext cx="15240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Person</a:t>
            </a:r>
            <a:r>
              <a:rPr lang="en-US" sz="4800" dirty="0">
                <a:solidFill>
                  <a:srgbClr val="FF00FF"/>
                </a:solidFill>
              </a:rPr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r>
              <a:rPr lang="en-US" sz="5400" dirty="0" smtClean="0"/>
              <a:t>But you personally are</a:t>
            </a:r>
          </a:p>
          <a:p>
            <a:r>
              <a:rPr lang="en-US" sz="5400" dirty="0" smtClean="0">
                <a:solidFill>
                  <a:srgbClr val="FF00FF"/>
                </a:solidFill>
              </a:rPr>
              <a:t>not</a:t>
            </a:r>
            <a:r>
              <a:rPr lang="en-US" sz="5400" dirty="0" smtClean="0"/>
              <a:t> a random person.</a:t>
            </a:r>
          </a:p>
          <a:p>
            <a:r>
              <a:rPr lang="en-US" sz="5400" dirty="0" smtClean="0"/>
              <a:t>Either </a:t>
            </a:r>
            <a:r>
              <a:rPr lang="en-US" sz="5400" dirty="0" smtClean="0">
                <a:solidFill>
                  <a:srgbClr val="FF0000"/>
                </a:solidFill>
              </a:rPr>
              <a:t>you have</a:t>
            </a:r>
            <a:r>
              <a:rPr lang="en-US" sz="5400" dirty="0" smtClean="0"/>
              <a:t> TB, or 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you don’t</a:t>
            </a:r>
            <a:r>
              <a:rPr lang="en-US" sz="5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00" y="6597650"/>
            <a:ext cx="15240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Person</a:t>
            </a:r>
            <a:r>
              <a:rPr lang="en-US" sz="4800" dirty="0">
                <a:solidFill>
                  <a:srgbClr val="FF00FF"/>
                </a:solidFill>
              </a:rPr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r>
              <a:rPr lang="en-US" sz="5400" dirty="0" smtClean="0"/>
              <a:t>But you personally are</a:t>
            </a:r>
          </a:p>
          <a:p>
            <a:r>
              <a:rPr lang="en-US" sz="5400" dirty="0" smtClean="0">
                <a:solidFill>
                  <a:srgbClr val="FF00FF"/>
                </a:solidFill>
              </a:rPr>
              <a:t>not</a:t>
            </a:r>
            <a:r>
              <a:rPr lang="en-US" sz="5400" dirty="0" smtClean="0"/>
              <a:t> a random person.</a:t>
            </a:r>
          </a:p>
          <a:p>
            <a:r>
              <a:rPr lang="en-US" sz="5400" dirty="0" smtClean="0"/>
              <a:t>Either </a:t>
            </a:r>
            <a:r>
              <a:rPr lang="en-US" sz="5400" dirty="0" smtClean="0">
                <a:solidFill>
                  <a:srgbClr val="FF0000"/>
                </a:solidFill>
              </a:rPr>
              <a:t>you have</a:t>
            </a:r>
            <a:r>
              <a:rPr lang="en-US" sz="5400" dirty="0" smtClean="0"/>
              <a:t> TB, or 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you don’t</a:t>
            </a:r>
            <a:r>
              <a:rPr lang="en-US" sz="5400" dirty="0" smtClean="0"/>
              <a:t>.  Nothing </a:t>
            </a:r>
          </a:p>
          <a:p>
            <a:r>
              <a:rPr lang="en-US" sz="5400" dirty="0" smtClean="0"/>
              <a:t>probabilistic about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00" y="6597650"/>
            <a:ext cx="15240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96B5C7C7-3FC0-4B55-9934-A080551106B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It is tempting to talk about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that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you personally have TB”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solidFill>
                  <a:srgbClr val="CC0000"/>
                </a:solidFill>
                <a:latin typeface="Comic Sans MS" pitchFamily="66" charset="0"/>
              </a:rPr>
              <a:t>   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32766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889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889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You are </a:t>
            </a:r>
            <a:r>
              <a:rPr lang="en-US" sz="4800" dirty="0" smtClean="0">
                <a:solidFill>
                  <a:srgbClr val="FF00FF"/>
                </a:solidFill>
              </a:rPr>
              <a:t>not</a:t>
            </a:r>
            <a:r>
              <a:rPr lang="en-US" sz="4800" dirty="0" smtClean="0"/>
              <a:t> Random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0386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12085</TotalTime>
  <Words>501</Words>
  <Application>Microsoft Macintosh PowerPoint</Application>
  <PresentationFormat>On-screen Show (4:3)</PresentationFormat>
  <Paragraphs>100</Paragraphs>
  <Slides>17</Slides>
  <Notes>14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6.042 Lecture Template</vt:lpstr>
      <vt:lpstr>PowerPoint Presentation</vt:lpstr>
      <vt:lpstr>98% accurate TB testing</vt:lpstr>
      <vt:lpstr>98% accurate TB testing</vt:lpstr>
      <vt:lpstr>Probability of TB?</vt:lpstr>
      <vt:lpstr>A Random Person</vt:lpstr>
      <vt:lpstr>A Random Person</vt:lpstr>
      <vt:lpstr>A Random Person?</vt:lpstr>
      <vt:lpstr>A Random Person?</vt:lpstr>
      <vt:lpstr>You are not Random</vt:lpstr>
      <vt:lpstr>You are not Random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1352</cp:revision>
  <cp:lastPrinted>2016-04-22T18:51:20Z</cp:lastPrinted>
  <dcterms:created xsi:type="dcterms:W3CDTF">2011-04-05T13:58:44Z</dcterms:created>
  <dcterms:modified xsi:type="dcterms:W3CDTF">2016-04-26T18:39:34Z</dcterms:modified>
</cp:coreProperties>
</file>