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7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6" r:id="rId2"/>
    <p:sldId id="278" r:id="rId3"/>
    <p:sldId id="288" r:id="rId4"/>
    <p:sldId id="289" r:id="rId5"/>
    <p:sldId id="347" r:id="rId6"/>
    <p:sldId id="281" r:id="rId7"/>
    <p:sldId id="282" r:id="rId8"/>
    <p:sldId id="290" r:id="rId9"/>
    <p:sldId id="341" r:id="rId10"/>
    <p:sldId id="284" r:id="rId11"/>
    <p:sldId id="285" r:id="rId12"/>
    <p:sldId id="286" r:id="rId13"/>
    <p:sldId id="322" r:id="rId14"/>
    <p:sldId id="342" r:id="rId15"/>
    <p:sldId id="340" r:id="rId16"/>
    <p:sldId id="323" r:id="rId17"/>
    <p:sldId id="345" r:id="rId18"/>
    <p:sldId id="344" r:id="rId19"/>
    <p:sldId id="337" r:id="rId20"/>
    <p:sldId id="348" r:id="rId21"/>
    <p:sldId id="338" r:id="rId22"/>
    <p:sldId id="287" r:id="rId23"/>
    <p:sldId id="336" r:id="rId24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740074"/>
    <a:srgbClr val="0000FF"/>
    <a:srgbClr val="028822"/>
    <a:srgbClr val="F60000"/>
    <a:srgbClr val="05AB09"/>
    <a:srgbClr val="029C27"/>
    <a:srgbClr val="0033CC"/>
    <a:srgbClr val="FF33CC"/>
    <a:srgbClr val="EE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0" autoAdjust="0"/>
    <p:restoredTop sz="94700" autoAdjust="0"/>
  </p:normalViewPr>
  <p:slideViewPr>
    <p:cSldViewPr snapToGrid="0" showGuides="1">
      <p:cViewPr varScale="1">
        <p:scale>
          <a:sx n="110" d="100"/>
          <a:sy n="110" d="100"/>
        </p:scale>
        <p:origin x="-1696" y="-96"/>
      </p:cViewPr>
      <p:guideLst>
        <p:guide orient="horz" pos="2147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289-4F88-4A20-B3A1-EE7889FBD513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17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77A1F-4F69-4834-B717-BEE7DFA70091}" type="slidenum">
              <a:rPr lang="en-US">
                <a:cs typeface="Arial" charset="0"/>
              </a:rPr>
              <a:pPr/>
              <a:t>22</a:t>
            </a:fld>
            <a:endParaRPr lang="en-US"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57FC-7F1E-48CE-B946-20810EEF38C8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53B9F-3368-4025-B93C-2546E6731926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EB94D-27F2-4695-ADBA-0B647BE49A98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1264634" y="6471373"/>
            <a:ext cx="4157651" cy="29351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             September 12,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152400" y="6172200"/>
            <a:ext cx="685800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vert="horz" wrap="squar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This work is licensed under a </a:t>
            </a:r>
            <a:r>
              <a:rPr lang="en-US" sz="1000" dirty="0" smtClean="0">
                <a:latin typeface="Comic Sans MS" pitchFamily="66" charset="0"/>
                <a:hlinkClick r:id="rId3"/>
              </a:rPr>
              <a:t>Creative Commons Attribution-Noncommercial-Share Alike 3.0 </a:t>
            </a:r>
            <a:r>
              <a:rPr lang="en-US" sz="1000" dirty="0" err="1" smtClean="0">
                <a:latin typeface="Comic Sans MS" pitchFamily="66" charset="0"/>
                <a:hlinkClick r:id="rId3"/>
              </a:rPr>
              <a:t>Unported</a:t>
            </a:r>
            <a:r>
              <a:rPr lang="en-US" sz="1000" dirty="0" smtClean="0">
                <a:latin typeface="Comic Sans MS" pitchFamily="66" charset="0"/>
                <a:hlinkClick r:id="rId3"/>
              </a:rPr>
              <a:t> License</a:t>
            </a:r>
            <a:r>
              <a:rPr lang="en-US" sz="1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228600" y="20574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200" dirty="0" smtClean="0">
                <a:latin typeface="Comic Sans MS" pitchFamily="66" charset="0"/>
              </a:rPr>
              <a:t>The Well Ordering Principle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76200" y="3157478"/>
            <a:ext cx="8991600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(by contradiction) </a:t>
            </a:r>
            <a:r>
              <a:rPr lang="en-US" sz="4000" dirty="0" smtClean="0">
                <a:latin typeface="Comic Sans MS" pitchFamily="66" charset="0"/>
              </a:rPr>
              <a:t>Suppose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  <a:p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4000" dirty="0" err="1" smtClean="0">
                <a:latin typeface="Comic Sans MS" pitchFamily="66" charset="0"/>
              </a:rPr>
              <a:t>nonproducts</a:t>
            </a:r>
            <a:r>
              <a:rPr lang="en-US" sz="4000" dirty="0" smtClean="0">
                <a:latin typeface="Comic Sans MS" pitchFamily="66" charset="0"/>
              </a:rPr>
              <a:t>} is </a:t>
            </a:r>
            <a:r>
              <a:rPr lang="en-US" sz="4000" dirty="0">
                <a:latin typeface="Comic Sans MS" pitchFamily="66" charset="0"/>
              </a:rPr>
              <a:t>nonempty</a:t>
            </a:r>
            <a:r>
              <a:rPr lang="en-US" sz="4000" dirty="0" smtClean="0"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733800"/>
            <a:ext cx="8991600" cy="2895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         By WOP,</a:t>
            </a:r>
          </a:p>
          <a:p>
            <a:r>
              <a:rPr lang="en-US" sz="4400" dirty="0" smtClean="0">
                <a:latin typeface="Comic Sans MS" pitchFamily="66" charset="0"/>
              </a:rPr>
              <a:t>there is a </a:t>
            </a:r>
            <a:r>
              <a:rPr lang="en-US" sz="4400" i="1" dirty="0" smtClean="0"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&gt; 1 that is a</a:t>
            </a:r>
          </a:p>
          <a:p>
            <a:r>
              <a:rPr lang="en-US" sz="4400" dirty="0" err="1" smtClean="0">
                <a:latin typeface="Comic Sans MS" pitchFamily="66" charset="0"/>
              </a:rPr>
              <a:t>nonproduct</a:t>
            </a:r>
            <a:r>
              <a:rPr lang="en-US" sz="4400" dirty="0" smtClean="0">
                <a:latin typeface="Comic Sans MS" pitchFamily="66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029200"/>
            <a:ext cx="5791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not prime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68333" y="5791200"/>
            <a:ext cx="862127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(else is a product of 1 prime)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810000"/>
            <a:ext cx="8686800" cy="2362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        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            Now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/>
              </a:rPr>
              <a:t>&lt;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so both are prime products:</a:t>
            </a: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 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  k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04800" y="3108472"/>
            <a:ext cx="8686800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</a:t>
            </a:r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for integers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j,k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400" dirty="0">
                <a:latin typeface="Comic Sans MS" pitchFamily="66" charset="0"/>
              </a:rPr>
              <a:t>where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>
                <a:latin typeface="Times" pitchFamily="18" charset="0"/>
              </a:rPr>
              <a:t>&gt;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 pitchFamily="18" charset="0"/>
              </a:rPr>
              <a:t>&gt;</a:t>
            </a:r>
            <a:r>
              <a:rPr lang="en-US" sz="4400" dirty="0" smtClean="0">
                <a:latin typeface="Comic Sans MS" pitchFamily="66" charset="0"/>
              </a:rPr>
              <a:t> 1. </a:t>
            </a:r>
            <a:endParaRPr lang="en-US" sz="4400" baseline="-25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52400" y="2734235"/>
            <a:ext cx="8610600" cy="341016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…now</a:t>
            </a:r>
            <a:endParaRPr lang="en-US" sz="4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pPr algn="ctr"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is prime product, </a:t>
            </a:r>
            <a:r>
              <a:rPr lang="en-US" sz="4400" dirty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>
              <a:buFont typeface="Symbol" pitchFamily="18" charset="2"/>
              <a:buNone/>
            </a:pP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 So</a:t>
            </a:r>
            <a:r>
              <a:rPr lang="en-US" sz="4000" dirty="0" smtClean="0">
                <a:latin typeface="Comic Sans MS" pitchFamily="66" charset="0"/>
              </a:rPr>
              <a:t> {counterexamples} = </a:t>
            </a:r>
            <a:r>
              <a:rPr lang="en-US" sz="6000" b="1" dirty="0" smtClean="0">
                <a:latin typeface="Comic Sans MS" pitchFamily="66" charset="0"/>
                <a:sym typeface="Euclid Symbol"/>
              </a:rPr>
              <a:t>∅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.</a:t>
            </a:r>
            <a:r>
              <a:rPr lang="en-US" sz="40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QED</a:t>
            </a:r>
            <a:r>
              <a:rPr lang="en-US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21088" y="2950738"/>
            <a:ext cx="7319281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5400" dirty="0" smtClean="0">
                <a:latin typeface="Comic Sans MS" pitchFamily="66" charset="0"/>
              </a:rPr>
              <a:t> if can make 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n+8)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¢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postage 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from </a:t>
            </a:r>
            <a:endParaRPr lang="en-US" sz="54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3¢ &amp; 5¢ stamps.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03213" y="2946698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Every number 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258620" y="4027053"/>
            <a:ext cx="8382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least </a:t>
            </a:r>
            <a:r>
              <a:rPr lang="en-US" sz="4400" dirty="0" smtClean="0">
                <a:latin typeface="Comic Sans MS" pitchFamily="66" charset="0"/>
              </a:rPr>
              <a:t>counterexample.</a:t>
            </a: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  <p:extLst>
      <p:ext uri="{BB962C8B-B14F-4D97-AF65-F5344CB8AC3E}">
        <p14:creationId xmlns:p14="http://schemas.microsoft.com/office/powerpoint/2010/main" val="39494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74999" y="2480878"/>
            <a:ext cx="8810246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That is,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m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not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5400" dirty="0" smtClean="0">
                <a:latin typeface="Comic Sans MS" pitchFamily="66" charset="0"/>
              </a:rPr>
              <a:t>,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any number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b="1" dirty="0" smtClean="0">
                <a:latin typeface="Symbol" charset="2"/>
                <a:cs typeface="Symbol" charset="2"/>
              </a:rPr>
              <a:t>&lt;</a:t>
            </a:r>
            <a:r>
              <a:rPr lang="en-US" sz="5400" dirty="0" smtClean="0">
                <a:solidFill>
                  <a:srgbClr val="F60000"/>
                </a:solidFill>
                <a:latin typeface="Symbol" charset="2"/>
                <a:cs typeface="Symbol" charset="2"/>
              </a:rPr>
              <a:t> 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is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postal.</a:t>
            </a:r>
            <a:r>
              <a:rPr lang="en-US" sz="48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2453" y="1145684"/>
            <a:ext cx="8158162" cy="2111377"/>
            <a:chOff x="223838" y="1165223"/>
            <a:chExt cx="8158162" cy="2111377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5116515" y="1165223"/>
              <a:ext cx="3265488" cy="2111376"/>
              <a:chOff x="3031" y="672"/>
              <a:chExt cx="2057" cy="1330"/>
            </a:xfrm>
          </p:grpSpPr>
          <p:pic>
            <p:nvPicPr>
              <p:cNvPr id="15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599" y="2209801"/>
            <a:ext cx="407785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0 is </a:t>
            </a:r>
            <a:r>
              <a:rPr lang="en-US" sz="60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655124" y="1947863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620981" y="3648369"/>
            <a:ext cx="601056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9600" dirty="0" smtClean="0">
                <a:latin typeface="Comic Sans MS" pitchFamily="66" charset="0"/>
              </a:rPr>
              <a:t>so</a:t>
            </a:r>
            <a:r>
              <a:rPr lang="en-US" sz="9600" dirty="0" smtClean="0">
                <a:solidFill>
                  <a:srgbClr val="FF0000"/>
                </a:solidFill>
                <a:latin typeface="Comic Sans MS" pitchFamily="66" charset="0"/>
              </a:rPr>
              <a:t> m</a:t>
            </a:r>
            <a:r>
              <a:rPr lang="en-US" sz="9600" dirty="0" smtClean="0">
                <a:latin typeface="Comic Sans MS" pitchFamily="66" charset="0"/>
              </a:rPr>
              <a:t> </a:t>
            </a:r>
            <a:r>
              <a:rPr lang="en-US" sz="9600" b="1" dirty="0" smtClean="0">
                <a:latin typeface="Euclid Symbol"/>
                <a:sym typeface="Euclid Symbol"/>
              </a:rPr>
              <a:t>≠</a:t>
            </a:r>
            <a:r>
              <a:rPr lang="en-US" sz="9600" dirty="0" smtClean="0">
                <a:latin typeface="Comic Sans MS" pitchFamily="66" charset="0"/>
              </a:rPr>
              <a:t> 0</a:t>
            </a:r>
            <a:endParaRPr lang="en-US" sz="9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51872" y="1720273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>
                <a:latin typeface="Euclid Symbol"/>
                <a:sym typeface="Euclid Symbol"/>
              </a:rPr>
              <a:t>≠</a:t>
            </a:r>
            <a:r>
              <a:rPr lang="en-US" sz="6000" dirty="0" smtClean="0">
                <a:latin typeface="Comic Sans MS" pitchFamily="66" charset="0"/>
              </a:rPr>
              <a:t> 1: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28072" y="3362023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>
                <a:latin typeface="Euclid Symbol"/>
                <a:sym typeface="Euclid Symbol"/>
              </a:rPr>
              <a:t>≠</a:t>
            </a:r>
            <a:r>
              <a:rPr lang="en-US" sz="6000" dirty="0" smtClean="0">
                <a:latin typeface="Comic Sans MS" pitchFamily="66" charset="0"/>
              </a:rPr>
              <a:t> 2: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780847" y="3438223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447472" y="1796473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/>
          <p:cNvSpPr txBox="1"/>
          <p:nvPr/>
        </p:nvSpPr>
        <p:spPr bwMode="auto">
          <a:xfrm>
            <a:off x="1327731" y="5114636"/>
            <a:ext cx="6237663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 pitchFamily="66" charset="0"/>
              </a:rPr>
              <a:t>Hence, 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7200" dirty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7200" b="1" dirty="0">
                <a:latin typeface="Euclid Symbol"/>
                <a:sym typeface="Euclid Symbol"/>
              </a:rPr>
              <a:t>≥ </a:t>
            </a:r>
            <a:r>
              <a:rPr lang="en-US" sz="7200" dirty="0" smtClean="0">
                <a:latin typeface="Comic Sans MS" pitchFamily="66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05180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4177" y="1339273"/>
            <a:ext cx="8399550" cy="17433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Now </a:t>
            </a:r>
            <a:r>
              <a:rPr lang="en-US" sz="5400" dirty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5400" dirty="0">
                <a:latin typeface="Comic Sans MS" pitchFamily="66" charset="0"/>
              </a:rPr>
              <a:t>-3 </a:t>
            </a:r>
            <a:r>
              <a:rPr lang="en-US" sz="5400" dirty="0">
                <a:latin typeface="Comic Sans MS"/>
                <a:cs typeface="Comic Sans MS"/>
                <a:sym typeface="Euclid Symbol"/>
              </a:rPr>
              <a:t>is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a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number </a:t>
            </a:r>
            <a:r>
              <a:rPr lang="en-US" sz="5400" b="1" dirty="0">
                <a:latin typeface="Euclid Symbol" charset="2"/>
                <a:cs typeface="Euclid Symbol" charset="2"/>
                <a:sym typeface="Euclid Symbol"/>
              </a:rPr>
              <a:t>&lt;</a:t>
            </a:r>
            <a:r>
              <a:rPr lang="en-US" sz="5400" b="1" dirty="0">
                <a:latin typeface="Euclid Symbol" charset="2"/>
                <a:cs typeface="Euclid Symbol" charset="2"/>
              </a:rPr>
              <a:t> </a:t>
            </a:r>
            <a:r>
              <a:rPr lang="en-US" sz="5400" dirty="0">
                <a:solidFill>
                  <a:srgbClr val="F6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,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so is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postal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.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357255" y="5507182"/>
            <a:ext cx="4648703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Comic Sans MS" pitchFamily="66" charset="0"/>
              </a:rPr>
              <a:t>contradiction!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4417754" y="2150061"/>
            <a:ext cx="4333225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But then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 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is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postal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too: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5876637" y="3720233"/>
            <a:ext cx="3059546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latin typeface="Times New (W1)" pitchFamily="18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+8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¢</a:t>
            </a:r>
            <a:endParaRPr lang="en-US" sz="66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27" name="Group 34"/>
          <p:cNvGrpSpPr>
            <a:grpSpLocks/>
          </p:cNvGrpSpPr>
          <p:nvPr/>
        </p:nvGrpSpPr>
        <p:grpSpPr bwMode="auto">
          <a:xfrm>
            <a:off x="4261440" y="3981160"/>
            <a:ext cx="1684338" cy="1643063"/>
            <a:chOff x="2888" y="2472"/>
            <a:chExt cx="1061" cy="1035"/>
          </a:xfrm>
        </p:grpSpPr>
        <p:grpSp>
          <p:nvGrpSpPr>
            <p:cNvPr id="28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31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295" y="2925"/>
              <a:ext cx="65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 dirty="0" smtClean="0">
                  <a:latin typeface="Comic Sans MS"/>
                </a:rPr>
                <a:t>3</a:t>
              </a:r>
              <a:r>
                <a:rPr lang="en-US" sz="54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5400" dirty="0">
                <a:latin typeface="Arial Unicode MS" pitchFamily="34" charset="-128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357909" y="3302149"/>
            <a:ext cx="3935633" cy="3147408"/>
            <a:chOff x="0" y="2110"/>
            <a:chExt cx="2880" cy="1906"/>
          </a:xfrm>
        </p:grpSpPr>
        <p:grpSp>
          <p:nvGrpSpPr>
            <p:cNvPr id="39" name="Group 32"/>
            <p:cNvGrpSpPr>
              <a:grpSpLocks/>
            </p:cNvGrpSpPr>
            <p:nvPr/>
          </p:nvGrpSpPr>
          <p:grpSpPr bwMode="auto">
            <a:xfrm>
              <a:off x="0" y="2110"/>
              <a:ext cx="2880" cy="1906"/>
              <a:chOff x="0" y="2110"/>
              <a:chExt cx="2880" cy="1906"/>
            </a:xfrm>
          </p:grpSpPr>
          <p:sp>
            <p:nvSpPr>
              <p:cNvPr id="4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110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" name="Text Box 10"/>
              <p:cNvSpPr txBox="1">
                <a:spLocks noChangeArrowheads="1"/>
              </p:cNvSpPr>
              <p:nvPr/>
            </p:nvSpPr>
            <p:spPr bwMode="auto">
              <a:xfrm>
                <a:off x="314" y="3401"/>
                <a:ext cx="2493" cy="6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60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(</a:t>
                </a:r>
                <a:r>
                  <a:rPr lang="en-US" sz="6000" dirty="0" smtClean="0">
                    <a:solidFill>
                      <a:srgbClr val="F60000"/>
                    </a:solidFill>
                    <a:latin typeface="Comic Sans MS" pitchFamily="66" charset="0"/>
                  </a:rPr>
                  <a:t>m</a:t>
                </a:r>
                <a:r>
                  <a:rPr lang="en-US" sz="60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-3)+8</a:t>
                </a:r>
                <a:r>
                  <a:rPr lang="en-US" sz="5400" dirty="0" smtClean="0">
                    <a:latin typeface="Comic Sans MS" pitchFamily="66" charset="0"/>
                    <a:cs typeface="Times New Roman" pitchFamily="18" charset="0"/>
                  </a:rPr>
                  <a:t>¢</a:t>
                </a:r>
                <a:endParaRPr lang="en-US" sz="5400" dirty="0">
                  <a:latin typeface="Arial Unicode MS" pitchFamily="34" charset="-128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40" name="Group 5"/>
            <p:cNvGrpSpPr>
              <a:grpSpLocks/>
            </p:cNvGrpSpPr>
            <p:nvPr/>
          </p:nvGrpSpPr>
          <p:grpSpPr bwMode="auto">
            <a:xfrm>
              <a:off x="480" y="2295"/>
              <a:ext cx="1657" cy="1032"/>
              <a:chOff x="480" y="2295"/>
              <a:chExt cx="1657" cy="1032"/>
            </a:xfrm>
          </p:grpSpPr>
          <p:pic>
            <p:nvPicPr>
              <p:cNvPr id="41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391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295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823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97531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Equation" r:id="rId3" imgW="2273300" imgH="469900" progId="Equation.DSMT4">
                  <p:embed/>
                </p:oleObj>
              </mc:Choice>
              <mc:Fallback>
                <p:oleObj name="Equation" r:id="rId3" imgW="2273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92" y="1042110"/>
                        <a:ext cx="7194887" cy="148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161916"/>
              </p:ext>
            </p:extLst>
          </p:nvPr>
        </p:nvGraphicFramePr>
        <p:xfrm>
          <a:off x="138392" y="4270375"/>
          <a:ext cx="8772526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Equation" r:id="rId5" imgW="2501900" imgH="469900" progId="Equation.DSMT4">
                  <p:embed/>
                </p:oleObj>
              </mc:Choice>
              <mc:Fallback>
                <p:oleObj name="Equation" r:id="rId5" imgW="25019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92" y="4270375"/>
                        <a:ext cx="8772526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b="1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61938" y="4309408"/>
            <a:ext cx="8816837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Familiar?</a:t>
            </a:r>
            <a:r>
              <a:rPr lang="en-US" sz="4000" dirty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Now </a:t>
            </a:r>
            <a:r>
              <a:rPr lang="en-US" sz="4000" dirty="0">
                <a:latin typeface="Comic Sans MS" pitchFamily="66" charset="0"/>
              </a:rPr>
              <a:t>you mention it,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Yes.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Obvious?</a:t>
            </a:r>
            <a:r>
              <a:rPr lang="en-US" sz="4000" dirty="0"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Trivial?   </a:t>
            </a:r>
            <a:r>
              <a:rPr lang="en-US" sz="4000" dirty="0" smtClean="0"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r>
              <a:rPr lang="en-US" sz="4000" dirty="0">
                <a:latin typeface="Comic Sans MS" pitchFamily="66" charset="0"/>
              </a:rPr>
              <a:t> But 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watch out: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Equation" r:id="rId3" imgW="2273300" imgH="469900" progId="Equation.DSMT4">
                  <p:embed/>
                </p:oleObj>
              </mc:Choice>
              <mc:Fallback>
                <p:oleObj name="Equation" r:id="rId3" imgW="2273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92" y="1042110"/>
                        <a:ext cx="7194887" cy="148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287552"/>
              </p:ext>
            </p:extLst>
          </p:nvPr>
        </p:nvGraphicFramePr>
        <p:xfrm>
          <a:off x="269733" y="4270375"/>
          <a:ext cx="841692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5" imgW="2400300" imgH="469900" progId="Equation.DSMT4">
                  <p:embed/>
                </p:oleObj>
              </mc:Choice>
              <mc:Fallback>
                <p:oleObj name="Equation" r:id="rId5" imgW="2400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33" y="4270375"/>
                        <a:ext cx="8416925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b="1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073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293944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508903"/>
              </p:ext>
            </p:extLst>
          </p:nvPr>
        </p:nvGraphicFramePr>
        <p:xfrm>
          <a:off x="947738" y="976313"/>
          <a:ext cx="707548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2" name="Equation" r:id="rId3" imgW="2235200" imgH="469900" progId="Equation.DSMT4">
                  <p:embed/>
                </p:oleObj>
              </mc:Choice>
              <mc:Fallback>
                <p:oleObj name="Equation" r:id="rId3" imgW="22352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976313"/>
                        <a:ext cx="7075487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27771" y="2060584"/>
            <a:ext cx="6068864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add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30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to both sides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963445"/>
              </p:ext>
            </p:extLst>
          </p:nvPr>
        </p:nvGraphicFramePr>
        <p:xfrm>
          <a:off x="454025" y="2767013"/>
          <a:ext cx="80438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3" name="Equation" r:id="rId5" imgW="2451100" imgH="228600" progId="Equation.DSMT4">
                  <p:embed/>
                </p:oleObj>
              </mc:Choice>
              <mc:Fallback>
                <p:oleObj name="Equation" r:id="rId5" imgW="24511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2767013"/>
                        <a:ext cx="8043863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28613" y="3446793"/>
          <a:ext cx="41671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4" name="Equation" r:id="rId7" imgW="1270000" imgH="469900" progId="Equation.DSMT4">
                  <p:embed/>
                </p:oleObj>
              </mc:Choice>
              <mc:Fallback>
                <p:oleObj name="Equation" r:id="rId7" imgW="12700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3446793"/>
                        <a:ext cx="4167187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18333" y="3371625"/>
          <a:ext cx="2536908" cy="167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5" name="Equation" r:id="rId9" imgW="711200" imgH="469900" progId="Equation.DSMT4">
                  <p:embed/>
                </p:oleObj>
              </mc:Choice>
              <mc:Fallback>
                <p:oleObj name="Equation" r:id="rId9" imgW="7112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333" y="3371625"/>
                        <a:ext cx="2536908" cy="1676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86791" y="5006425"/>
            <a:ext cx="7934994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at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740074"/>
                </a:solidFill>
                <a:latin typeface="Comic Sans MS" pitchFamily="66" charset="0"/>
              </a:rPr>
              <a:t>contradicting</a:t>
            </a:r>
            <a:r>
              <a:rPr lang="en-US" sz="4800" dirty="0" smtClean="0">
                <a:solidFill>
                  <a:srgbClr val="EE0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there is no counterexample.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869645" y="3458370"/>
          <a:ext cx="216693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6" name="Equation" r:id="rId11" imgW="660400" imgH="469900" progId="Equation.DSMT4">
                  <p:embed/>
                </p:oleObj>
              </mc:Choice>
              <mc:Fallback>
                <p:oleObj name="Equation" r:id="rId11" imgW="6604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645" y="3458370"/>
                        <a:ext cx="2166937" cy="1543050"/>
                      </a:xfrm>
                      <a:prstGeom prst="rect">
                        <a:avLst/>
                      </a:prstGeom>
                      <a:solidFill>
                        <a:srgbClr val="D7E5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Well Ordering Principle Proofs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292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3800" dirty="0" smtClean="0"/>
              <a:t>To prove </a:t>
            </a:r>
            <a:r>
              <a:rPr lang="en-US" sz="3800" dirty="0" smtClean="0">
                <a:solidFill>
                  <a:srgbClr val="0033CC"/>
                </a:solidFill>
                <a:sym typeface="Euclid Symbol" pitchFamily="18" charset="2"/>
              </a:rPr>
              <a:t>                        </a:t>
            </a:r>
            <a:r>
              <a:rPr lang="en-US" sz="3800" dirty="0" smtClean="0"/>
              <a:t>using WOP: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define set of counterexamples </a:t>
            </a:r>
          </a:p>
          <a:p>
            <a:pPr eaLnBrk="1" hangingPunct="1"/>
            <a:endParaRPr lang="en-US" sz="3800" dirty="0" smtClean="0"/>
          </a:p>
          <a:p>
            <a:pPr eaLnBrk="1" hangingPunct="1">
              <a:buFont typeface="Arial"/>
              <a:buChar char="•"/>
            </a:pPr>
            <a:r>
              <a:rPr lang="en-US" sz="3800" dirty="0" smtClean="0"/>
              <a:t>assume </a:t>
            </a:r>
            <a:r>
              <a:rPr lang="en-US" sz="3800" dirty="0" smtClean="0">
                <a:solidFill>
                  <a:srgbClr val="0033CC"/>
                </a:solidFill>
              </a:rPr>
              <a:t>C</a:t>
            </a:r>
            <a:r>
              <a:rPr lang="en-US" sz="3800" dirty="0" smtClean="0"/>
              <a:t> is not empty.  By WOP, have minimum element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Reach a </a:t>
            </a:r>
            <a:r>
              <a:rPr lang="en-US" sz="3800" dirty="0" smtClean="0">
                <a:solidFill>
                  <a:srgbClr val="C00000"/>
                </a:solidFill>
              </a:rPr>
              <a:t>contradiction</a:t>
            </a:r>
            <a:r>
              <a:rPr lang="en-US" sz="3800" dirty="0" smtClean="0"/>
              <a:t> </a:t>
            </a:r>
            <a:r>
              <a:rPr lang="en-US" sz="3800" i="1" dirty="0" smtClean="0"/>
              <a:t>somehow</a:t>
            </a:r>
            <a:r>
              <a:rPr lang="en-US" sz="3800" dirty="0" smtClean="0"/>
              <a:t> …</a:t>
            </a:r>
          </a:p>
          <a:p>
            <a:r>
              <a:rPr lang="en-US" sz="3800" dirty="0" smtClean="0"/>
              <a:t>  usually by finding          with </a:t>
            </a:r>
            <a:r>
              <a:rPr lang="en-US" sz="3800" dirty="0" err="1" smtClean="0">
                <a:solidFill>
                  <a:srgbClr val="FF33CC"/>
                </a:solidFill>
              </a:rPr>
              <a:t>c</a:t>
            </a:r>
            <a:r>
              <a:rPr lang="en-US" sz="3800" dirty="0" smtClean="0">
                <a:solidFill>
                  <a:srgbClr val="FF33CC"/>
                </a:solidFill>
              </a:rPr>
              <a:t> </a:t>
            </a:r>
            <a:r>
              <a:rPr lang="en-US" sz="3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800" dirty="0" smtClean="0"/>
              <a:t> </a:t>
            </a:r>
            <a:r>
              <a:rPr lang="en-US" sz="3800" dirty="0" err="1" smtClean="0">
                <a:solidFill>
                  <a:srgbClr val="FF0000"/>
                </a:solidFill>
              </a:rPr>
              <a:t>m</a:t>
            </a:r>
            <a:endParaRPr lang="en-US" sz="3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1354951"/>
          <a:ext cx="3341594" cy="86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3" name="Equation" r:id="rId4" imgW="838200" imgH="215900" progId="Equation.DSMT4">
                  <p:embed/>
                </p:oleObj>
              </mc:Choice>
              <mc:Fallback>
                <p:oleObj name="Equation" r:id="rId4" imgW="838200" imgH="215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54951"/>
                        <a:ext cx="3341594" cy="860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4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651001" y="2614935"/>
          <a:ext cx="5435599" cy="111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5" name="Equation" r:id="rId8" imgW="1663700" imgH="342900" progId="Equation.DSMT4">
                  <p:embed/>
                </p:oleObj>
              </mc:Choice>
              <mc:Fallback>
                <p:oleObj name="Equation" r:id="rId8" imgW="1663700" imgH="342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1" y="2614935"/>
                        <a:ext cx="5435599" cy="1118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1200" y="4114800"/>
          <a:ext cx="164592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6" name="Equation" r:id="rId10" imgW="419100" imgH="190500" progId="Equation.DSMT4">
                  <p:embed/>
                </p:oleObj>
              </mc:Choice>
              <mc:Fallback>
                <p:oleObj name="Equation" r:id="rId10" imgW="419100" imgH="190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14800"/>
                        <a:ext cx="164592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495800" y="5562600"/>
          <a:ext cx="144598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7" name="Equation" r:id="rId12" imgW="368300" imgH="190500" progId="Equation.DSMT4">
                  <p:embed/>
                </p:oleObj>
              </mc:Choice>
              <mc:Fallback>
                <p:oleObj name="Equation" r:id="rId12" imgW="368300" imgH="190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62600"/>
                        <a:ext cx="144598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 bwMode="auto">
          <a:xfrm>
            <a:off x="555692" y="5520524"/>
            <a:ext cx="7880215" cy="727415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…or by proving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            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</a:pPr>
            <a:r>
              <a:rPr lang="en-US" sz="9600" smtClean="0">
                <a:sym typeface="Euclid Symbol"/>
              </a:rPr>
              <a:t>1</a:t>
            </a:r>
            <a:r>
              <a:rPr lang="en-US" sz="9600" smtClean="0">
                <a:latin typeface="ＭＳ ゴシック"/>
                <a:ea typeface="ＭＳ ゴシック"/>
                <a:cs typeface="ＭＳ ゴシック"/>
                <a:sym typeface="Euclid Symbol"/>
              </a:rPr>
              <a:t>−</a:t>
            </a:r>
            <a:r>
              <a:rPr lang="en-US" sz="9600" dirty="0" smtClean="0">
                <a:sym typeface="Euclid Symbol"/>
              </a:rPr>
              <a:t>4</a:t>
            </a:r>
            <a:endParaRPr lang="en-US" sz="96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5029200" y="2057400"/>
            <a:ext cx="3124200" cy="838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rationals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698625" y="1339850"/>
            <a:ext cx="611738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400" dirty="0">
              <a:latin typeface="Comic Sans MS" pitchFamily="66" charset="0"/>
            </a:endParaRPr>
          </a:p>
          <a:p>
            <a:pPr algn="ctr"/>
            <a:r>
              <a:rPr lang="en-US" sz="44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57400" y="2438400"/>
            <a:ext cx="3124200" cy="1588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365175" y="1930928"/>
            <a:ext cx="8410475" cy="31393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For rest of this talk,</a:t>
            </a:r>
          </a:p>
          <a:p>
            <a:r>
              <a:rPr lang="en-US" sz="6600" dirty="0" smtClean="0">
                <a:latin typeface="Comic Sans MS" pitchFamily="66" charset="0"/>
              </a:rPr>
              <a:t>“number” means</a:t>
            </a:r>
          </a:p>
          <a:p>
            <a:r>
              <a:rPr lang="en-US" sz="6600" dirty="0" smtClean="0">
                <a:latin typeface="Comic Sans MS" pitchFamily="66" charset="0"/>
              </a:rPr>
              <a:t>nonnegative integer</a:t>
            </a:r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274625" y="304799"/>
            <a:ext cx="7603836" cy="1126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0000FF"/>
                </a:solidFill>
                <a:latin typeface="Euclid Math Two" charset="2"/>
                <a:cs typeface="Euclid Math Two" charset="2"/>
              </a:rPr>
              <a:t>N</a:t>
            </a:r>
            <a:r>
              <a:rPr lang="en-US" sz="3600" dirty="0" smtClean="0"/>
              <a:t> </a:t>
            </a:r>
            <a:r>
              <a:rPr lang="en-US" sz="4400" dirty="0" smtClean="0"/>
              <a:t>::= nonnegative integers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4884146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6629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 proof used Well Ordering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9600" y="1455738"/>
            <a:ext cx="7848600" cy="1508125"/>
            <a:chOff x="609600" y="1455738"/>
            <a:chExt cx="7848600" cy="1508125"/>
          </a:xfrm>
        </p:grpSpPr>
        <p:sp>
          <p:nvSpPr>
            <p:cNvPr id="9228" name="Text Box 3"/>
            <p:cNvSpPr txBox="1">
              <a:spLocks noChangeArrowheads="1"/>
            </p:cNvSpPr>
            <p:nvPr/>
          </p:nvSpPr>
          <p:spPr bwMode="auto">
            <a:xfrm>
              <a:off x="609600" y="1752601"/>
              <a:ext cx="7848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4400" i="1" dirty="0">
                  <a:latin typeface="Comic Sans MS" pitchFamily="66" charset="0"/>
                </a:rPr>
                <a:t>Proof</a:t>
              </a:r>
              <a:r>
                <a:rPr lang="en-US" sz="4400" dirty="0">
                  <a:latin typeface="Comic Sans MS" pitchFamily="66" charset="0"/>
                </a:rPr>
                <a:t>: </a:t>
              </a:r>
              <a:r>
                <a:rPr lang="en-US" sz="4400" dirty="0" smtClean="0">
                  <a:latin typeface="Comic Sans MS" pitchFamily="66" charset="0"/>
                </a:rPr>
                <a:t>…suppose</a:t>
              </a:r>
              <a:endParaRPr lang="en-US" sz="4400" dirty="0">
                <a:latin typeface="Comic Sans MS" pitchFamily="66" charset="0"/>
              </a:endParaRPr>
            </a:p>
          </p:txBody>
        </p:sp>
        <p:graphicFrame>
          <p:nvGraphicFramePr>
            <p:cNvPr id="9220" name="Object 5"/>
            <p:cNvGraphicFramePr>
              <a:graphicFrameLocks noChangeAspect="1"/>
            </p:cNvGraphicFramePr>
            <p:nvPr/>
          </p:nvGraphicFramePr>
          <p:xfrm>
            <a:off x="4953000" y="1455738"/>
            <a:ext cx="2006600" cy="150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4" imgW="558720" imgH="419040" progId="Equation.DSMT4">
                    <p:embed/>
                  </p:oleObj>
                </mc:Choice>
                <mc:Fallback>
                  <p:oleObj name="Equation" r:id="rId4" imgW="558720" imgH="419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1455738"/>
                          <a:ext cx="2006600" cy="150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1676400" y="180975"/>
          <a:ext cx="990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0975"/>
                        <a:ext cx="9906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33400" y="2896850"/>
            <a:ext cx="7856537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…can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4400" dirty="0">
                <a:latin typeface="Comic Sans MS" pitchFamily="66" charset="0"/>
              </a:rPr>
              <a:t> find such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b="1" dirty="0" smtClean="0">
                <a:solidFill>
                  <a:srgbClr val="0033CC"/>
                </a:solidFill>
                <a:latin typeface="Times New (W1)" pitchFamily="18" charset="0"/>
              </a:rPr>
              <a:t>&gt;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0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4400" i="1" dirty="0">
                <a:latin typeface="Comic Sans MS" pitchFamily="66" charset="0"/>
              </a:rPr>
              <a:t>without common factors</a:t>
            </a:r>
            <a:r>
              <a:rPr lang="en-US" sz="4400" dirty="0">
                <a:latin typeface="Comic Sans MS" pitchFamily="66" charset="0"/>
              </a:rPr>
              <a:t>…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2362200" y="4343400"/>
            <a:ext cx="464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why</a:t>
            </a:r>
            <a:r>
              <a:rPr lang="en-US" sz="5400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?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3" grpId="0"/>
      <p:bldP spid="32257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800050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number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s.t.</a:t>
            </a:r>
            <a:endParaRPr lang="en-US" sz="4800" dirty="0">
              <a:latin typeface="Comic Sans MS" pitchFamily="66" charset="0"/>
            </a:endParaRPr>
          </a:p>
        </p:txBody>
      </p:sp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81000" y="2514600"/>
            <a:ext cx="8001000" cy="2514600"/>
            <a:chOff x="381000" y="2514600"/>
            <a:chExt cx="8001000" cy="2514600"/>
          </a:xfrm>
        </p:grpSpPr>
        <p:sp>
          <p:nvSpPr>
            <p:cNvPr id="11" name="TextBox 10"/>
            <p:cNvSpPr txBox="1"/>
            <p:nvPr/>
          </p:nvSpPr>
          <p:spPr>
            <a:xfrm>
              <a:off x="3581400" y="2514600"/>
              <a:ext cx="41148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If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m</a:t>
              </a:r>
              <a:r>
                <a:rPr lang="en-US" sz="4800" dirty="0" smtClean="0">
                  <a:latin typeface="Comic Sans MS" pitchFamily="66" charset="0"/>
                </a:rPr>
                <a:t>,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n</a:t>
              </a:r>
              <a:r>
                <a:rPr lang="en-US" sz="4800" dirty="0" smtClean="0">
                  <a:latin typeface="Comic Sans MS" pitchFamily="66" charset="0"/>
                </a:rPr>
                <a:t> had 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" y="3962400"/>
              <a:ext cx="8001000" cy="10668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5400" dirty="0" smtClean="0">
                  <a:latin typeface="Comic Sans MS" pitchFamily="66" charset="0"/>
                </a:rPr>
                <a:t> </a:t>
              </a:r>
              <a:r>
                <a:rPr lang="en-US" sz="4800" dirty="0" smtClean="0">
                  <a:latin typeface="Comic Sans MS" pitchFamily="66" charset="0"/>
                </a:rPr>
                <a:t>common factor, </a:t>
              </a:r>
              <a:r>
                <a:rPr lang="en-US" sz="4800" dirty="0" smtClean="0">
                  <a:solidFill>
                    <a:srgbClr val="FF33CC"/>
                  </a:solidFill>
                  <a:latin typeface="Comic Sans MS" pitchFamily="66" charset="0"/>
                </a:rPr>
                <a:t>c</a:t>
              </a:r>
              <a:r>
                <a:rPr lang="en-US" sz="4800" dirty="0" smtClean="0">
                  <a:latin typeface="Comic Sans MS" pitchFamily="66" charset="0"/>
                </a:rPr>
                <a:t>, then</a:t>
              </a:r>
            </a:p>
          </p:txBody>
        </p:sp>
      </p:grpSp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396875" y="4625975"/>
          <a:ext cx="3097213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6" imgW="863280" imgH="558720" progId="Equation.DSMT4">
                  <p:embed/>
                </p:oleObj>
              </mc:Choice>
              <mc:Fallback>
                <p:oleObj name="Equation" r:id="rId6" imgW="863280" imgH="558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625975"/>
                        <a:ext cx="3097213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33800" y="5105400"/>
            <a:ext cx="51816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and 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Times" pitchFamily="1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6437" y="1085273"/>
            <a:ext cx="3733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00600" y="4724400"/>
            <a:ext cx="4114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038600"/>
            <a:ext cx="8305800" cy="1981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800" dirty="0" smtClean="0">
                <a:latin typeface="Comic Sans MS" pitchFamily="66" charset="0"/>
              </a:rPr>
              <a:t> implies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have no common factors.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800050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number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s.t.</a:t>
            </a:r>
            <a:endParaRPr lang="en-US" sz="48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962779" y="394494"/>
            <a:ext cx="3807953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 pitchFamily="66" charset="0"/>
              </a:rPr>
              <a:t>What is the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38813" y="1450692"/>
            <a:ext cx="807241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youngest</a:t>
            </a:r>
            <a:r>
              <a:rPr lang="en-US" sz="4800" dirty="0" smtClean="0">
                <a:latin typeface="Comic Sans MS" pitchFamily="66" charset="0"/>
              </a:rPr>
              <a:t> age </a:t>
            </a: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 smtClean="0">
                <a:latin typeface="Comic Sans MS" pitchFamily="66" charset="0"/>
              </a:rPr>
              <a:t>MIT graduate?</a:t>
            </a:r>
          </a:p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smallest</a:t>
            </a:r>
            <a:r>
              <a:rPr lang="en-US" sz="4800" dirty="0" smtClean="0">
                <a:latin typeface="Comic Sans MS" pitchFamily="66" charset="0"/>
              </a:rPr>
              <a:t> # neurons in any animal?</a:t>
            </a:r>
          </a:p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smallest</a:t>
            </a:r>
            <a:r>
              <a:rPr lang="en-US" sz="4800" dirty="0" smtClean="0">
                <a:latin typeface="Comic Sans MS" pitchFamily="66" charset="0"/>
              </a:rPr>
              <a:t> #coins = $1.17?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0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 type="none" w="lg" len="lg"/>
        </a:ln>
      </a:spPr>
      <a:bodyPr wrap="square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691</Words>
  <Application>Microsoft Macintosh PowerPoint</Application>
  <PresentationFormat>On-screen Show (4:3)</PresentationFormat>
  <Paragraphs>152</Paragraphs>
  <Slides>23</Slides>
  <Notes>18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PowerPoint Presentation</vt:lpstr>
      <vt:lpstr>Well Ordering principle</vt:lpstr>
      <vt:lpstr>Well Ordering principle</vt:lpstr>
      <vt:lpstr>Well Ordering principle</vt:lpstr>
      <vt:lpstr>PowerPoint Presentation</vt:lpstr>
      <vt:lpstr> proof used Well Ordering</vt:lpstr>
      <vt:lpstr>Proof using Well Ordering</vt:lpstr>
      <vt:lpstr>Proof using Well Ordering</vt:lpstr>
      <vt:lpstr>PowerPoint Presentation</vt:lpstr>
      <vt:lpstr>Prime Products</vt:lpstr>
      <vt:lpstr>Prime Products</vt:lpstr>
      <vt:lpstr>Prime Products</vt:lpstr>
      <vt:lpstr>Well Ordered Postage</vt:lpstr>
      <vt:lpstr>Well Ordered Postage</vt:lpstr>
      <vt:lpstr>Well Ordered Postage</vt:lpstr>
      <vt:lpstr>Well Ordered Postage</vt:lpstr>
      <vt:lpstr>Well Ordered Postage</vt:lpstr>
      <vt:lpstr>Well Ordered Postage</vt:lpstr>
      <vt:lpstr>Geometric sums</vt:lpstr>
      <vt:lpstr>Geometric sums</vt:lpstr>
      <vt:lpstr>Geometric sums</vt:lpstr>
      <vt:lpstr>Well Ordering Principle Proofs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386</cp:revision>
  <cp:lastPrinted>2011-09-12T11:56:20Z</cp:lastPrinted>
  <dcterms:created xsi:type="dcterms:W3CDTF">2011-02-07T23:23:10Z</dcterms:created>
  <dcterms:modified xsi:type="dcterms:W3CDTF">2011-09-12T15:49:21Z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standard&amp;commercial=n&amp;derivatives=sa&amp;jurisdiction=</vt:lpwstr>
  </property>
  <property fmtid="{D5CDD505-2E9C-101B-9397-08002B2CF9AE}" pid="3" name="CreativeCommonsLicenseURL">
    <vt:lpwstr>http://creativecommons.org/licenses/by-nc-sa/3.0/</vt:lpwstr>
  </property>
  <property fmtid="{D5CDD505-2E9C-101B-9397-08002B2CF9AE}" pid="4" name="CreativeCommonsLicenseXml">
    <vt:lpwstr>&lt;?xml version="1.0" encoding="utf-8"?&gt;&lt;result&gt;&lt;license-uri&gt;http://creativecommons.org/licenses/by-nc-sa/3.0/&lt;/license-uri&gt;&lt;license-name&gt;Attribution-Noncommercial-Share Alike 3.0 Unported&lt;/license-name&gt;&lt;rdf&gt;&lt;rdf:RDF xmlns="http://creativecommons.org/ns#" x</vt:lpwstr>
  </property>
</Properties>
</file>