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notesSlides/notesSlide7.xml" ContentType="application/vnd.openxmlformats-officedocument.presentationml.notesSlide+xml"/>
  <Override PartName="/ppt/embeddings/oleObject6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0.xml" ContentType="application/vnd.openxmlformats-officedocument.presentationml.notesSlide+xml"/>
  <Override PartName="/ppt/embeddings/oleObject10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306" r:id="rId2"/>
    <p:sldId id="407" r:id="rId3"/>
    <p:sldId id="409" r:id="rId4"/>
    <p:sldId id="410" r:id="rId5"/>
    <p:sldId id="408" r:id="rId6"/>
    <p:sldId id="421" r:id="rId7"/>
    <p:sldId id="420" r:id="rId8"/>
    <p:sldId id="412" r:id="rId9"/>
    <p:sldId id="413" r:id="rId10"/>
    <p:sldId id="414" r:id="rId11"/>
    <p:sldId id="403" r:id="rId12"/>
    <p:sldId id="416" r:id="rId13"/>
    <p:sldId id="415" r:id="rId14"/>
    <p:sldId id="419" r:id="rId15"/>
    <p:sldId id="382" r:id="rId16"/>
    <p:sldId id="417" r:id="rId17"/>
    <p:sldId id="402" r:id="rId18"/>
    <p:sldId id="398" r:id="rId19"/>
    <p:sldId id="383" r:id="rId20"/>
    <p:sldId id="405" r:id="rId21"/>
    <p:sldId id="399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E8E33"/>
    <a:srgbClr val="247643"/>
    <a:srgbClr val="FF33CC"/>
    <a:srgbClr val="24AC3E"/>
    <a:srgbClr val="1B7F3C"/>
    <a:srgbClr val="00A200"/>
    <a:srgbClr val="CC0099"/>
    <a:srgbClr val="A50021"/>
    <a:srgbClr val="EE0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181" autoAdjust="0"/>
    <p:restoredTop sz="99832" autoAdjust="0"/>
  </p:normalViewPr>
  <p:slideViewPr>
    <p:cSldViewPr snapToGrid="0" showGuides="1">
      <p:cViewPr varScale="1">
        <p:scale>
          <a:sx n="143" d="100"/>
          <a:sy n="143" d="100"/>
        </p:scale>
        <p:origin x="-136" y="-112"/>
      </p:cViewPr>
      <p:guideLst>
        <p:guide orient="horz" pos="2163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9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36780C-D2CC-4707-BDEA-F7C72E5CF1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May 3,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5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0" Type="http://schemas.openxmlformats.org/officeDocument/2006/relationships/image" Target="../media/image12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Mutually Independent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Events</a:t>
            </a:r>
            <a:endParaRPr lang="en-US" sz="7200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05" y="1179695"/>
            <a:ext cx="8240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Example: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  </a:t>
            </a:r>
            <a:r>
              <a:rPr lang="en-US" sz="4000" dirty="0" smtClean="0">
                <a:latin typeface="+mj-lt"/>
              </a:rPr>
              <a:t>Flip a 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fair</a:t>
            </a:r>
            <a:r>
              <a:rPr lang="en-US" sz="4000" dirty="0" smtClean="0">
                <a:latin typeface="+mj-lt"/>
              </a:rPr>
              <a:t> coin twice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847" y="1987213"/>
            <a:ext cx="70119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latin typeface="Comic Sans MS"/>
                <a:cs typeface="Comic Sans MS"/>
              </a:rPr>
              <a:t>But 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O, H</a:t>
            </a:r>
            <a:r>
              <a:rPr lang="en-US" sz="4400" baseline="-25000" dirty="0" smtClean="0">
                <a:solidFill>
                  <a:srgbClr val="0000CC"/>
                </a:solidFill>
                <a:latin typeface="Comic Sans MS"/>
                <a:cs typeface="Comic Sans MS"/>
              </a:rPr>
              <a:t>1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,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H</a:t>
            </a:r>
            <a:r>
              <a:rPr lang="en-US" sz="4400" baseline="-25000" dirty="0" smtClean="0">
                <a:solidFill>
                  <a:srgbClr val="0000CC"/>
                </a:solidFill>
                <a:latin typeface="Comic Sans MS"/>
                <a:cs typeface="Comic Sans MS"/>
              </a:rPr>
              <a:t>2</a:t>
            </a:r>
            <a:r>
              <a:rPr lang="en-US" sz="4400" dirty="0" smtClean="0">
                <a:solidFill>
                  <a:srgbClr val="FF0000"/>
                </a:solidFill>
                <a:latin typeface="Comic Sans MS"/>
                <a:cs typeface="Comic Sans MS"/>
              </a:rPr>
              <a:t> not</a:t>
            </a:r>
            <a:r>
              <a:rPr lang="en-US" sz="4400" dirty="0" smtClean="0">
                <a:latin typeface="Comic Sans MS"/>
                <a:cs typeface="Comic Sans MS"/>
              </a:rPr>
              <a:t> mutually</a:t>
            </a:r>
          </a:p>
          <a:p>
            <a:pPr algn="l"/>
            <a:r>
              <a:rPr lang="en-US" sz="4400" dirty="0" smtClean="0">
                <a:latin typeface="Comic Sans MS"/>
                <a:cs typeface="Comic Sans MS"/>
              </a:rPr>
              <a:t>independent: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6765"/>
              </p:ext>
            </p:extLst>
          </p:nvPr>
        </p:nvGraphicFramePr>
        <p:xfrm>
          <a:off x="934871" y="3544240"/>
          <a:ext cx="7279296" cy="113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58" name="Equation" r:id="rId4" imgW="1879600" imgH="292100" progId="Equation.DSMT4">
                  <p:embed/>
                </p:oleObj>
              </mc:Choice>
              <mc:Fallback>
                <p:oleObj name="Equation" r:id="rId4" imgW="18796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4871" y="3544240"/>
                        <a:ext cx="7279296" cy="1131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827700" cy="864976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Not Mutually Ind</a:t>
            </a:r>
            <a:r>
              <a:rPr lang="en-US" sz="4000" dirty="0" smtClean="0"/>
              <a:t>ependent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9459581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965" y="1198484"/>
            <a:ext cx="8262811" cy="4522950"/>
          </a:xfrm>
        </p:spPr>
        <p:txBody>
          <a:bodyPr/>
          <a:lstStyle/>
          <a:p>
            <a:r>
              <a:rPr lang="en-US" sz="6000" dirty="0" smtClean="0"/>
              <a:t>Events </a:t>
            </a:r>
            <a:r>
              <a:rPr lang="en-US" sz="6000" dirty="0" smtClean="0">
                <a:solidFill>
                  <a:srgbClr val="0000CC"/>
                </a:solidFill>
              </a:rPr>
              <a:t>E</a:t>
            </a:r>
            <a:r>
              <a:rPr lang="en-US" sz="6000" baseline="-25000" dirty="0" smtClean="0">
                <a:solidFill>
                  <a:srgbClr val="0000CC"/>
                </a:solidFill>
              </a:rPr>
              <a:t>1</a:t>
            </a:r>
            <a:r>
              <a:rPr lang="en-US" sz="6000" dirty="0" smtClean="0">
                <a:solidFill>
                  <a:srgbClr val="0000CC"/>
                </a:solidFill>
              </a:rPr>
              <a:t>, E</a:t>
            </a:r>
            <a:r>
              <a:rPr lang="en-US" sz="6000" baseline="-25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0000CC"/>
                </a:solidFill>
              </a:rPr>
              <a:t>, ... </a:t>
            </a:r>
            <a:r>
              <a:rPr lang="en-US" sz="6000" dirty="0" smtClean="0"/>
              <a:t>are</a:t>
            </a:r>
          </a:p>
          <a:p>
            <a:pPr algn="ctr"/>
            <a:r>
              <a:rPr lang="en-US" sz="6000" dirty="0" smtClean="0">
                <a:solidFill>
                  <a:srgbClr val="0000CC"/>
                </a:solidFill>
              </a:rPr>
              <a:t>2</a:t>
            </a:r>
            <a:r>
              <a:rPr lang="en-US" sz="60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6000" dirty="0" err="1" smtClean="0"/>
              <a:t>iff</a:t>
            </a:r>
            <a:r>
              <a:rPr lang="en-US" sz="6000" dirty="0" smtClean="0"/>
              <a:t> every pair of them</a:t>
            </a:r>
          </a:p>
          <a:p>
            <a:r>
              <a:rPr lang="en-US" sz="6000" dirty="0" smtClean="0"/>
              <a:t>      are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3702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05" y="1179695"/>
            <a:ext cx="8240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Example: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  </a:t>
            </a:r>
            <a:r>
              <a:rPr lang="en-US" sz="4000" dirty="0" smtClean="0">
                <a:latin typeface="+mj-lt"/>
              </a:rPr>
              <a:t>Flip a 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fair</a:t>
            </a:r>
            <a:r>
              <a:rPr lang="en-US" sz="4000" dirty="0" smtClean="0">
                <a:latin typeface="+mj-lt"/>
              </a:rPr>
              <a:t> coin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k</a:t>
            </a:r>
            <a:r>
              <a:rPr lang="en-US" sz="4000" dirty="0" smtClean="0">
                <a:latin typeface="+mj-lt"/>
              </a:rPr>
              <a:t> ti</a:t>
            </a:r>
            <a:r>
              <a:rPr lang="en-US" sz="4000" dirty="0" smtClean="0">
                <a:latin typeface="+mj-lt"/>
              </a:rPr>
              <a:t>mes</a:t>
            </a:r>
            <a:endParaRPr lang="en-US" sz="4000" dirty="0" smtClean="0">
              <a:latin typeface="+mj-lt"/>
            </a:endParaRPr>
          </a:p>
          <a:p>
            <a:pPr algn="l"/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H</a:t>
            </a:r>
            <a:r>
              <a:rPr lang="en-US" sz="4000" baseline="-25000" dirty="0" smtClean="0">
                <a:solidFill>
                  <a:srgbClr val="0000CC"/>
                </a:solidFill>
                <a:latin typeface="+mj-lt"/>
              </a:rPr>
              <a:t>i 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::= [Head on </a:t>
            </a:r>
            <a:r>
              <a:rPr lang="en-US" sz="4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4000" baseline="30000" dirty="0" err="1" smtClean="0">
                <a:solidFill>
                  <a:srgbClr val="0000CC"/>
                </a:solidFill>
                <a:latin typeface="+mj-lt"/>
              </a:rPr>
              <a:t>th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 flip]</a:t>
            </a:r>
          </a:p>
          <a:p>
            <a:pPr algn="l"/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O</a:t>
            </a:r>
            <a:r>
              <a:rPr lang="en-US" sz="4000" baseline="-25000" dirty="0" smtClean="0">
                <a:solidFill>
                  <a:srgbClr val="0000CC"/>
                </a:solidFill>
                <a:latin typeface="Comic Sans MS"/>
              </a:rPr>
              <a:t>  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  <a:cs typeface="Comic Sans MS"/>
              </a:rPr>
              <a:t>:</a:t>
            </a:r>
            <a:r>
              <a:rPr lang="en-US" sz="4000" dirty="0">
                <a:solidFill>
                  <a:srgbClr val="0000CC"/>
                </a:solidFill>
                <a:latin typeface="Comic Sans MS"/>
                <a:cs typeface="Comic Sans MS"/>
              </a:rPr>
              <a:t>:=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  <a:cs typeface="Comic Sans MS"/>
              </a:rPr>
              <a:t>[Odd # Heads]</a:t>
            </a:r>
            <a:endParaRPr lang="en-US" sz="4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461" y="3312041"/>
            <a:ext cx="882898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800000"/>
                </a:solidFill>
                <a:latin typeface="Comic Sans MS"/>
                <a:cs typeface="Comic Sans MS"/>
              </a:rPr>
              <a:t>Claim: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Any set of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k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of these</a:t>
            </a:r>
          </a:p>
          <a:p>
            <a:pPr algn="l"/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events are mutually independent,</a:t>
            </a:r>
          </a:p>
          <a:p>
            <a:pPr algn="l"/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all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</a:rPr>
              <a:t>k+1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of them are not.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z="4400" dirty="0" smtClean="0">
                <a:solidFill>
                  <a:srgbClr val="0000CC"/>
                </a:solidFill>
              </a:rPr>
              <a:t>k</a:t>
            </a:r>
            <a:r>
              <a:rPr lang="en-US" sz="4400" dirty="0" smtClean="0"/>
              <a:t>-way Independence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826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25" y="122770"/>
            <a:ext cx="65532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829" y="880653"/>
            <a:ext cx="6817762" cy="4728335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any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of them are</a:t>
            </a:r>
          </a:p>
          <a:p>
            <a:r>
              <a:rPr lang="en-US" sz="4800" dirty="0" smtClean="0"/>
              <a:t>mutually independent.</a:t>
            </a:r>
          </a:p>
          <a:p>
            <a:pPr algn="ctr"/>
            <a:r>
              <a:rPr lang="en-US" sz="4800" dirty="0">
                <a:solidFill>
                  <a:srgbClr val="660066"/>
                </a:solidFill>
              </a:rPr>
              <a:t>Pairwise</a:t>
            </a:r>
            <a:r>
              <a:rPr lang="en-US" sz="4800" dirty="0"/>
              <a:t>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0000CC"/>
                </a:solidFill>
              </a:rPr>
              <a:t>2</a:t>
            </a:r>
            <a:r>
              <a:rPr lang="en-US" sz="4800" dirty="0"/>
              <a:t>-</a:t>
            </a:r>
            <a:r>
              <a:rPr lang="en-US" sz="4800" dirty="0" smtClean="0"/>
              <a:t>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39416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25" y="122770"/>
            <a:ext cx="6553200" cy="838200"/>
          </a:xfrm>
        </p:spPr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005" y="854200"/>
            <a:ext cx="7611547" cy="5783321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any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of them are</a:t>
            </a:r>
          </a:p>
          <a:p>
            <a:r>
              <a:rPr lang="en-US" sz="4800" dirty="0" smtClean="0"/>
              <a:t>mutually independent.</a:t>
            </a:r>
          </a:p>
          <a:p>
            <a:r>
              <a:rPr lang="en-US" sz="4800" dirty="0" smtClean="0">
                <a:solidFill>
                  <a:srgbClr val="0000CC"/>
                </a:solidFill>
              </a:rPr>
              <a:t>   O, H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</a:t>
            </a:r>
            <a:r>
              <a:rPr lang="en-US" sz="4400" b="1" dirty="0">
                <a:solidFill>
                  <a:srgbClr val="0000CC"/>
                </a:solidFill>
                <a:latin typeface="AbadiMT-CondensedExtraBold"/>
              </a:rPr>
              <a:t> </a:t>
            </a:r>
            <a:r>
              <a:rPr lang="en-US" sz="4400" b="1" dirty="0" smtClean="0">
                <a:solidFill>
                  <a:srgbClr val="0000CC"/>
                </a:solidFill>
                <a:latin typeface="AbadiMT-CondensedExtraBold"/>
              </a:rPr>
              <a:t>…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,</a:t>
            </a:r>
            <a:r>
              <a:rPr lang="en-US" sz="4800" dirty="0">
                <a:solidFill>
                  <a:srgbClr val="660066"/>
                </a:solidFill>
              </a:rPr>
              <a:t> </a:t>
            </a:r>
            <a:r>
              <a:rPr lang="en-US" sz="4800" dirty="0" err="1" smtClean="0">
                <a:solidFill>
                  <a:srgbClr val="0000CC"/>
                </a:solidFill>
              </a:rPr>
              <a:t>H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 are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/>
              <a:t>-way,</a:t>
            </a:r>
          </a:p>
          <a:p>
            <a:r>
              <a:rPr lang="en-US" sz="4800" dirty="0" smtClean="0"/>
              <a:t>not (</a:t>
            </a:r>
            <a:r>
              <a:rPr lang="en-US" sz="4800" dirty="0" smtClean="0">
                <a:solidFill>
                  <a:srgbClr val="0000CC"/>
                </a:solidFill>
              </a:rPr>
              <a:t>k+1</a:t>
            </a:r>
            <a:r>
              <a:rPr lang="en-US" sz="4800" dirty="0" smtClean="0"/>
              <a:t>)-way independent</a:t>
            </a:r>
            <a:endParaRPr lang="en-US" sz="4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0215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when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they are 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-way independent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79594" y="3983206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15" y="1162874"/>
            <a:ext cx="7954187" cy="458229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(k-1)</a:t>
            </a:r>
            <a:r>
              <a:rPr lang="en-US" sz="4800" dirty="0"/>
              <a:t>-way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58298"/>
              </p:ext>
            </p:extLst>
          </p:nvPr>
        </p:nvGraphicFramePr>
        <p:xfrm>
          <a:off x="1933575" y="3819525"/>
          <a:ext cx="605948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8" name="Equation" r:id="rId4" imgW="1701800" imgH="635000" progId="Equation.DSMT4">
                  <p:embed/>
                </p:oleObj>
              </mc:Choice>
              <mc:Fallback>
                <p:oleObj name="Equation" r:id="rId4" imgW="17018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819525"/>
                        <a:ext cx="6059488" cy="226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885" y="3765098"/>
            <a:ext cx="1139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76919904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18" y="1225864"/>
            <a:ext cx="8367372" cy="3270833"/>
          </a:xfrm>
        </p:spPr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 …,</a:t>
            </a:r>
            <a:r>
              <a:rPr lang="en-US" sz="4400" dirty="0">
                <a:solidFill>
                  <a:srgbClr val="0000CC"/>
                </a:solidFill>
              </a:rPr>
              <a:t>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/>
              <a:t> </a:t>
            </a:r>
            <a:r>
              <a:rPr lang="en-US" sz="4400" dirty="0" smtClean="0"/>
              <a:t>satisfy the</a:t>
            </a:r>
            <a:endParaRPr lang="en-US" sz="4400" dirty="0" smtClean="0"/>
          </a:p>
          <a:p>
            <a:pPr algn="ctr"/>
            <a:r>
              <a:rPr lang="en-US" sz="4400" dirty="0" smtClean="0">
                <a:solidFill>
                  <a:srgbClr val="660066"/>
                </a:solidFill>
              </a:rPr>
              <a:t>independent product rule</a:t>
            </a:r>
          </a:p>
          <a:p>
            <a:r>
              <a:rPr lang="en-US" sz="4400" dirty="0" smtClean="0"/>
              <a:t>when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B9A0B45D-6AFD-413C-B761-B121FB8BE94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959279"/>
              </p:ext>
            </p:extLst>
          </p:nvPr>
        </p:nvGraphicFramePr>
        <p:xfrm>
          <a:off x="609600" y="3473450"/>
          <a:ext cx="7872413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71" name="Equation" r:id="rId3" imgW="1803400" imgH="558800" progId="Equation.DSMT4">
                  <p:embed/>
                </p:oleObj>
              </mc:Choice>
              <mc:Fallback>
                <p:oleObj name="Equation" r:id="rId3" imgW="18034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3473450"/>
                        <a:ext cx="7872413" cy="2439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862358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15" y="1162874"/>
            <a:ext cx="7954187" cy="458229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every collection </a:t>
            </a:r>
            <a:r>
              <a:rPr lang="en-US" sz="4800" dirty="0"/>
              <a:t>of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≤ </a:t>
            </a:r>
            <a:r>
              <a:rPr lang="en-US" sz="4800" dirty="0" smtClean="0">
                <a:solidFill>
                  <a:srgbClr val="0000CC"/>
                </a:solidFill>
              </a:rPr>
              <a:t>k</a:t>
            </a:r>
          </a:p>
          <a:p>
            <a:r>
              <a:rPr lang="en-US" sz="4800" dirty="0" smtClean="0"/>
              <a:t>of them satisfies the</a:t>
            </a:r>
          </a:p>
          <a:p>
            <a:r>
              <a:rPr lang="en-US" sz="4800" dirty="0" smtClean="0"/>
              <a:t>independent product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0665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75" y="181120"/>
            <a:ext cx="6971674" cy="875327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CC"/>
                </a:solidFill>
              </a:rPr>
              <a:t>2</a:t>
            </a:r>
            <a:r>
              <a:rPr lang="en-US" sz="3600" dirty="0" smtClean="0"/>
              <a:t>-way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z="3600" dirty="0" smtClean="0">
                <a:solidFill>
                  <a:srgbClr val="0000CC"/>
                </a:solidFill>
              </a:rPr>
              <a:t>3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883" y="900870"/>
            <a:ext cx="8430155" cy="4861968"/>
          </a:xfrm>
        </p:spPr>
        <p:txBody>
          <a:bodyPr/>
          <a:lstStyle/>
          <a:p>
            <a:r>
              <a:rPr lang="en-US" sz="4400" dirty="0" smtClean="0"/>
              <a:t>make independent flips of</a:t>
            </a:r>
          </a:p>
          <a:p>
            <a:r>
              <a:rPr lang="en-US" sz="4400" dirty="0" smtClean="0"/>
              <a:t>3 fair coins.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dirty="0" smtClean="0"/>
              <a:t> ::= [coin 1 matches coin 2]</a:t>
            </a:r>
          </a:p>
          <a:p>
            <a:pPr>
              <a:spcAft>
                <a:spcPts val="0"/>
              </a:spcAft>
            </a:pPr>
            <a:r>
              <a:rPr lang="en-US" sz="4800" dirty="0" smtClean="0">
                <a:solidFill>
                  <a:srgbClr val="0000CC"/>
                </a:solidFill>
              </a:rPr>
              <a:t>B</a:t>
            </a:r>
            <a:r>
              <a:rPr lang="en-US" sz="4800" dirty="0" smtClean="0"/>
              <a:t> ::</a:t>
            </a:r>
            <a:r>
              <a:rPr lang="en-US" sz="4800" dirty="0"/>
              <a:t>= </a:t>
            </a:r>
            <a:r>
              <a:rPr lang="en-US" sz="4800" dirty="0" smtClean="0"/>
              <a:t>[</a:t>
            </a:r>
            <a:r>
              <a:rPr lang="en-US" sz="4800" dirty="0"/>
              <a:t>coin 1 matches coin </a:t>
            </a:r>
            <a:r>
              <a:rPr lang="en-US" sz="4800" dirty="0" smtClean="0"/>
              <a:t>3]</a:t>
            </a:r>
          </a:p>
          <a:p>
            <a:r>
              <a:rPr lang="en-US" sz="4800" dirty="0" smtClean="0">
                <a:solidFill>
                  <a:srgbClr val="0000CC"/>
                </a:solidFill>
              </a:rPr>
              <a:t>C</a:t>
            </a:r>
            <a:r>
              <a:rPr lang="en-US" sz="4800" dirty="0" smtClean="0"/>
              <a:t> :</a:t>
            </a:r>
            <a:r>
              <a:rPr lang="en-US" sz="4800" dirty="0"/>
              <a:t>:</a:t>
            </a:r>
            <a:r>
              <a:rPr lang="en-US" sz="4800" dirty="0" smtClean="0"/>
              <a:t>= [</a:t>
            </a:r>
            <a:r>
              <a:rPr lang="en-US" sz="4800" dirty="0"/>
              <a:t>coin </a:t>
            </a:r>
            <a:r>
              <a:rPr lang="en-US" sz="4800" dirty="0" smtClean="0"/>
              <a:t>2 </a:t>
            </a:r>
            <a:r>
              <a:rPr lang="en-US" sz="4800" dirty="0"/>
              <a:t>matches coin 3</a:t>
            </a:r>
            <a:r>
              <a:rPr lang="en-US" sz="4800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8740" y="5117210"/>
            <a:ext cx="8018098" cy="12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sz="4400" b="0" dirty="0" smtClean="0">
                <a:solidFill>
                  <a:srgbClr val="0000CC"/>
                </a:solidFill>
              </a:rPr>
              <a:t>A</a:t>
            </a:r>
            <a:r>
              <a:rPr lang="en-US" sz="4400" b="0" dirty="0" smtClean="0">
                <a:solidFill>
                  <a:schemeClr val="tx1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B</a:t>
            </a:r>
            <a:r>
              <a:rPr lang="en-US" sz="4400" b="0" dirty="0" smtClean="0">
                <a:solidFill>
                  <a:srgbClr val="000000"/>
                </a:solidFill>
              </a:rPr>
              <a:t>,</a:t>
            </a:r>
            <a:r>
              <a:rPr lang="en-US" sz="4400" b="0" dirty="0" smtClean="0">
                <a:solidFill>
                  <a:srgbClr val="0000CC"/>
                </a:solidFill>
              </a:rPr>
              <a:t>C</a:t>
            </a:r>
            <a:r>
              <a:rPr lang="en-US" sz="4400" b="0" dirty="0" smtClean="0">
                <a:solidFill>
                  <a:srgbClr val="247643"/>
                </a:solidFill>
              </a:rPr>
              <a:t> </a:t>
            </a:r>
            <a:r>
              <a:rPr lang="en-US" sz="4400" b="0" dirty="0" smtClean="0">
                <a:solidFill>
                  <a:srgbClr val="000000"/>
                </a:solidFill>
              </a:rPr>
              <a:t>are</a:t>
            </a:r>
            <a:r>
              <a:rPr lang="en-US" sz="4400" b="0" dirty="0" smtClean="0">
                <a:solidFill>
                  <a:srgbClr val="247643"/>
                </a:solidFill>
              </a:rPr>
              <a:t> 2</a:t>
            </a:r>
            <a:r>
              <a:rPr lang="en-US" sz="4400" b="0" dirty="0" smtClean="0"/>
              <a:t>-way independent</a:t>
            </a:r>
          </a:p>
          <a:p>
            <a:r>
              <a:rPr lang="en-US" sz="4400" b="0" dirty="0"/>
              <a:t>but </a:t>
            </a:r>
            <a:r>
              <a:rPr lang="en-US" sz="4400" b="0" dirty="0">
                <a:solidFill>
                  <a:srgbClr val="FF0000"/>
                </a:solidFill>
              </a:rPr>
              <a:t>not 3</a:t>
            </a:r>
            <a:r>
              <a:rPr lang="en-US" sz="4400" b="0" dirty="0"/>
              <a:t>-way</a:t>
            </a:r>
            <a:r>
              <a:rPr lang="en-US" sz="4000" dirty="0"/>
              <a:t> </a:t>
            </a:r>
            <a:endParaRPr lang="en-US" sz="4000" b="0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31" y="1086950"/>
            <a:ext cx="8428420" cy="5253584"/>
          </a:xfrm>
        </p:spPr>
        <p:txBody>
          <a:bodyPr/>
          <a:lstStyle/>
          <a:p>
            <a:r>
              <a:rPr lang="en-US" sz="5400" dirty="0" smtClean="0"/>
              <a:t>Events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, 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,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400" dirty="0" smtClean="0">
                <a:sym typeface="Euclid Symbol"/>
              </a:rPr>
              <a:t>are</a:t>
            </a:r>
          </a:p>
          <a:p>
            <a:pPr algn="ctr"/>
            <a:r>
              <a:rPr lang="en-US" sz="48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when the probability that</a:t>
            </a:r>
          </a:p>
          <a:p>
            <a:r>
              <a:rPr lang="en-US" sz="4800" dirty="0" smtClean="0">
                <a:solidFill>
                  <a:srgbClr val="0000CC"/>
                </a:solidFill>
                <a:sym typeface="Euclid Symbol"/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  <a:sym typeface="Euclid Symbol"/>
              </a:rPr>
              <a:t>i </a:t>
            </a:r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occurs does not change</a:t>
            </a:r>
          </a:p>
          <a:p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given which other ones have</a:t>
            </a:r>
          </a:p>
          <a:p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occurred.</a:t>
            </a:r>
            <a:endParaRPr lang="en-US" sz="4800" dirty="0" smtClean="0">
              <a:solidFill>
                <a:srgbClr val="0000CC"/>
              </a:solidFill>
              <a:sym typeface="Euclid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98862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2-way </a:t>
            </a:r>
            <a:r>
              <a:rPr lang="en-US" dirty="0" err="1" smtClean="0"/>
              <a:t>vs</a:t>
            </a:r>
            <a:r>
              <a:rPr lang="en-US" dirty="0" smtClean="0"/>
              <a:t> 3-way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963" y="1078920"/>
            <a:ext cx="8762554" cy="4828720"/>
          </a:xfrm>
        </p:spPr>
        <p:txBody>
          <a:bodyPr/>
          <a:lstStyle/>
          <a:p>
            <a:r>
              <a:rPr lang="en-US" dirty="0" smtClean="0"/>
              <a:t>choose values </a:t>
            </a:r>
            <a:r>
              <a:rPr lang="en-US" dirty="0" smtClean="0">
                <a:solidFill>
                  <a:srgbClr val="0000CC"/>
                </a:solidFill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,v</a:t>
            </a:r>
            <a:r>
              <a:rPr lang="en-US" baseline="-25000" dirty="0" smtClean="0">
                <a:solidFill>
                  <a:srgbClr val="0000CC"/>
                </a:solidFill>
              </a:rPr>
              <a:t>2</a:t>
            </a:r>
            <a:r>
              <a:rPr lang="en-US" dirty="0" smtClean="0">
                <a:solidFill>
                  <a:srgbClr val="0000CC"/>
                </a:solidFill>
              </a:rPr>
              <a:t>,</a:t>
            </a:r>
            <a:r>
              <a:rPr lang="en-US" dirty="0" smtClean="0">
                <a:solidFill>
                  <a:srgbClr val="0000CC"/>
                </a:solidFill>
                <a:sym typeface="Euclid Symbol"/>
              </a:rPr>
              <a:t>… </a:t>
            </a:r>
            <a:r>
              <a:rPr lang="en-US" dirty="0" smtClean="0">
                <a:sym typeface="Euclid Symbol"/>
              </a:rPr>
              <a:t>independently with = probability.</a:t>
            </a:r>
            <a:endParaRPr lang="en-US" dirty="0" smtClean="0"/>
          </a:p>
          <a:p>
            <a:pPr algn="ctr"/>
            <a:r>
              <a:rPr lang="en-US" sz="4800" dirty="0" smtClean="0"/>
              <a:t>for events [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m</a:t>
            </a:r>
            <a:r>
              <a:rPr lang="en-US" sz="4800" baseline="-25000" dirty="0" smtClean="0">
                <a:solidFill>
                  <a:srgbClr val="0000CC"/>
                </a:solidFill>
              </a:rPr>
              <a:t> </a:t>
            </a:r>
            <a:r>
              <a:rPr lang="en-US" sz="4800" dirty="0" smtClean="0">
                <a:solidFill>
                  <a:srgbClr val="0000CC"/>
                </a:solidFill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err="1" smtClean="0">
                <a:solidFill>
                  <a:srgbClr val="0000CC"/>
                </a:solidFill>
              </a:rPr>
              <a:t>n</a:t>
            </a:r>
            <a:r>
              <a:rPr lang="en-US" sz="4800" dirty="0" smtClean="0"/>
              <a:t>]:</a:t>
            </a:r>
          </a:p>
          <a:p>
            <a:r>
              <a:rPr lang="en-US" sz="4800" dirty="0" smtClean="0"/>
              <a:t>   any 2 are independent</a:t>
            </a:r>
          </a:p>
          <a:p>
            <a:pPr algn="ctr"/>
            <a:r>
              <a:rPr lang="en-US" sz="4800" dirty="0" smtClean="0"/>
              <a:t>but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2 </a:t>
            </a:r>
            <a:r>
              <a:rPr lang="en-US" sz="4800" dirty="0" smtClean="0">
                <a:solidFill>
                  <a:srgbClr val="0000CC"/>
                </a:solidFill>
              </a:rPr>
              <a:t>= 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], [</a:t>
            </a:r>
            <a:r>
              <a:rPr lang="en-US" sz="4800" dirty="0" smtClean="0">
                <a:solidFill>
                  <a:srgbClr val="0000CC"/>
                </a:solidFill>
              </a:rPr>
              <a:t>v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=v</a:t>
            </a:r>
            <a:r>
              <a:rPr lang="en-US" sz="4800" baseline="-25000" dirty="0" smtClean="0">
                <a:solidFill>
                  <a:srgbClr val="0000CC"/>
                </a:solidFill>
              </a:rPr>
              <a:t>3</a:t>
            </a:r>
            <a:r>
              <a:rPr lang="en-US" sz="4800" dirty="0" smtClean="0"/>
              <a:t>]</a:t>
            </a:r>
          </a:p>
          <a:p>
            <a:pPr algn="ctr"/>
            <a:r>
              <a:rPr lang="en-US" sz="4800" dirty="0" smtClean="0">
                <a:solidFill>
                  <a:srgbClr val="C00000"/>
                </a:solidFill>
              </a:rPr>
              <a:t>not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</a:t>
            </a:r>
            <a:r>
              <a:rPr lang="en-US" sz="4800" dirty="0" smtClean="0"/>
              <a:t>-way </a:t>
            </a:r>
            <a:r>
              <a:rPr lang="en-US" sz="4800" dirty="0" err="1" smtClean="0"/>
              <a:t>indep</a:t>
            </a:r>
            <a:r>
              <a:rPr lang="en-US" sz="4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31270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events 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1</a:t>
            </a:r>
            <a:r>
              <a:rPr lang="en-US" sz="4400" dirty="0" smtClean="0">
                <a:solidFill>
                  <a:srgbClr val="0000CC"/>
                </a:solidFill>
              </a:rPr>
              <a:t>, A</a:t>
            </a:r>
            <a:r>
              <a:rPr lang="en-US" sz="4400" baseline="-25000" dirty="0" smtClean="0">
                <a:solidFill>
                  <a:srgbClr val="0000CC"/>
                </a:solidFill>
              </a:rPr>
              <a:t>2</a:t>
            </a:r>
            <a:r>
              <a:rPr lang="en-US" sz="4400" dirty="0" smtClean="0">
                <a:solidFill>
                  <a:srgbClr val="0000CC"/>
                </a:solidFill>
              </a:rPr>
              <a:t>,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4400" dirty="0" smtClean="0">
                <a:solidFill>
                  <a:srgbClr val="0000CC"/>
                </a:solidFill>
              </a:rPr>
              <a:t>A</a:t>
            </a:r>
            <a:r>
              <a:rPr lang="en-US" sz="4400" baseline="-25000" dirty="0" smtClean="0">
                <a:solidFill>
                  <a:srgbClr val="0000CC"/>
                </a:solidFill>
              </a:rPr>
              <a:t>n</a:t>
            </a:r>
            <a:r>
              <a:rPr lang="en-US" sz="4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4400" dirty="0" smtClean="0">
                <a:sym typeface="Euclid Symbol"/>
              </a:rPr>
              <a:t>are</a:t>
            </a:r>
          </a:p>
          <a:p>
            <a:pPr algn="ctr"/>
            <a:r>
              <a:rPr lang="en-US" sz="4400" dirty="0" smtClean="0">
                <a:solidFill>
                  <a:srgbClr val="1B7F3C"/>
                </a:solidFill>
                <a:sym typeface="Euclid Symbol"/>
              </a:rPr>
              <a:t>mutually independent</a:t>
            </a:r>
          </a:p>
          <a:p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iff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sym typeface="Euclid Symbol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831815"/>
              </p:ext>
            </p:extLst>
          </p:nvPr>
        </p:nvGraphicFramePr>
        <p:xfrm>
          <a:off x="1550988" y="2605088"/>
          <a:ext cx="6670675" cy="24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8" name="Equation" r:id="rId4" imgW="1701800" imgH="635000" progId="Equation.DSMT4">
                  <p:embed/>
                </p:oleObj>
              </mc:Choice>
              <mc:Fallback>
                <p:oleObj name="Equation" r:id="rId4" imgW="17018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605088"/>
                        <a:ext cx="6670675" cy="248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3096" y="4716462"/>
            <a:ext cx="2761560" cy="1593850"/>
            <a:chOff x="643096" y="4716462"/>
            <a:chExt cx="2761560" cy="1593850"/>
          </a:xfrm>
        </p:grpSpPr>
        <p:sp>
          <p:nvSpPr>
            <p:cNvPr id="6" name="TextBox 5"/>
            <p:cNvSpPr txBox="1"/>
            <p:nvPr/>
          </p:nvSpPr>
          <p:spPr>
            <a:xfrm>
              <a:off x="643096" y="4983982"/>
              <a:ext cx="197201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+mj-lt"/>
                </a:rPr>
                <a:t>for all </a:t>
              </a:r>
              <a:endParaRPr lang="en-US" sz="4400" dirty="0">
                <a:latin typeface="+mj-lt"/>
              </a:endParaRPr>
            </a:p>
          </p:txBody>
        </p:sp>
        <p:graphicFrame>
          <p:nvGraphicFramePr>
            <p:cNvPr id="148483" name="Object 3"/>
            <p:cNvGraphicFramePr>
              <a:graphicFrameLocks noChangeAspect="1"/>
            </p:cNvGraphicFramePr>
            <p:nvPr/>
          </p:nvGraphicFramePr>
          <p:xfrm>
            <a:off x="2469619" y="4716462"/>
            <a:ext cx="935037" cy="159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99" name="Equation" r:id="rId6" imgW="215900" imgH="368300" progId="Equation.DSMT4">
                    <p:embed/>
                  </p:oleObj>
                </mc:Choice>
                <mc:Fallback>
                  <p:oleObj name="Equation" r:id="rId6" imgW="215900" imgH="368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9619" y="4716462"/>
                          <a:ext cx="935037" cy="1593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3604591" y="4731028"/>
            <a:ext cx="5156237" cy="1618827"/>
            <a:chOff x="3604591" y="4731028"/>
            <a:chExt cx="5156237" cy="1618827"/>
          </a:xfrm>
        </p:grpSpPr>
        <p:sp>
          <p:nvSpPr>
            <p:cNvPr id="9" name="TextBox 8"/>
            <p:cNvSpPr txBox="1"/>
            <p:nvPr/>
          </p:nvSpPr>
          <p:spPr>
            <a:xfrm>
              <a:off x="3922644" y="4903305"/>
              <a:ext cx="483818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2</a:t>
              </a:r>
              <a:r>
                <a:rPr lang="en-US" sz="4400" baseline="30000" dirty="0" smtClean="0">
                  <a:solidFill>
                    <a:srgbClr val="0000CC"/>
                  </a:solidFill>
                  <a:latin typeface="+mj-lt"/>
                </a:rPr>
                <a:t>n</a:t>
              </a:r>
              <a:r>
                <a:rPr lang="en-US" sz="4400" dirty="0" smtClean="0">
                  <a:solidFill>
                    <a:srgbClr val="0000CC"/>
                  </a:solidFill>
                  <a:latin typeface="+mj-lt"/>
                </a:rPr>
                <a:t>-(n+1)</a:t>
              </a:r>
              <a:r>
                <a:rPr lang="en-US" sz="4400" dirty="0" smtClean="0">
                  <a:latin typeface="+mj-lt"/>
                </a:rPr>
                <a:t> equations</a:t>
              </a:r>
            </a:p>
            <a:p>
              <a:pPr algn="l"/>
              <a:r>
                <a:rPr lang="en-US" sz="4400" dirty="0" smtClean="0">
                  <a:latin typeface="+mj-lt"/>
                </a:rPr>
                <a:t>to check!</a:t>
              </a:r>
            </a:p>
          </p:txBody>
        </p:sp>
        <p:sp>
          <p:nvSpPr>
            <p:cNvPr id="10" name="Double Bracket 9"/>
            <p:cNvSpPr/>
            <p:nvPr/>
          </p:nvSpPr>
          <p:spPr bwMode="auto">
            <a:xfrm>
              <a:off x="3604591" y="4731028"/>
              <a:ext cx="5155096" cy="1590259"/>
            </a:xfrm>
            <a:prstGeom prst="bracketPair">
              <a:avLst/>
            </a:prstGeom>
            <a:noFill/>
            <a:ln w="444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6945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031" y="1179695"/>
            <a:ext cx="783549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Example: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  </a:t>
            </a:r>
            <a:r>
              <a:rPr lang="en-US" sz="4000" dirty="0" smtClean="0">
                <a:latin typeface="+mj-lt"/>
              </a:rPr>
              <a:t>Successive coin flips</a:t>
            </a:r>
          </a:p>
          <a:p>
            <a:pPr algn="l"/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H</a:t>
            </a:r>
            <a:r>
              <a:rPr lang="en-US" sz="4000" baseline="-25000" dirty="0" smtClean="0">
                <a:solidFill>
                  <a:srgbClr val="0000CC"/>
                </a:solidFill>
                <a:latin typeface="+mj-lt"/>
              </a:rPr>
              <a:t>i 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::= [</a:t>
            </a:r>
            <a:r>
              <a:rPr lang="en-US" sz="4000" dirty="0" err="1" smtClean="0">
                <a:solidFill>
                  <a:srgbClr val="0000CC"/>
                </a:solidFill>
                <a:latin typeface="+mj-lt"/>
              </a:rPr>
              <a:t>i</a:t>
            </a:r>
            <a:r>
              <a:rPr lang="en-US" sz="4000" baseline="30000" dirty="0" err="1" smtClean="0">
                <a:solidFill>
                  <a:srgbClr val="0000CC"/>
                </a:solidFill>
                <a:latin typeface="+mj-lt"/>
              </a:rPr>
              <a:t>th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 flip is Heads]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what happens on th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e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5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th 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flip is</a:t>
            </a:r>
            <a:endParaRPr lang="en-US" sz="4000" dirty="0" smtClean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independent of what happens on</a:t>
            </a:r>
          </a:p>
          <a:p>
            <a:pPr algn="l"/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1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st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4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4000" dirty="0" smtClean="0">
                <a:ln>
                  <a:solidFill>
                    <a:srgbClr val="000000"/>
                  </a:solidFill>
                </a:ln>
                <a:solidFill>
                  <a:srgbClr val="000000"/>
                </a:solidFill>
                <a:latin typeface="+mj-lt"/>
              </a:rPr>
              <a:t>or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7</a:t>
            </a:r>
            <a:r>
              <a:rPr lang="en-US" sz="4000" baseline="30000" dirty="0" smtClean="0">
                <a:solidFill>
                  <a:srgbClr val="000000"/>
                </a:solidFill>
                <a:latin typeface="+mj-lt"/>
              </a:rPr>
              <a:t>th</a:t>
            </a:r>
            <a:r>
              <a:rPr lang="en-US" sz="4000" dirty="0" smtClean="0">
                <a:solidFill>
                  <a:srgbClr val="000000"/>
                </a:solidFill>
                <a:latin typeface="+mj-lt"/>
              </a:rPr>
              <a:t> flip: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363601"/>
              </p:ext>
            </p:extLst>
          </p:nvPr>
        </p:nvGraphicFramePr>
        <p:xfrm>
          <a:off x="376238" y="3883025"/>
          <a:ext cx="85042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0" name="Equation" r:id="rId4" imgW="2108200" imgH="419100" progId="Equation.DSMT4">
                  <p:embed/>
                </p:oleObj>
              </mc:Choice>
              <mc:Fallback>
                <p:oleObj name="Equation" r:id="rId4" imgW="21082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238" y="3883025"/>
                        <a:ext cx="85042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52747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Pairwise </a:t>
            </a:r>
            <a:r>
              <a:rPr lang="en-US" sz="4400" dirty="0" smtClean="0"/>
              <a:t>Independence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05" y="1179695"/>
            <a:ext cx="82404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Example:  </a:t>
            </a:r>
            <a:r>
              <a:rPr lang="en-US" sz="4000" dirty="0" smtClean="0">
                <a:latin typeface="+mj-lt"/>
              </a:rPr>
              <a:t>Flip a 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fair</a:t>
            </a:r>
            <a:r>
              <a:rPr lang="en-US" sz="4000" dirty="0" smtClean="0">
                <a:latin typeface="+mj-lt"/>
              </a:rPr>
              <a:t> coin twice</a:t>
            </a:r>
          </a:p>
          <a:p>
            <a:pPr algn="l"/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H</a:t>
            </a:r>
            <a:r>
              <a:rPr lang="en-US" sz="4000" baseline="-25000" dirty="0" smtClean="0">
                <a:solidFill>
                  <a:srgbClr val="0000CC"/>
                </a:solidFill>
                <a:latin typeface="+mj-lt"/>
              </a:rPr>
              <a:t>1 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::= [Head on 1</a:t>
            </a:r>
            <a:r>
              <a:rPr lang="en-US" sz="4000" baseline="30000" dirty="0" smtClean="0">
                <a:solidFill>
                  <a:srgbClr val="0000CC"/>
                </a:solidFill>
                <a:latin typeface="+mj-lt"/>
              </a:rPr>
              <a:t>st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 flip]</a:t>
            </a:r>
          </a:p>
          <a:p>
            <a:pPr algn="l"/>
            <a:r>
              <a:rPr lang="en-US" sz="4000" dirty="0" err="1" smtClean="0">
                <a:solidFill>
                  <a:srgbClr val="0000CC"/>
                </a:solidFill>
                <a:latin typeface="+mj-lt"/>
              </a:rPr>
              <a:t>O</a:t>
            </a:r>
            <a:r>
              <a:rPr lang="en-US" sz="4000" baseline="-25000" dirty="0" err="1" smtClean="0">
                <a:solidFill>
                  <a:srgbClr val="0000CC"/>
                </a:solidFill>
                <a:latin typeface="Comic Sans MS"/>
              </a:rPr>
              <a:t>i</a:t>
            </a:r>
            <a:r>
              <a:rPr lang="en-US" sz="4000" baseline="-25000" dirty="0" smtClean="0">
                <a:solidFill>
                  <a:srgbClr val="0000CC"/>
                </a:solidFill>
                <a:latin typeface="Comic Sans MS"/>
              </a:rPr>
              <a:t> 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  <a:cs typeface="Comic Sans MS"/>
              </a:rPr>
              <a:t>:</a:t>
            </a:r>
            <a:r>
              <a:rPr lang="en-US" sz="4000" dirty="0">
                <a:solidFill>
                  <a:srgbClr val="0000CC"/>
                </a:solidFill>
                <a:latin typeface="Comic Sans MS"/>
                <a:cs typeface="Comic Sans MS"/>
              </a:rPr>
              <a:t>:=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  <a:cs typeface="Comic Sans MS"/>
              </a:rPr>
              <a:t>[Odd # H’s in first I flips]</a:t>
            </a:r>
            <a:endParaRPr lang="en-US" sz="4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1829" y="3175126"/>
            <a:ext cx="647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O</a:t>
            </a:r>
            <a:r>
              <a:rPr lang="en-US" sz="4400" baseline="-25000" dirty="0">
                <a:solidFill>
                  <a:srgbClr val="0000CC"/>
                </a:solidFill>
                <a:latin typeface="Comic Sans MS"/>
                <a:cs typeface="Comic Sans MS"/>
              </a:rPr>
              <a:t>2 </a:t>
            </a:r>
            <a:r>
              <a:rPr lang="en-US" sz="4400" dirty="0">
                <a:latin typeface="Comic Sans MS"/>
                <a:cs typeface="Comic Sans MS"/>
              </a:rPr>
              <a:t>is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independent of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H</a:t>
            </a:r>
            <a:r>
              <a:rPr lang="en-US" sz="4400" baseline="-25000" dirty="0">
                <a:solidFill>
                  <a:srgbClr val="0000CC"/>
                </a:solidFill>
                <a:latin typeface="Comic Sans MS"/>
                <a:cs typeface="Comic Sans MS"/>
              </a:rPr>
              <a:t>1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147744"/>
              </p:ext>
            </p:extLst>
          </p:nvPr>
        </p:nvGraphicFramePr>
        <p:xfrm>
          <a:off x="897936" y="3451752"/>
          <a:ext cx="6623688" cy="1945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2" name="Equation" r:id="rId4" imgW="1841500" imgH="469900" progId="Equation.DSMT4">
                  <p:embed/>
                </p:oleObj>
              </mc:Choice>
              <mc:Fallback>
                <p:oleObj name="Equation" r:id="rId4" imgW="1841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7936" y="3451752"/>
                        <a:ext cx="6623688" cy="1945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27291"/>
              </p:ext>
            </p:extLst>
          </p:nvPr>
        </p:nvGraphicFramePr>
        <p:xfrm>
          <a:off x="480218" y="4891873"/>
          <a:ext cx="8177213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3" name="Equation" r:id="rId6" imgW="2273300" imgH="711200" progId="Equation.DSMT4">
                  <p:embed/>
                </p:oleObj>
              </mc:Choice>
              <mc:Fallback>
                <p:oleObj name="Equation" r:id="rId6" imgW="22733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0218" y="4891873"/>
                        <a:ext cx="8177213" cy="294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01160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31" y="1086950"/>
            <a:ext cx="8428420" cy="5253584"/>
          </a:xfrm>
        </p:spPr>
        <p:txBody>
          <a:bodyPr/>
          <a:lstStyle/>
          <a:p>
            <a:r>
              <a:rPr lang="en-US" sz="5400" dirty="0" smtClean="0"/>
              <a:t>Events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, 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,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400" dirty="0" smtClean="0">
                <a:sym typeface="Euclid Symbol"/>
              </a:rPr>
              <a:t>are</a:t>
            </a:r>
          </a:p>
          <a:p>
            <a:pPr algn="ctr"/>
            <a:r>
              <a:rPr lang="en-US" sz="48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when</a:t>
            </a:r>
          </a:p>
          <a:p>
            <a:r>
              <a:rPr lang="en-US" sz="4800" dirty="0" smtClean="0">
                <a:solidFill>
                  <a:srgbClr val="0000CC"/>
                </a:solidFill>
                <a:sym typeface="Euclid Symbol"/>
              </a:rPr>
              <a:t>                        </a:t>
            </a:r>
            <a:endParaRPr lang="en-US" sz="4800" dirty="0" smtClean="0">
              <a:solidFill>
                <a:srgbClr val="0000CC"/>
              </a:solidFill>
              <a:sym typeface="Euclid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947262"/>
              </p:ext>
            </p:extLst>
          </p:nvPr>
        </p:nvGraphicFramePr>
        <p:xfrm>
          <a:off x="243601" y="3725070"/>
          <a:ext cx="8439650" cy="27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8" name="Equation" r:id="rId4" imgW="2400300" imgH="787400" progId="Equation.DSMT4">
                  <p:embed/>
                </p:oleObj>
              </mc:Choice>
              <mc:Fallback>
                <p:oleObj name="Equation" r:id="rId4" imgW="24003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01" y="3725070"/>
                        <a:ext cx="8439650" cy="27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118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Mutual Independence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31" y="1086950"/>
            <a:ext cx="8428420" cy="5253584"/>
          </a:xfrm>
        </p:spPr>
        <p:txBody>
          <a:bodyPr/>
          <a:lstStyle/>
          <a:p>
            <a:r>
              <a:rPr lang="en-US" sz="5400" dirty="0" smtClean="0"/>
              <a:t>Events 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1</a:t>
            </a:r>
            <a:r>
              <a:rPr lang="en-US" sz="5400" dirty="0" smtClean="0">
                <a:solidFill>
                  <a:srgbClr val="0000CC"/>
                </a:solidFill>
              </a:rPr>
              <a:t>, A</a:t>
            </a:r>
            <a:r>
              <a:rPr lang="en-US" sz="5400" baseline="-25000" dirty="0" smtClean="0">
                <a:solidFill>
                  <a:srgbClr val="0000CC"/>
                </a:solidFill>
              </a:rPr>
              <a:t>2</a:t>
            </a:r>
            <a:r>
              <a:rPr lang="en-US" sz="5400" dirty="0" smtClean="0">
                <a:solidFill>
                  <a:srgbClr val="0000CC"/>
                </a:solidFill>
              </a:rPr>
              <a:t>,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…,</a:t>
            </a:r>
            <a:r>
              <a:rPr lang="en-US" sz="5400" dirty="0" smtClean="0">
                <a:solidFill>
                  <a:srgbClr val="0000CC"/>
                </a:solidFill>
              </a:rPr>
              <a:t>A</a:t>
            </a:r>
            <a:r>
              <a:rPr lang="en-US" sz="5400" baseline="-25000" dirty="0" smtClean="0">
                <a:solidFill>
                  <a:srgbClr val="0000CC"/>
                </a:solidFill>
              </a:rPr>
              <a:t>n</a:t>
            </a:r>
            <a:r>
              <a:rPr lang="en-US" sz="54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400" dirty="0" smtClean="0">
                <a:sym typeface="Euclid Symbol"/>
              </a:rPr>
              <a:t>are</a:t>
            </a:r>
          </a:p>
          <a:p>
            <a:pPr algn="ctr"/>
            <a:r>
              <a:rPr lang="en-US" sz="4800" dirty="0" smtClean="0">
                <a:solidFill>
                  <a:srgbClr val="660066"/>
                </a:solidFill>
                <a:sym typeface="Euclid Symbol"/>
              </a:rPr>
              <a:t>mutually independent</a:t>
            </a:r>
          </a:p>
          <a:p>
            <a:r>
              <a:rPr lang="en-US" sz="4800" dirty="0" smtClean="0">
                <a:solidFill>
                  <a:srgbClr val="000000"/>
                </a:solidFill>
                <a:sym typeface="Euclid Symbol"/>
              </a:rPr>
              <a:t>when</a:t>
            </a:r>
          </a:p>
          <a:p>
            <a:r>
              <a:rPr lang="en-US" sz="4800" dirty="0" smtClean="0">
                <a:solidFill>
                  <a:srgbClr val="0000CC"/>
                </a:solidFill>
                <a:sym typeface="Euclid Symbol"/>
              </a:rPr>
              <a:t>                        </a:t>
            </a:r>
            <a:endParaRPr lang="en-US" sz="4800" dirty="0" smtClean="0">
              <a:solidFill>
                <a:srgbClr val="0000CC"/>
              </a:solidFill>
              <a:sym typeface="Euclid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050810"/>
              </p:ext>
            </p:extLst>
          </p:nvPr>
        </p:nvGraphicFramePr>
        <p:xfrm>
          <a:off x="1309950" y="3682890"/>
          <a:ext cx="6517750" cy="237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98" name="Equation" r:id="rId4" imgW="1638300" imgH="596900" progId="Equation.DSMT4">
                  <p:embed/>
                </p:oleObj>
              </mc:Choice>
              <mc:Fallback>
                <p:oleObj name="Equation" r:id="rId4" imgW="16383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950" y="3682890"/>
                        <a:ext cx="6517750" cy="23736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34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00CC"/>
                </a:solidFill>
              </a:rPr>
              <a:t>k</a:t>
            </a:r>
            <a:r>
              <a:rPr lang="en-US" sz="3600" dirty="0" smtClean="0"/>
              <a:t>-way Independence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15" y="1162874"/>
            <a:ext cx="7954187" cy="4582296"/>
          </a:xfrm>
        </p:spPr>
        <p:txBody>
          <a:bodyPr/>
          <a:lstStyle/>
          <a:p>
            <a:r>
              <a:rPr lang="en-US" sz="4800" dirty="0" smtClean="0"/>
              <a:t>Events </a:t>
            </a:r>
            <a:r>
              <a:rPr lang="en-US" sz="4800" dirty="0" smtClean="0">
                <a:solidFill>
                  <a:srgbClr val="0000CC"/>
                </a:solidFill>
              </a:rPr>
              <a:t>A</a:t>
            </a:r>
            <a:r>
              <a:rPr lang="en-US" sz="4800" baseline="-25000" dirty="0" smtClean="0">
                <a:solidFill>
                  <a:srgbClr val="0000CC"/>
                </a:solidFill>
              </a:rPr>
              <a:t>1</a:t>
            </a:r>
            <a:r>
              <a:rPr lang="en-US" sz="4800" dirty="0" smtClean="0">
                <a:solidFill>
                  <a:srgbClr val="0000CC"/>
                </a:solidFill>
              </a:rPr>
              <a:t>, A</a:t>
            </a:r>
            <a:r>
              <a:rPr lang="en-US" sz="4800" baseline="-25000" dirty="0" smtClean="0">
                <a:solidFill>
                  <a:srgbClr val="0000CC"/>
                </a:solidFill>
              </a:rPr>
              <a:t>2</a:t>
            </a:r>
            <a:r>
              <a:rPr lang="en-US" sz="4800" dirty="0" smtClean="0">
                <a:solidFill>
                  <a:srgbClr val="0000CC"/>
                </a:solidFill>
              </a:rPr>
              <a:t>, ... </a:t>
            </a:r>
            <a:r>
              <a:rPr lang="en-US" sz="4800" dirty="0" smtClean="0"/>
              <a:t>are</a:t>
            </a:r>
          </a:p>
          <a:p>
            <a:pPr algn="ctr"/>
            <a:r>
              <a:rPr lang="en-US" sz="4800" dirty="0" smtClean="0">
                <a:solidFill>
                  <a:srgbClr val="0000CC"/>
                </a:solidFill>
              </a:rPr>
              <a:t>k</a:t>
            </a:r>
            <a:r>
              <a:rPr lang="en-US" sz="4800" dirty="0" smtClean="0">
                <a:solidFill>
                  <a:srgbClr val="7030A0"/>
                </a:solidFill>
              </a:rPr>
              <a:t>-way independent</a:t>
            </a:r>
          </a:p>
          <a:p>
            <a:r>
              <a:rPr lang="en-US" sz="4800" dirty="0" err="1" smtClean="0"/>
              <a:t>iff</a:t>
            </a:r>
            <a:r>
              <a:rPr lang="en-US" sz="4800" dirty="0" smtClean="0"/>
              <a:t> </a:t>
            </a:r>
            <a:r>
              <a:rPr lang="en-US" sz="4800" dirty="0">
                <a:solidFill>
                  <a:srgbClr val="0000FF"/>
                </a:solidFill>
              </a:rPr>
              <a:t>(k-1)</a:t>
            </a:r>
            <a:r>
              <a:rPr lang="en-US" sz="4800" dirty="0"/>
              <a:t>-way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82491"/>
              </p:ext>
            </p:extLst>
          </p:nvPr>
        </p:nvGraphicFramePr>
        <p:xfrm>
          <a:off x="1933575" y="3819525"/>
          <a:ext cx="6059488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4" name="Equation" r:id="rId4" imgW="1701800" imgH="635000" progId="Equation.DSMT4">
                  <p:embed/>
                </p:oleObj>
              </mc:Choice>
              <mc:Fallback>
                <p:oleObj name="Equation" r:id="rId4" imgW="17018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819525"/>
                        <a:ext cx="6059488" cy="2260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7885" y="3765098"/>
            <a:ext cx="1139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9786536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Pairwise </a:t>
            </a:r>
            <a:r>
              <a:rPr lang="en-US" sz="4400" dirty="0" smtClean="0"/>
              <a:t>Independence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05" y="1179695"/>
            <a:ext cx="82404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Example: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  </a:t>
            </a:r>
            <a:r>
              <a:rPr lang="en-US" sz="4000" dirty="0" smtClean="0">
                <a:latin typeface="+mj-lt"/>
              </a:rPr>
              <a:t>Flip a 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fair</a:t>
            </a:r>
            <a:r>
              <a:rPr lang="en-US" sz="4000" dirty="0" smtClean="0">
                <a:latin typeface="+mj-lt"/>
              </a:rPr>
              <a:t> coin twice</a:t>
            </a:r>
          </a:p>
          <a:p>
            <a:pPr algn="l"/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H</a:t>
            </a:r>
            <a:r>
              <a:rPr lang="en-US" sz="4000" baseline="-25000" dirty="0" smtClean="0">
                <a:solidFill>
                  <a:srgbClr val="0000CC"/>
                </a:solidFill>
                <a:latin typeface="+mj-lt"/>
              </a:rPr>
              <a:t>1  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::= [Head on 1</a:t>
            </a:r>
            <a:r>
              <a:rPr lang="en-US" sz="4000" baseline="30000" dirty="0" smtClean="0">
                <a:solidFill>
                  <a:srgbClr val="0000CC"/>
                </a:solidFill>
                <a:latin typeface="+mj-lt"/>
              </a:rPr>
              <a:t>st</a:t>
            </a:r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 flip]</a:t>
            </a:r>
          </a:p>
          <a:p>
            <a:pPr lvl="0" algn="l"/>
            <a:r>
              <a:rPr lang="en-US" sz="4000" dirty="0" smtClean="0">
                <a:solidFill>
                  <a:srgbClr val="0000CC"/>
                </a:solidFill>
                <a:latin typeface="Comic Sans MS"/>
              </a:rPr>
              <a:t>H</a:t>
            </a:r>
            <a:r>
              <a:rPr lang="en-US" sz="4000" baseline="-25000" dirty="0" smtClean="0">
                <a:solidFill>
                  <a:srgbClr val="0000CC"/>
                </a:solidFill>
                <a:latin typeface="Comic Sans MS"/>
              </a:rPr>
              <a:t>2  </a:t>
            </a:r>
            <a:r>
              <a:rPr lang="en-US" sz="4000" dirty="0">
                <a:solidFill>
                  <a:srgbClr val="0000CC"/>
                </a:solidFill>
                <a:latin typeface="Comic Sans MS"/>
              </a:rPr>
              <a:t>::= [Head on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</a:rPr>
              <a:t>2</a:t>
            </a:r>
            <a:r>
              <a:rPr lang="en-US" sz="4000" baseline="30000" dirty="0" smtClean="0">
                <a:solidFill>
                  <a:srgbClr val="0000CC"/>
                </a:solidFill>
                <a:latin typeface="Comic Sans MS"/>
              </a:rPr>
              <a:t>nd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</a:rPr>
              <a:t>  </a:t>
            </a:r>
            <a:r>
              <a:rPr lang="en-US" sz="4000" dirty="0">
                <a:solidFill>
                  <a:srgbClr val="0000CC"/>
                </a:solidFill>
                <a:latin typeface="Comic Sans MS"/>
              </a:rPr>
              <a:t>flip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</a:rPr>
              <a:t>]</a:t>
            </a:r>
            <a:endParaRPr lang="en-US" sz="4000" dirty="0" smtClean="0">
              <a:solidFill>
                <a:srgbClr val="0000CC"/>
              </a:solidFill>
              <a:latin typeface="+mj-lt"/>
            </a:endParaRPr>
          </a:p>
          <a:p>
            <a:pPr algn="l"/>
            <a:r>
              <a:rPr lang="en-US" sz="4000" dirty="0" smtClean="0">
                <a:solidFill>
                  <a:srgbClr val="0000CC"/>
                </a:solidFill>
                <a:latin typeface="+mj-lt"/>
              </a:rPr>
              <a:t>O</a:t>
            </a:r>
            <a:r>
              <a:rPr lang="en-US" sz="4000" baseline="-25000" dirty="0" smtClean="0">
                <a:solidFill>
                  <a:srgbClr val="0000CC"/>
                </a:solidFill>
                <a:latin typeface="Comic Sans MS"/>
              </a:rPr>
              <a:t>   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  <a:cs typeface="Comic Sans MS"/>
              </a:rPr>
              <a:t>:</a:t>
            </a:r>
            <a:r>
              <a:rPr lang="en-US" sz="4000" dirty="0">
                <a:solidFill>
                  <a:srgbClr val="0000CC"/>
                </a:solidFill>
                <a:latin typeface="Comic Sans MS"/>
                <a:cs typeface="Comic Sans MS"/>
              </a:rPr>
              <a:t>:= </a:t>
            </a:r>
            <a:r>
              <a:rPr lang="en-US" sz="4000" dirty="0" smtClean="0">
                <a:solidFill>
                  <a:srgbClr val="0000CC"/>
                </a:solidFill>
                <a:latin typeface="Comic Sans MS"/>
                <a:cs typeface="Comic Sans MS"/>
              </a:rPr>
              <a:t>[Odd # Heads]</a:t>
            </a:r>
            <a:endParaRPr lang="en-US" sz="4000" dirty="0" smtClean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9261" y="3973478"/>
            <a:ext cx="76508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800000"/>
                </a:solidFill>
                <a:latin typeface="Comic Sans MS"/>
                <a:cs typeface="Comic Sans MS"/>
              </a:rPr>
              <a:t>Claim: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 O</a:t>
            </a:r>
            <a:r>
              <a:rPr lang="en-US" sz="4400" baseline="-250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is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independent of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H</a:t>
            </a:r>
            <a:r>
              <a:rPr lang="en-US" sz="4400" baseline="-25000" dirty="0" smtClean="0">
                <a:solidFill>
                  <a:srgbClr val="0000CC"/>
                </a:solidFill>
                <a:latin typeface="Comic Sans MS"/>
                <a:cs typeface="Comic Sans MS"/>
              </a:rPr>
              <a:t>1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60301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Pairwise </a:t>
            </a:r>
            <a:r>
              <a:rPr lang="en-US" sz="4400" dirty="0" smtClean="0"/>
              <a:t>Independence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mutualindep</a:t>
            </a:r>
            <a:r>
              <a:rPr lang="en-US" dirty="0" smtClean="0"/>
              <a:t>.</a:t>
            </a:r>
            <a:fld id="{679D5B46-281B-48C5-ADB5-CFE0495CD19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mutualindep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705" y="1179695"/>
            <a:ext cx="8240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Example: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  </a:t>
            </a:r>
            <a:r>
              <a:rPr lang="en-US" sz="4000" dirty="0" smtClean="0">
                <a:latin typeface="+mj-lt"/>
              </a:rPr>
              <a:t>Flip a </a:t>
            </a:r>
            <a:r>
              <a:rPr lang="en-US" sz="4000" dirty="0" smtClean="0">
                <a:solidFill>
                  <a:srgbClr val="800000"/>
                </a:solidFill>
                <a:latin typeface="+mj-lt"/>
              </a:rPr>
              <a:t>fair</a:t>
            </a:r>
            <a:r>
              <a:rPr lang="en-US" sz="4000" dirty="0" smtClean="0">
                <a:latin typeface="+mj-lt"/>
              </a:rPr>
              <a:t> coin twice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2440" y="1916023"/>
            <a:ext cx="64727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0000CC"/>
                </a:solidFill>
                <a:latin typeface="Comic Sans MS"/>
                <a:cs typeface="Comic Sans MS"/>
              </a:rPr>
              <a:t>O</a:t>
            </a:r>
            <a:r>
              <a:rPr lang="en-US" sz="4400" baseline="-25000" dirty="0" smtClean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latin typeface="Comic Sans MS"/>
                <a:cs typeface="Comic Sans MS"/>
              </a:rPr>
              <a:t>is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independent of</a:t>
            </a:r>
            <a:r>
              <a:rPr lang="en-US" sz="4400" dirty="0">
                <a:solidFill>
                  <a:srgbClr val="0000CC"/>
                </a:solidFill>
                <a:latin typeface="Comic Sans MS"/>
                <a:cs typeface="Comic Sans MS"/>
              </a:rPr>
              <a:t> H</a:t>
            </a:r>
            <a:r>
              <a:rPr lang="en-US" sz="4400" baseline="-25000" dirty="0">
                <a:solidFill>
                  <a:srgbClr val="0000CC"/>
                </a:solidFill>
                <a:latin typeface="Comic Sans MS"/>
                <a:cs typeface="Comic Sans MS"/>
              </a:rPr>
              <a:t>1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: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189086"/>
              </p:ext>
            </p:extLst>
          </p:nvPr>
        </p:nvGraphicFramePr>
        <p:xfrm>
          <a:off x="354621" y="4693121"/>
          <a:ext cx="8552842" cy="99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62" name="Equation" r:id="rId4" imgW="2882900" imgH="292100" progId="Equation.DSMT4">
                  <p:embed/>
                </p:oleObj>
              </mc:Choice>
              <mc:Fallback>
                <p:oleObj name="Equation" r:id="rId4" imgW="28829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621" y="4693121"/>
                        <a:ext cx="8552842" cy="99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20172"/>
              </p:ext>
            </p:extLst>
          </p:nvPr>
        </p:nvGraphicFramePr>
        <p:xfrm>
          <a:off x="1537836" y="2686050"/>
          <a:ext cx="68659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63" name="Equation" r:id="rId6" imgW="2006600" imgH="228600" progId="Equation.DSMT4">
                  <p:embed/>
                </p:oleObj>
              </mc:Choice>
              <mc:Fallback>
                <p:oleObj name="Equation" r:id="rId6" imgW="2006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7836" y="2686050"/>
                        <a:ext cx="6865938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162234"/>
              </p:ext>
            </p:extLst>
          </p:nvPr>
        </p:nvGraphicFramePr>
        <p:xfrm>
          <a:off x="371475" y="3565761"/>
          <a:ext cx="84169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64" name="Equation" r:id="rId8" imgW="2298700" imgH="292100" progId="Equation.DSMT4">
                  <p:embed/>
                </p:oleObj>
              </mc:Choice>
              <mc:Fallback>
                <p:oleObj name="Equation" r:id="rId8" imgW="22987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1475" y="3565761"/>
                        <a:ext cx="841692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4024" y="5589528"/>
            <a:ext cx="750123" cy="75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9319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807</Words>
  <Application>Microsoft Macintosh PowerPoint</Application>
  <PresentationFormat>On-screen Show (4:3)</PresentationFormat>
  <Paragraphs>177</Paragraphs>
  <Slides>21</Slides>
  <Notes>20</Notes>
  <HiddenSlides>9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1_Default Design</vt:lpstr>
      <vt:lpstr>MathType 6.0 Equation</vt:lpstr>
      <vt:lpstr>Equation</vt:lpstr>
      <vt:lpstr>Mutually Independent Events</vt:lpstr>
      <vt:lpstr>Mutual Independence</vt:lpstr>
      <vt:lpstr>Mutual Independence</vt:lpstr>
      <vt:lpstr>Pairwise Independence</vt:lpstr>
      <vt:lpstr>Mutual Independence</vt:lpstr>
      <vt:lpstr>Mutual Independence</vt:lpstr>
      <vt:lpstr>k-way Independence</vt:lpstr>
      <vt:lpstr>Pairwise Independence</vt:lpstr>
      <vt:lpstr>Pairwise Independence</vt:lpstr>
      <vt:lpstr>Not Mutually Independent</vt:lpstr>
      <vt:lpstr>2-way Independence</vt:lpstr>
      <vt:lpstr>k-way Independence</vt:lpstr>
      <vt:lpstr>k-way Independence</vt:lpstr>
      <vt:lpstr>k-way Independence</vt:lpstr>
      <vt:lpstr>Mutual Independence</vt:lpstr>
      <vt:lpstr>k-way Independence</vt:lpstr>
      <vt:lpstr>Independent Product Rule</vt:lpstr>
      <vt:lpstr>k-way Independence</vt:lpstr>
      <vt:lpstr>2-way vs 3-way independence</vt:lpstr>
      <vt:lpstr>2-way vs 3-way Independence</vt:lpstr>
      <vt:lpstr>Mutual Independence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256</cp:revision>
  <cp:lastPrinted>2012-04-23T21:15:39Z</cp:lastPrinted>
  <dcterms:created xsi:type="dcterms:W3CDTF">2011-04-25T16:32:47Z</dcterms:created>
  <dcterms:modified xsi:type="dcterms:W3CDTF">2013-05-02T23:13:51Z</dcterms:modified>
</cp:coreProperties>
</file>