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3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4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5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26.xml" ContentType="application/vnd.openxmlformats-officedocument.presentationml.notesSlide+xml"/>
  <Override PartName="/ppt/embeddings/oleObject40.bin" ContentType="application/vnd.openxmlformats-officedocument.oleObject"/>
  <Override PartName="/ppt/notesSlides/notesSlide27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28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9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1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32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33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34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35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36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notesSlides/notesSlide37.xml" ContentType="application/vnd.openxmlformats-officedocument.presentationml.notesSlide+xml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38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notesSlides/notesSlide39.xml" ContentType="application/vnd.openxmlformats-officedocument.presentationml.notesSlide+xml"/>
  <Override PartName="/ppt/embeddings/oleObject84.bin" ContentType="application/vnd.openxmlformats-officedocument.oleObject"/>
  <Override PartName="/ppt/notesSlides/notesSlide40.xml" ContentType="application/vnd.openxmlformats-officedocument.presentationml.notesSlide+xml"/>
  <Override PartName="/ppt/embeddings/oleObject85.bin" ContentType="application/vnd.openxmlformats-officedocument.oleObject"/>
  <Override PartName="/ppt/notesSlides/notesSlide41.xml" ContentType="application/vnd.openxmlformats-officedocument.presentationml.notesSlide+xml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notesSlides/notesSlide42.xml" ContentType="application/vnd.openxmlformats-officedocument.presentationml.notesSlide+xml"/>
  <Override PartName="/ppt/embeddings/oleObject88.bin" ContentType="application/vnd.openxmlformats-officedocument.oleObject"/>
  <Override PartName="/ppt/notesSlides/notesSlide43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notesSlides/notesSlide44.xml" ContentType="application/vnd.openxmlformats-officedocument.presentationml.notesSlide+xml"/>
  <Override PartName="/ppt/embeddings/oleObject91.bin" ContentType="application/vnd.openxmlformats-officedocument.oleObject"/>
  <Override PartName="/ppt/tags/tag2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4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27" r:id="rId34"/>
    <p:sldId id="469" r:id="rId35"/>
    <p:sldId id="464" r:id="rId36"/>
    <p:sldId id="465" r:id="rId37"/>
    <p:sldId id="466" r:id="rId38"/>
    <p:sldId id="467" r:id="rId39"/>
    <p:sldId id="468" r:id="rId40"/>
    <p:sldId id="470" r:id="rId41"/>
    <p:sldId id="471" r:id="rId42"/>
    <p:sldId id="412" r:id="rId43"/>
    <p:sldId id="413" r:id="rId44"/>
    <p:sldId id="416" r:id="rId45"/>
    <p:sldId id="418" r:id="rId46"/>
    <p:sldId id="392" r:id="rId47"/>
    <p:sldId id="414" r:id="rId48"/>
    <p:sldId id="429" r:id="rId49"/>
    <p:sldId id="472" r:id="rId50"/>
    <p:sldId id="473" r:id="rId51"/>
    <p:sldId id="430" r:id="rId52"/>
    <p:sldId id="395" r:id="rId53"/>
    <p:sldId id="419" r:id="rId54"/>
    <p:sldId id="420" r:id="rId55"/>
    <p:sldId id="421" r:id="rId56"/>
    <p:sldId id="422" r:id="rId57"/>
    <p:sldId id="423" r:id="rId58"/>
    <p:sldId id="424" r:id="rId59"/>
    <p:sldId id="425" r:id="rId60"/>
  </p:sldIdLst>
  <p:sldSz cx="9144000" cy="6858000" type="screen4x3"/>
  <p:notesSz cx="9601200" cy="7315200"/>
  <p:custDataLst>
    <p:tags r:id="rId6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520" y="-4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18.emf"/><Relationship Id="rId3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1.emf"/><Relationship Id="rId1" Type="http://schemas.openxmlformats.org/officeDocument/2006/relationships/image" Target="../media/image32.emf"/><Relationship Id="rId2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7.emf"/><Relationship Id="rId3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23.emf"/><Relationship Id="rId1" Type="http://schemas.openxmlformats.org/officeDocument/2006/relationships/image" Target="../media/image33.emf"/><Relationship Id="rId2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40.emf"/><Relationship Id="rId1" Type="http://schemas.openxmlformats.org/officeDocument/2006/relationships/image" Target="../media/image33.emf"/><Relationship Id="rId2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42.emf"/><Relationship Id="rId1" Type="http://schemas.openxmlformats.org/officeDocument/2006/relationships/image" Target="../media/image33.emf"/><Relationship Id="rId2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1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1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18.emf"/><Relationship Id="rId3" Type="http://schemas.openxmlformats.org/officeDocument/2006/relationships/image" Target="../media/image2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36.emf"/><Relationship Id="rId13" Type="http://schemas.openxmlformats.org/officeDocument/2006/relationships/oleObject" Target="../embeddings/oleObject52.bin"/><Relationship Id="rId14" Type="http://schemas.openxmlformats.org/officeDocument/2006/relationships/image" Target="../media/image3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9.bin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56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2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40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65.bin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1.bin"/><Relationship Id="rId12" Type="http://schemas.openxmlformats.org/officeDocument/2006/relationships/image" Target="../media/image4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7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77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79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80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83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87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8.emf"/><Relationship Id="rId6" Type="http://schemas.openxmlformats.org/officeDocument/2006/relationships/oleObject" Target="../embeddings/oleObject90.bin"/><Relationship Id="rId7" Type="http://schemas.openxmlformats.org/officeDocument/2006/relationships/image" Target="../media/image49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5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5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image" Target="../media/image5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  <a:endParaRPr lang="en-US" sz="8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99% 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99% 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99% 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99% 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1%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probability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Probability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probability: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Probability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4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5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Probability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46966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88635"/>
              </p:ext>
            </p:extLst>
          </p:nvPr>
        </p:nvGraphicFramePr>
        <p:xfrm>
          <a:off x="187433" y="35814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433" y="35814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79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79378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54131"/>
              </p:ext>
            </p:extLst>
          </p:nvPr>
        </p:nvGraphicFramePr>
        <p:xfrm>
          <a:off x="244475" y="3352800"/>
          <a:ext cx="8899525" cy="17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475" y="3352800"/>
                        <a:ext cx="8899525" cy="175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4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22884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587396"/>
              </p:ext>
            </p:extLst>
          </p:nvPr>
        </p:nvGraphicFramePr>
        <p:xfrm>
          <a:off x="155675" y="3335336"/>
          <a:ext cx="8988325" cy="17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675" y="3335336"/>
                        <a:ext cx="8988325" cy="176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623010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79374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4" imgW="1054100" imgH="228600" progId="Equation.DSMT4">
                  <p:embed/>
                </p:oleObj>
              </mc:Choice>
              <mc:Fallback>
                <p:oleObj name="Equation" r:id="rId4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152464"/>
              </p:ext>
            </p:extLst>
          </p:nvPr>
        </p:nvGraphicFramePr>
        <p:xfrm>
          <a:off x="427038" y="3335338"/>
          <a:ext cx="8443912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Equation" r:id="rId6" imgW="2362200" imgH="495300" progId="Equation.DSMT4">
                  <p:embed/>
                </p:oleObj>
              </mc:Choice>
              <mc:Fallback>
                <p:oleObj name="Equation" r:id="rId6" imgW="2362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038" y="3335338"/>
                        <a:ext cx="8443912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340547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18054"/>
              </p:ext>
            </p:extLst>
          </p:nvPr>
        </p:nvGraphicFramePr>
        <p:xfrm>
          <a:off x="954088" y="3124200"/>
          <a:ext cx="7242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Equation" r:id="rId4" imgW="1879600" imgH="495300" progId="Equation.DSMT4">
                  <p:embed/>
                </p:oleObj>
              </mc:Choice>
              <mc:Fallback>
                <p:oleObj name="Equation" r:id="rId4" imgW="1879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088" y="3124200"/>
                        <a:ext cx="724217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00480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93580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41239"/>
              </p:ext>
            </p:extLst>
          </p:nvPr>
        </p:nvGraphicFramePr>
        <p:xfrm>
          <a:off x="808038" y="3124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Equation" r:id="rId4" imgW="1955800" imgH="495300" progId="Equation.DSMT4">
                  <p:embed/>
                </p:oleObj>
              </mc:Choice>
              <mc:Fallback>
                <p:oleObj name="Equation" r:id="rId4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8" y="3124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72924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46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10558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9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056197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704535"/>
              </p:ext>
            </p:extLst>
          </p:nvPr>
        </p:nvGraphicFramePr>
        <p:xfrm>
          <a:off x="263525" y="1524000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24000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5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</a:t>
            </a:r>
            <a:r>
              <a:rPr lang="en-US" sz="4400" dirty="0" smtClean="0">
                <a:latin typeface="Comic Sans MS"/>
                <a:cs typeface="Comic Sans MS"/>
              </a:rPr>
              <a:t>someone has </a:t>
            </a:r>
            <a:r>
              <a:rPr lang="en-US" sz="4400" dirty="0" smtClean="0">
                <a:latin typeface="Comic Sans MS"/>
                <a:cs typeface="Comic Sans MS"/>
              </a:rPr>
              <a:t>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39388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215910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58103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51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96664"/>
              </p:ext>
            </p:extLst>
          </p:nvPr>
        </p:nvGraphicFramePr>
        <p:xfrm>
          <a:off x="815975" y="3171825"/>
          <a:ext cx="695007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Equation" r:id="rId4" imgW="1803400" imgH="469900" progId="Equation.DSMT4">
                  <p:embed/>
                </p:oleObj>
              </mc:Choice>
              <mc:Fallback>
                <p:oleObj name="Equation" r:id="rId4" imgW="1803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71825"/>
                        <a:ext cx="6950075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82757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19981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62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34253"/>
              </p:ext>
            </p:extLst>
          </p:nvPr>
        </p:nvGraphicFramePr>
        <p:xfrm>
          <a:off x="1600200" y="3352800"/>
          <a:ext cx="589223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Equation" r:id="rId4" imgW="1041400" imgH="215900" progId="Equation.DSMT4">
                  <p:embed/>
                </p:oleObj>
              </mc:Choice>
              <mc:Fallback>
                <p:oleObj name="Equation" r:id="rId4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89223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69778"/>
              </p:ext>
            </p:extLst>
          </p:nvPr>
        </p:nvGraphicFramePr>
        <p:xfrm>
          <a:off x="263525" y="1544638"/>
          <a:ext cx="553583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5535833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74099"/>
              </p:ext>
            </p:extLst>
          </p:nvPr>
        </p:nvGraphicFramePr>
        <p:xfrm>
          <a:off x="228600" y="2438400"/>
          <a:ext cx="4419600" cy="353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3" name="Equation" r:id="rId8" imgW="571500" imgH="457200" progId="Equation.DSMT4">
                  <p:embed/>
                </p:oleObj>
              </mc:Choice>
              <mc:Fallback>
                <p:oleObj name="Equation" r:id="rId8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600" y="2438400"/>
                        <a:ext cx="4419600" cy="353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42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11396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9556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188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26673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144567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360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9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2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3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4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18968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53515"/>
              </p:ext>
            </p:extLst>
          </p:nvPr>
        </p:nvGraphicFramePr>
        <p:xfrm>
          <a:off x="533400" y="3216233"/>
          <a:ext cx="7562194" cy="211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0" name="Equation" r:id="rId6" imgW="1765300" imgH="495300" progId="Equation.DSMT4">
                  <p:embed/>
                </p:oleObj>
              </mc:Choice>
              <mc:Fallback>
                <p:oleObj name="Equation" r:id="rId6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216233"/>
                        <a:ext cx="7562194" cy="2117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2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04471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3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029506"/>
              </p:ext>
            </p:extLst>
          </p:nvPr>
        </p:nvGraphicFramePr>
        <p:xfrm>
          <a:off x="558800" y="3140075"/>
          <a:ext cx="84328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Equation" r:id="rId6" imgW="1968500" imgH="495300" progId="Equation.DSMT4">
                  <p:embed/>
                </p:oleObj>
              </mc:Choice>
              <mc:Fallback>
                <p:oleObj name="Equation" r:id="rId6" imgW="1968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800" y="3140075"/>
                        <a:ext cx="8432800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09900"/>
              </p:ext>
            </p:extLst>
          </p:nvPr>
        </p:nvGraphicFramePr>
        <p:xfrm>
          <a:off x="860425" y="3411537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7" name="Equation" r:id="rId11" imgW="635000" imgH="469900" progId="Equation.DSMT4">
                  <p:embed/>
                </p:oleObj>
              </mc:Choice>
              <mc:Fallback>
                <p:oleObj name="Equation" r:id="rId11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425" y="3411537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</a:t>
            </a:r>
            <a:r>
              <a:rPr lang="en-US" sz="4400" dirty="0" smtClean="0">
                <a:latin typeface="Comic Sans MS"/>
                <a:cs typeface="Comic Sans MS"/>
              </a:rPr>
              <a:t>someone has </a:t>
            </a:r>
            <a:r>
              <a:rPr lang="en-US" sz="4400" dirty="0" smtClean="0">
                <a:latin typeface="Comic Sans MS"/>
                <a:cs typeface="Comic Sans MS"/>
              </a:rPr>
              <a:t>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</a:t>
            </a:r>
            <a:r>
              <a:rPr lang="en-US" sz="4400" dirty="0" smtClean="0">
                <a:latin typeface="Comic Sans MS"/>
                <a:cs typeface="Comic Sans MS"/>
              </a:rPr>
              <a:t>they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36946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2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38392"/>
              </p:ext>
            </p:extLst>
          </p:nvPr>
        </p:nvGraphicFramePr>
        <p:xfrm>
          <a:off x="1374775" y="3025775"/>
          <a:ext cx="68008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Equation" r:id="rId6" imgW="1587500" imgH="469900" progId="Equation.DSMT4">
                  <p:embed/>
                </p:oleObj>
              </mc:Choice>
              <mc:Fallback>
                <p:oleObj name="Equation" r:id="rId6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4775" y="3025775"/>
                        <a:ext cx="680085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4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5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747644"/>
              </p:ext>
            </p:extLst>
          </p:nvPr>
        </p:nvGraphicFramePr>
        <p:xfrm>
          <a:off x="1073150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3150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3177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760663"/>
              </p:ext>
            </p:extLst>
          </p:nvPr>
        </p:nvGraphicFramePr>
        <p:xfrm>
          <a:off x="1646237" y="3025775"/>
          <a:ext cx="6583363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2" name="Equation" r:id="rId6" imgW="1536700" imgH="469900" progId="Equation.DSMT4">
                  <p:embed/>
                </p:oleObj>
              </mc:Choice>
              <mc:Fallback>
                <p:oleObj name="Equation" r:id="rId6" imgW="1536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6237" y="3025775"/>
                        <a:ext cx="6583363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24042"/>
              </p:ext>
            </p:extLst>
          </p:nvPr>
        </p:nvGraphicFramePr>
        <p:xfrm>
          <a:off x="1514475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5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4475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78435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48319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58665"/>
              </p:ext>
            </p:extLst>
          </p:nvPr>
        </p:nvGraphicFramePr>
        <p:xfrm>
          <a:off x="263525" y="1524000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24000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01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7454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41700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28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99751"/>
              </p:ext>
            </p:extLst>
          </p:nvPr>
        </p:nvGraphicFramePr>
        <p:xfrm>
          <a:off x="815975" y="3171825"/>
          <a:ext cx="695007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Equation" r:id="rId4" imgW="1803400" imgH="469900" progId="Equation.DSMT4">
                  <p:embed/>
                </p:oleObj>
              </mc:Choice>
              <mc:Fallback>
                <p:oleObj name="Equation" r:id="rId4" imgW="1803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71825"/>
                        <a:ext cx="6950075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14536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7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04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77628"/>
              </p:ext>
            </p:extLst>
          </p:nvPr>
        </p:nvGraphicFramePr>
        <p:xfrm>
          <a:off x="1600200" y="3352800"/>
          <a:ext cx="589223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4" imgW="1041400" imgH="215900" progId="Equation.DSMT4">
                  <p:embed/>
                </p:oleObj>
              </mc:Choice>
              <mc:Fallback>
                <p:oleObj name="Equation" r:id="rId4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89223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87480"/>
              </p:ext>
            </p:extLst>
          </p:nvPr>
        </p:nvGraphicFramePr>
        <p:xfrm>
          <a:off x="263525" y="1544638"/>
          <a:ext cx="553583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5535833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76415"/>
              </p:ext>
            </p:extLst>
          </p:nvPr>
        </p:nvGraphicFramePr>
        <p:xfrm>
          <a:off x="228600" y="2438400"/>
          <a:ext cx="4419600" cy="353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8" imgW="571500" imgH="457200" progId="Equation.DSMT4">
                  <p:embed/>
                </p:oleObj>
              </mc:Choice>
              <mc:Fallback>
                <p:oleObj name="Equation" r:id="rId8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600" y="2438400"/>
                        <a:ext cx="4419600" cy="353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1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02534"/>
              </p:ext>
            </p:extLst>
          </p:nvPr>
        </p:nvGraphicFramePr>
        <p:xfrm>
          <a:off x="428625" y="990600"/>
          <a:ext cx="818197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4" imgW="1841500" imgH="495300" progId="Equation.DSMT4">
                  <p:embed/>
                </p:oleObj>
              </mc:Choice>
              <mc:Fallback>
                <p:oleObj name="Equation" r:id="rId4" imgW="1841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625" y="990600"/>
                        <a:ext cx="8181975" cy="219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96273"/>
              </p:ext>
            </p:extLst>
          </p:nvPr>
        </p:nvGraphicFramePr>
        <p:xfrm>
          <a:off x="535911" y="3557588"/>
          <a:ext cx="807217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6" imgW="1397000" imgH="228600" progId="Equation.DSMT4">
                  <p:embed/>
                </p:oleObj>
              </mc:Choice>
              <mc:Fallback>
                <p:oleObj name="Equation" r:id="rId6" imgW="139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911" y="3557588"/>
                        <a:ext cx="8072178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84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20156"/>
              </p:ext>
            </p:extLst>
          </p:nvPr>
        </p:nvGraphicFramePr>
        <p:xfrm>
          <a:off x="6350" y="1046163"/>
          <a:ext cx="9028113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Equation" r:id="rId4" imgW="2032000" imgH="469900" progId="Equation.DSMT4">
                  <p:embed/>
                </p:oleObj>
              </mc:Choice>
              <mc:Fallback>
                <p:oleObj name="Equation" r:id="rId4" imgW="203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0" y="1046163"/>
                        <a:ext cx="9028113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17867"/>
              </p:ext>
            </p:extLst>
          </p:nvPr>
        </p:nvGraphicFramePr>
        <p:xfrm>
          <a:off x="76200" y="1504950"/>
          <a:ext cx="854598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Equation" r:id="rId4" imgW="1676400" imgH="228600" progId="Equation.DSMT4">
                  <p:embed/>
                </p:oleObj>
              </mc:Choice>
              <mc:Fallback>
                <p:oleObj name="Equation" r:id="rId4" imgW="167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1504950"/>
                        <a:ext cx="8545985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46683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0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5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54911"/>
              </p:ext>
            </p:extLst>
          </p:nvPr>
        </p:nvGraphicFramePr>
        <p:xfrm>
          <a:off x="457200" y="1600200"/>
          <a:ext cx="828608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4" imgW="1130300" imgH="469900" progId="Equation.DSMT4">
                  <p:embed/>
                </p:oleObj>
              </mc:Choice>
              <mc:Fallback>
                <p:oleObj name="Equation" r:id="rId4" imgW="1130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8286080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838" y="1471987"/>
            <a:ext cx="8643412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800" dirty="0" smtClean="0">
                <a:latin typeface="Comic Sans MS"/>
                <a:cs typeface="Comic Sans MS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957197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76272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183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1%)</a:t>
            </a: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800225"/>
              </p:ext>
            </p:extLst>
          </p:nvPr>
        </p:nvGraphicFramePr>
        <p:xfrm>
          <a:off x="386354" y="1936750"/>
          <a:ext cx="7914091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Equation" r:id="rId4" imgW="1333500" imgH="469900" progId="Equation.DSMT4">
                  <p:embed/>
                </p:oleObj>
              </mc:Choice>
              <mc:Fallback>
                <p:oleObj name="Equation" r:id="rId4" imgW="1333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354" y="1936750"/>
                        <a:ext cx="7914091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99% 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11518</TotalTime>
  <Words>1048</Words>
  <Application>Microsoft Macintosh PowerPoint</Application>
  <PresentationFormat>On-screen Show (4:3)</PresentationFormat>
  <Paragraphs>253</Paragraphs>
  <Slides>59</Slides>
  <Notes>51</Notes>
  <HiddenSlides>24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6.042 Lecture Template</vt:lpstr>
      <vt:lpstr>Equation</vt:lpstr>
      <vt:lpstr>MathType 6.0 Equation</vt:lpstr>
      <vt:lpstr>PowerPoint Presentation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Probability</vt:lpstr>
      <vt:lpstr>Confidence vs Probability</vt:lpstr>
      <vt:lpstr>Confidence vs Probability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Do you have TB?</vt:lpstr>
      <vt:lpstr>Unlikely you have TB</vt:lpstr>
      <vt:lpstr>Unlikely you have TB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1294</cp:revision>
  <cp:lastPrinted>2015-11-23T05:48:15Z</cp:lastPrinted>
  <dcterms:created xsi:type="dcterms:W3CDTF">2011-04-05T13:58:44Z</dcterms:created>
  <dcterms:modified xsi:type="dcterms:W3CDTF">2016-04-22T04:44:35Z</dcterms:modified>
</cp:coreProperties>
</file>