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6.bin" ContentType="application/vnd.openxmlformats-officedocument.oleObject"/>
  <Override PartName="/ppt/notesSlides/notesSlide3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4.xml" ContentType="application/vnd.openxmlformats-officedocument.presentationml.notesSlide+xml"/>
  <Override PartName="/ppt/embeddings/oleObject10.bin" ContentType="application/vnd.openxmlformats-officedocument.oleObject"/>
  <Override PartName="/ppt/notesSlides/notesSlide3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382" r:id="rId3"/>
    <p:sldId id="271" r:id="rId4"/>
    <p:sldId id="387" r:id="rId5"/>
    <p:sldId id="386" r:id="rId6"/>
    <p:sldId id="384" r:id="rId7"/>
    <p:sldId id="368" r:id="rId8"/>
    <p:sldId id="272" r:id="rId9"/>
    <p:sldId id="273" r:id="rId10"/>
    <p:sldId id="274" r:id="rId11"/>
    <p:sldId id="275" r:id="rId12"/>
    <p:sldId id="376" r:id="rId13"/>
    <p:sldId id="277" r:id="rId14"/>
    <p:sldId id="278" r:id="rId15"/>
    <p:sldId id="377" r:id="rId16"/>
    <p:sldId id="280" r:id="rId17"/>
    <p:sldId id="281" r:id="rId18"/>
    <p:sldId id="374" r:id="rId19"/>
    <p:sldId id="282" r:id="rId20"/>
    <p:sldId id="380" r:id="rId21"/>
    <p:sldId id="390" r:id="rId22"/>
    <p:sldId id="393" r:id="rId23"/>
    <p:sldId id="381" r:id="rId24"/>
    <p:sldId id="285" r:id="rId25"/>
    <p:sldId id="337" r:id="rId26"/>
    <p:sldId id="338" r:id="rId27"/>
    <p:sldId id="339" r:id="rId28"/>
    <p:sldId id="292" r:id="rId29"/>
    <p:sldId id="287" r:id="rId30"/>
    <p:sldId id="293" r:id="rId31"/>
    <p:sldId id="394" r:id="rId32"/>
    <p:sldId id="294" r:id="rId33"/>
    <p:sldId id="296" r:id="rId34"/>
    <p:sldId id="392" r:id="rId35"/>
    <p:sldId id="395" r:id="rId36"/>
    <p:sldId id="371" r:id="rId37"/>
    <p:sldId id="396" r:id="rId38"/>
    <p:sldId id="373" r:id="rId39"/>
    <p:sldId id="369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5811A"/>
    <a:srgbClr val="B21EAB"/>
    <a:srgbClr val="1E03BD"/>
    <a:srgbClr val="FF00FF"/>
    <a:srgbClr val="FF9933"/>
    <a:srgbClr val="06A220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-1584" y="-112"/>
      </p:cViewPr>
      <p:guideLst>
        <p:guide orient="horz" pos="215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0248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10/18/11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10/18/11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16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18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19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21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22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24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26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28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29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30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31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32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33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34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35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6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5894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11315" y="6514071"/>
            <a:ext cx="3103303" cy="3439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October 19.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  <p:sldLayoutId id="2147483657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Comic Sans MS" pitchFamily="66" charset="0"/>
              </a:rPr>
              <a:t>DAG’s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b="1" dirty="0">
                <a:latin typeface="Comic Sans MS" pitchFamily="66" charset="0"/>
              </a:rPr>
              <a:t>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3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6583854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8297" y="1469204"/>
            <a:ext cx="6570152" cy="2530869"/>
            <a:chOff x="498297" y="1469204"/>
            <a:chExt cx="6570152" cy="2530869"/>
          </a:xfrm>
        </p:grpSpPr>
        <p:cxnSp>
          <p:nvCxnSpPr>
            <p:cNvPr id="29" name="Straight Connector 28"/>
            <p:cNvCxnSpPr/>
            <p:nvPr/>
          </p:nvCxnSpPr>
          <p:spPr>
            <a:xfrm rot="10800000" flipV="1">
              <a:off x="544531" y="1469204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594190" y="208394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498297" y="2532580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 flipV="1">
              <a:off x="506860" y="3250059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5486228" y="147473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82113" y="241939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1219200" y="5486400"/>
            <a:ext cx="7165744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remove </a:t>
            </a:r>
            <a:r>
              <a:rPr lang="en-US" sz="4400" dirty="0">
                <a:latin typeface="Comic Sans MS" pitchFamily="66" charset="0"/>
              </a:rPr>
              <a:t>minimal elements</a:t>
            </a:r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822975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new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omplete </a:t>
            </a:r>
            <a:r>
              <a:rPr lang="en-US" sz="4000" dirty="0"/>
              <a:t>t</a:t>
            </a:r>
            <a:r>
              <a:rPr lang="en-US" sz="4000" dirty="0" smtClean="0"/>
              <a:t>erm </a:t>
            </a:r>
            <a:r>
              <a:rPr lang="en-US" sz="4000" dirty="0"/>
              <a:t>s</a:t>
            </a:r>
            <a:r>
              <a:rPr lang="en-US" sz="4000" dirty="0" smtClean="0"/>
              <a:t>chedule</a:t>
            </a:r>
            <a:endParaRPr lang="en-US" sz="4000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 </a:t>
            </a:r>
            <a:r>
              <a:rPr lang="en-US" sz="4800" dirty="0" err="1" smtClean="0"/>
              <a:t>antichain</a:t>
            </a:r>
            <a:endParaRPr lang="en-US" sz="48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16" y="1363148"/>
            <a:ext cx="8377874" cy="523125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/>
              <a:t>a set </a:t>
            </a:r>
            <a:r>
              <a:rPr lang="en-US" sz="4000" dirty="0"/>
              <a:t>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indirect </a:t>
            </a:r>
          </a:p>
          <a:p>
            <a:pPr>
              <a:buFontTx/>
              <a:buNone/>
            </a:pPr>
            <a:r>
              <a:rPr lang="en-US" sz="4000" dirty="0" err="1" smtClean="0"/>
              <a:t>prereqs</a:t>
            </a:r>
            <a:r>
              <a:rPr lang="en-US" sz="4000" dirty="0" smtClean="0"/>
              <a:t> among them</a:t>
            </a:r>
          </a:p>
          <a:p>
            <a:pPr>
              <a:buFontTx/>
              <a:buNone/>
            </a:pPr>
            <a:r>
              <a:rPr lang="en-US" sz="4000" dirty="0" smtClean="0"/>
              <a:t>--so can </a:t>
            </a:r>
            <a:r>
              <a:rPr lang="en-US" sz="4000" dirty="0"/>
              <a:t>be taken in </a:t>
            </a:r>
            <a:r>
              <a:rPr lang="en-US" sz="4000" i="1" dirty="0"/>
              <a:t>any </a:t>
            </a:r>
            <a:r>
              <a:rPr lang="en-US" sz="4000" i="1" dirty="0" smtClean="0"/>
              <a:t>order</a:t>
            </a:r>
            <a:endParaRPr lang="en-US" sz="4000" dirty="0" smtClean="0"/>
          </a:p>
          <a:p>
            <a:pPr>
              <a:buFontTx/>
              <a:buNone/>
            </a:pPr>
            <a:r>
              <a:rPr lang="en-US" sz="4000" dirty="0" smtClean="0"/>
              <a:t>--called “incomparable”</a:t>
            </a:r>
          </a:p>
          <a:p>
            <a:pPr>
              <a:buFontTx/>
              <a:buNone/>
            </a:pPr>
            <a:r>
              <a:rPr lang="en-US" sz="4000" dirty="0" smtClean="0"/>
              <a:t>Def:   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FF00FF"/>
                </a:solidFill>
              </a:rPr>
              <a:t>incomparable</a:t>
            </a:r>
            <a:r>
              <a:rPr lang="en-US" sz="4000" dirty="0" smtClean="0"/>
              <a:t> 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iff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5811A"/>
                </a:solidFill>
              </a:rPr>
              <a:t>and</a:t>
            </a:r>
          </a:p>
          <a:p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8323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 </a:t>
            </a:r>
            <a:r>
              <a:rPr lang="en-US" sz="6000" i="1" dirty="0">
                <a:latin typeface="Comic Sans MS" pitchFamily="66" charset="0"/>
              </a:rPr>
              <a:t>topological sort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524290"/>
            <a:ext cx="4090235" cy="811350"/>
          </a:xfrm>
        </p:spPr>
        <p:txBody>
          <a:bodyPr>
            <a:noAutofit/>
          </a:bodyPr>
          <a:lstStyle/>
          <a:p>
            <a:r>
              <a:rPr lang="en-US" sz="5400" dirty="0" smtClean="0"/>
              <a:t>a chain</a:t>
            </a:r>
            <a:endParaRPr lang="en-US" sz="5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80" y="1539130"/>
            <a:ext cx="8565223" cy="2771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800" dirty="0" smtClean="0"/>
              <a:t>sequence of subjects that</a:t>
            </a:r>
          </a:p>
          <a:p>
            <a:pPr>
              <a:buFontTx/>
              <a:buNone/>
            </a:pPr>
            <a:r>
              <a:rPr lang="en-US" sz="4800" dirty="0" smtClean="0"/>
              <a:t>must </a:t>
            </a:r>
            <a:r>
              <a:rPr lang="en-US" sz="4800" dirty="0"/>
              <a:t>be taken in </a:t>
            </a:r>
            <a:r>
              <a:rPr lang="en-US" sz="4800" dirty="0" smtClean="0"/>
              <a:t>order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800" dirty="0" smtClean="0"/>
              <a:t>   (</a:t>
            </a:r>
            <a:r>
              <a:rPr lang="en-US" sz="4800" dirty="0"/>
              <a:t>subjects </a:t>
            </a:r>
            <a:r>
              <a:rPr lang="en-US" sz="4800" dirty="0" smtClean="0"/>
              <a:t>are </a:t>
            </a:r>
            <a:r>
              <a:rPr lang="en-US" sz="4800" i="1" dirty="0"/>
              <a:t>comparable</a:t>
            </a:r>
            <a:r>
              <a:rPr lang="en-US" sz="48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5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2" name="AutoShape 29"/>
          <p:cNvCxnSpPr>
            <a:cxnSpLocks noChangeShapeType="1"/>
            <a:stCxn id="52" idx="2"/>
            <a:endCxn id="53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30"/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31"/>
          <p:cNvCxnSpPr>
            <a:cxnSpLocks noChangeShapeType="1"/>
            <a:stCxn id="55" idx="2"/>
            <a:endCxn id="56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4620735" y="2493289"/>
          <a:ext cx="222407" cy="35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1" name="Equation" r:id="rId4" imgW="76200" imgH="165100" progId="Equation.DSMT4">
                  <p:embed/>
                </p:oleObj>
              </mc:Choice>
              <mc:Fallback>
                <p:oleObj name="Equation" r:id="rId4" imgW="762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2493289"/>
                        <a:ext cx="222407" cy="353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4620735" y="4337772"/>
          <a:ext cx="222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2" name="Equation" r:id="rId6" imgW="76200" imgH="165100" progId="Equation.DSMT4">
                  <p:embed/>
                </p:oleObj>
              </mc:Choice>
              <mc:Fallback>
                <p:oleObj name="Equation" r:id="rId6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4337772"/>
                        <a:ext cx="222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" name="AutoShape 30"/>
          <p:cNvCxnSpPr>
            <a:cxnSpLocks noChangeShapeType="1"/>
            <a:stCxn id="54" idx="2"/>
            <a:endCxn id="56" idx="0"/>
          </p:cNvCxnSpPr>
          <p:nvPr/>
        </p:nvCxnSpPr>
        <p:spPr bwMode="auto">
          <a:xfrm>
            <a:off x="4724400" y="3733800"/>
            <a:ext cx="0" cy="149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2" idx="2"/>
            <a:endCxn id="54" idx="0"/>
          </p:cNvCxnSpPr>
          <p:nvPr/>
        </p:nvCxnSpPr>
        <p:spPr bwMode="auto">
          <a:xfrm>
            <a:off x="4724400" y="1981200"/>
            <a:ext cx="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4883463" y="1339851"/>
            <a:ext cx="2590445" cy="4473939"/>
            <a:chOff x="4883463" y="1339851"/>
            <a:chExt cx="2590445" cy="4473939"/>
          </a:xfrm>
        </p:grpSpPr>
        <p:sp>
          <p:nvSpPr>
            <p:cNvPr id="36" name="TextBox 35"/>
            <p:cNvSpPr txBox="1"/>
            <p:nvPr/>
          </p:nvSpPr>
          <p:spPr>
            <a:xfrm>
              <a:off x="5686239" y="2644170"/>
              <a:ext cx="17876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still a</a:t>
              </a:r>
            </a:p>
            <a:p>
              <a:r>
                <a:rPr lang="en-US" sz="4800" dirty="0" smtClean="0">
                  <a:latin typeface="Comic Sans MS" pitchFamily="66" charset="0"/>
                </a:rPr>
                <a:t>chain</a:t>
              </a:r>
            </a:p>
          </p:txBody>
        </p:sp>
        <p:graphicFrame>
          <p:nvGraphicFramePr>
            <p:cNvPr id="103428" name="Object 4"/>
            <p:cNvGraphicFramePr>
              <a:graphicFrameLocks noChangeAspect="1"/>
            </p:cNvGraphicFramePr>
            <p:nvPr/>
          </p:nvGraphicFramePr>
          <p:xfrm>
            <a:off x="4883463" y="1339851"/>
            <a:ext cx="975089" cy="4473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4" imgW="215900" imgH="990600" progId="Equation.DSMT4">
                    <p:embed/>
                  </p:oleObj>
                </mc:Choice>
                <mc:Fallback>
                  <p:oleObj name="Equation" r:id="rId4" imgW="215900" imgH="990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463" y="1339851"/>
                          <a:ext cx="975089" cy="44739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66234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…sufficient</a:t>
            </a:r>
            <a:endParaRPr lang="en-US" sz="4400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71795" y="2634458"/>
            <a:ext cx="3298274" cy="2066515"/>
            <a:chOff x="5571795" y="2634458"/>
            <a:chExt cx="3298274" cy="20665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571795" y="3254423"/>
              <a:ext cx="3298274" cy="144655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heavy term: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5 subjects</a:t>
              </a:r>
            </a:p>
          </p:txBody>
        </p:sp>
        <p:cxnSp>
          <p:nvCxnSpPr>
            <p:cNvPr id="4" name="Curved Connector 3"/>
            <p:cNvCxnSpPr>
              <a:stCxn id="3" idx="0"/>
              <a:endCxn id="54" idx="3"/>
            </p:cNvCxnSpPr>
            <p:nvPr/>
          </p:nvCxnSpPr>
          <p:spPr>
            <a:xfrm rot="5400000" flipH="1" flipV="1">
              <a:off x="7089845" y="2765544"/>
              <a:ext cx="619966" cy="357793"/>
            </a:xfrm>
            <a:prstGeom prst="curvedConnector4">
              <a:avLst>
                <a:gd name="adj1" fmla="val 21897"/>
                <a:gd name="adj2" fmla="val 163892"/>
              </a:avLst>
            </a:prstGeom>
            <a:grpFill/>
            <a:ln w="34925">
              <a:solidFill>
                <a:srgbClr val="FF00FF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0" advTm="2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1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at most </a:t>
            </a:r>
            <a:r>
              <a:rPr lang="en-US" sz="4000" dirty="0" smtClean="0">
                <a:solidFill>
                  <a:schemeClr val="tx1"/>
                </a:solidFill>
              </a:rPr>
              <a:t>4 subjects/ter</a:t>
            </a:r>
            <a:r>
              <a:rPr lang="en-US" sz="4000" dirty="0"/>
              <a:t>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Symbol" pitchFamily="18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25421" y="5314824"/>
            <a:ext cx="4748981" cy="1100570"/>
            <a:chOff x="2424049" y="4534000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537985" y="2420064"/>
              <a:ext cx="521110" cy="4748981"/>
            </a:xfrm>
            <a:prstGeom prst="rightBrac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1297" y="5049795"/>
              <a:ext cx="3087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167129" y="2123638"/>
            <a:ext cx="8790691" cy="258532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5400" dirty="0" smtClean="0">
                <a:latin typeface="Comic Sans MS" pitchFamily="66" charset="0"/>
              </a:rPr>
              <a:t>if sequence of </a:t>
            </a:r>
            <a:r>
              <a:rPr lang="en-US" sz="5400" dirty="0" err="1" smtClean="0">
                <a:latin typeface="Comic Sans MS" pitchFamily="66" charset="0"/>
              </a:rPr>
              <a:t>prereq’s</a:t>
            </a:r>
            <a:r>
              <a:rPr lang="en-US" sz="5400" dirty="0" smtClean="0">
                <a:latin typeface="Comic Sans MS" pitchFamily="66" charset="0"/>
              </a:rPr>
              <a:t>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/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, say</a:t>
            </a:r>
          </a:p>
          <a:p>
            <a:pPr marL="742950" indent="-285750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“indirect </a:t>
            </a:r>
            <a:r>
              <a:rPr lang="en-US" sz="5400" dirty="0" err="1" smtClean="0">
                <a:latin typeface="Comic Sans MS" pitchFamily="66" charset="0"/>
              </a:rPr>
              <a:t>prereq</a:t>
            </a:r>
            <a:r>
              <a:rPr lang="en-US" sz="5400" dirty="0" smtClean="0">
                <a:latin typeface="Comic Sans MS" pitchFamily="66" charset="0"/>
              </a:rPr>
              <a:t>”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000000"/>
                </a:solidFill>
                <a:latin typeface="Symbol" pitchFamily="18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Symbol" pitchFamily="18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  <a:p>
            <a:pPr>
              <a:buFontTx/>
              <a:buNone/>
            </a:pPr>
            <a:r>
              <a:rPr lang="en-US" sz="5400" dirty="0" smtClean="0"/>
              <a:t>we saw 3 </a:t>
            </a:r>
            <a:r>
              <a:rPr lang="en-US" sz="5400" dirty="0" smtClean="0"/>
              <a:t>processors</a:t>
            </a:r>
          </a:p>
          <a:p>
            <a:pPr>
              <a:buFontTx/>
              <a:buNone/>
            </a:pPr>
            <a:r>
              <a:rPr lang="en-US" sz="5400" dirty="0" smtClean="0"/>
              <a:t>may still do min time</a:t>
            </a:r>
            <a:endParaRPr lang="en-US" sz="5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/>
          <a:lstStyle/>
          <a:p>
            <a:r>
              <a:rPr lang="en-US" sz="3200" dirty="0" smtClean="0"/>
              <a:t>For min time: </a:t>
            </a:r>
            <a:r>
              <a:rPr lang="en-US" sz="4000" dirty="0" smtClean="0">
                <a:solidFill>
                  <a:srgbClr val="FF0000"/>
                </a:solidFill>
                <a:latin typeface="Euclid Symbol" pitchFamily="18" charset="2"/>
                <a:sym typeface="Euclid Symbol"/>
              </a:rPr>
              <a:t>≥</a:t>
            </a:r>
            <a:r>
              <a:rPr lang="en-US" sz="3200" dirty="0" smtClean="0">
                <a:sym typeface="Euclid Symbol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-subject term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b="1" dirty="0">
                <a:solidFill>
                  <a:srgbClr val="1E03BD"/>
                </a:solidFill>
              </a:rPr>
              <a:t>5</a:t>
            </a:r>
            <a:endParaRPr lang="en-US" sz="4800" b="1" dirty="0" smtClean="0">
              <a:solidFill>
                <a:srgbClr val="1E03BD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i="1" dirty="0"/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6783" y="4039208"/>
          <a:ext cx="5242038" cy="2190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9" name="Equation" r:id="rId4" imgW="850900" imgH="355600" progId="Equation.DSMT4">
                  <p:embed/>
                </p:oleObj>
              </mc:Choice>
              <mc:Fallback>
                <p:oleObj name="Equation" r:id="rId4" imgW="850900" imgH="3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783" y="4039208"/>
                        <a:ext cx="5242038" cy="2190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472" y="2528241"/>
            <a:ext cx="2178946" cy="323894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max</a:t>
            </a:r>
          </a:p>
          <a:p>
            <a:r>
              <a:rPr lang="en-US" sz="4800" dirty="0" smtClean="0"/>
              <a:t>chain</a:t>
            </a:r>
            <a:endParaRPr lang="en-US" sz="4800" dirty="0" smtClean="0">
              <a:solidFill>
                <a:srgbClr val="1E03BD"/>
              </a:solidFill>
            </a:endParaRPr>
          </a:p>
          <a:p>
            <a:r>
              <a:rPr lang="en-US" sz="4800" dirty="0" smtClean="0"/>
              <a:t>size</a:t>
            </a:r>
          </a:p>
          <a:p>
            <a:pPr>
              <a:buFont typeface="Times" pitchFamily="18" charset="0"/>
              <a:buNone/>
            </a:pPr>
            <a:endParaRPr lang="en-US" sz="4800" dirty="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1225" y="1805885"/>
            <a:ext cx="2796508" cy="4310826"/>
          </a:xfrm>
          <a:prstGeom prst="rect">
            <a:avLst/>
          </a:prstGeom>
          <a:noFill/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6602" y="1829183"/>
          <a:ext cx="884273" cy="427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7" name="Equation" r:id="rId4" imgW="215900" imgH="1270000" progId="Equation.DSMT4">
                  <p:embed/>
                </p:oleObj>
              </mc:Choice>
              <mc:Fallback>
                <p:oleObj name="Equation" r:id="rId4" imgW="215900" imgH="1270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602" y="1829183"/>
                        <a:ext cx="884273" cy="427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2686" y="3203993"/>
            <a:ext cx="8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1E03BD"/>
                </a:solidFill>
              </a:rPr>
              <a:t> </a:t>
            </a:r>
            <a:r>
              <a:rPr lang="en-US" sz="7200" dirty="0" err="1" smtClean="0">
                <a:solidFill>
                  <a:srgbClr val="B21EAB"/>
                </a:solidFill>
                <a:latin typeface="Comic Sans MS"/>
                <a:cs typeface="Comic Sans MS"/>
              </a:rPr>
              <a:t>c</a:t>
            </a:r>
            <a:endParaRPr lang="en-US" sz="7200" dirty="0" smtClean="0">
              <a:solidFill>
                <a:srgbClr val="B21EAB"/>
              </a:solidFill>
              <a:latin typeface="Comic Sans MS"/>
              <a:cs typeface="Comic Sans M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02252" y="279613"/>
            <a:ext cx="4993800" cy="1537943"/>
            <a:chOff x="2202252" y="279613"/>
            <a:chExt cx="4993800" cy="1537943"/>
          </a:xfrm>
        </p:grpSpPr>
        <p:sp>
          <p:nvSpPr>
            <p:cNvPr id="9" name="TextBox 8"/>
            <p:cNvSpPr txBox="1"/>
            <p:nvPr/>
          </p:nvSpPr>
          <p:spPr>
            <a:xfrm>
              <a:off x="2202252" y="279613"/>
              <a:ext cx="4993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max </a:t>
              </a:r>
              <a:r>
                <a:rPr lang="en-US" sz="4400" dirty="0" err="1" smtClean="0">
                  <a:latin typeface="Comic Sans MS" pitchFamily="66" charset="0"/>
                </a:rPr>
                <a:t>antichain</a:t>
              </a:r>
              <a:r>
                <a:rPr lang="en-US" sz="4400" dirty="0" smtClean="0">
                  <a:latin typeface="Comic Sans MS" pitchFamily="66" charset="0"/>
                </a:rPr>
                <a:t> size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59511" y="490279"/>
              <a:ext cx="3005928" cy="1327277"/>
              <a:chOff x="3059511" y="490279"/>
              <a:chExt cx="3005928" cy="1327277"/>
            </a:xfrm>
          </p:grpSpPr>
          <p:sp>
            <p:nvSpPr>
              <p:cNvPr id="14" name="Right Brace 13"/>
              <p:cNvSpPr/>
              <p:nvPr/>
            </p:nvSpPr>
            <p:spPr>
              <a:xfrm rot="16200000">
                <a:off x="4399345" y="151462"/>
                <a:ext cx="326260" cy="3005928"/>
              </a:xfrm>
              <a:prstGeom prst="rightBrace">
                <a:avLst/>
              </a:prstGeom>
              <a:ln w="38100">
                <a:solidFill>
                  <a:srgbClr val="05811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28627" y="490279"/>
                <a:ext cx="8676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 smtClean="0">
                    <a:solidFill>
                      <a:srgbClr val="1E03BD"/>
                    </a:solidFill>
                  </a:rPr>
                  <a:t> </a:t>
                </a:r>
                <a:r>
                  <a:rPr lang="en-US" sz="7200" dirty="0" smtClean="0">
                    <a:solidFill>
                      <a:srgbClr val="05811A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296143" y="2784558"/>
            <a:ext cx="2532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7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800" dirty="0" smtClean="0">
                <a:latin typeface="Comic Sans MS" pitchFamily="66" charset="0"/>
              </a:rPr>
              <a:t>vertices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30859"/>
              </p:ext>
            </p:extLst>
          </p:nvPr>
        </p:nvGraphicFramePr>
        <p:xfrm>
          <a:off x="6128840" y="2334469"/>
          <a:ext cx="280035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Equation" r:id="rId6" imgW="533400" imgH="596900" progId="Equation.DSMT4">
                  <p:embed/>
                </p:oleObj>
              </mc:Choice>
              <mc:Fallback>
                <p:oleObj name="Equation" r:id="rId6" imgW="533400" imgH="596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840" y="2334469"/>
                        <a:ext cx="280035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071492" y="2660747"/>
          <a:ext cx="28670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9" name="Equation" r:id="rId8" imgW="546100" imgH="177800" progId="Equation.DSMT4">
                  <p:embed/>
                </p:oleObj>
              </mc:Choice>
              <mc:Fallback>
                <p:oleObj name="Equation" r:id="rId8" imgW="546100" imgH="177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492" y="2660747"/>
                        <a:ext cx="28670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86" y="1304897"/>
            <a:ext cx="8586941" cy="4543843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</a:t>
            </a:r>
            <a:r>
              <a:rPr lang="en-US" sz="4800" dirty="0" smtClean="0"/>
              <a:t>has</a:t>
            </a:r>
          </a:p>
          <a:p>
            <a:pPr lvl="1"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n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31251" y="2461562"/>
          <a:ext cx="633734" cy="239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5" name="Equation" r:id="rId4" imgW="266400" imgH="939600" progId="Equation.DSMT4">
                  <p:embed/>
                </p:oleObj>
              </mc:Choice>
              <mc:Fallback>
                <p:oleObj name="Equation" r:id="rId4" imgW="26640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251" y="2461562"/>
                        <a:ext cx="633734" cy="2391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86" y="1304897"/>
            <a:ext cx="8586941" cy="4543843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</a:t>
            </a:r>
            <a:r>
              <a:rPr lang="en-US" sz="4800" dirty="0" smtClean="0"/>
              <a:t>has</a:t>
            </a:r>
          </a:p>
          <a:p>
            <a:pPr lvl="1"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38655"/>
              </p:ext>
            </p:extLst>
          </p:nvPr>
        </p:nvGraphicFramePr>
        <p:xfrm>
          <a:off x="7328980" y="3239337"/>
          <a:ext cx="1150425" cy="133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6" name="Equation" r:id="rId4" imgW="241300" imgH="279400" progId="Equation.DSMT4">
                  <p:embed/>
                </p:oleObj>
              </mc:Choice>
              <mc:Fallback>
                <p:oleObj name="Equation" r:id="rId4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28980" y="3239337"/>
                        <a:ext cx="1150425" cy="1332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57246"/>
              </p:ext>
            </p:extLst>
          </p:nvPr>
        </p:nvGraphicFramePr>
        <p:xfrm>
          <a:off x="7190658" y="2081445"/>
          <a:ext cx="1077073" cy="124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7" name="Equation" r:id="rId6" imgW="241300" imgH="279400" progId="Equation.DSMT4">
                  <p:embed/>
                </p:oleObj>
              </mc:Choice>
              <mc:Fallback>
                <p:oleObj name="Equation" r:id="rId6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0658" y="2081445"/>
                        <a:ext cx="1077073" cy="124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8333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48" y="1362037"/>
            <a:ext cx="8379795" cy="48017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Edge from one student to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b="1" dirty="0" smtClean="0">
                <a:sym typeface="Euclid Math Two" pitchFamily="18" charset="2"/>
              </a:rPr>
              <a:t>→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olidFill>
                  <a:srgbClr val="05811A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05811A"/>
                </a:solidFill>
              </a:rPr>
              <a:t>product</a:t>
            </a:r>
            <a:r>
              <a:rPr lang="en-US" sz="4800" dirty="0" smtClean="0"/>
              <a:t> </a:t>
            </a:r>
            <a:r>
              <a:rPr lang="en-US" sz="4800" dirty="0" err="1" smtClean="0"/>
              <a:t>p.o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489" y="1407088"/>
            <a:ext cx="8591459" cy="407184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by Dilworth, our class of 230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has a chain or </a:t>
            </a:r>
            <a:r>
              <a:rPr lang="en-US" sz="4800" dirty="0" err="1" smtClean="0"/>
              <a:t>antichain</a:t>
            </a:r>
            <a:r>
              <a:rPr lang="en-US" sz="4800" dirty="0" smtClean="0"/>
              <a:t> of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952433"/>
              </p:ext>
            </p:extLst>
          </p:nvPr>
        </p:nvGraphicFramePr>
        <p:xfrm>
          <a:off x="2336348" y="3084301"/>
          <a:ext cx="4296854" cy="208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0" name="Equation" r:id="rId3" imgW="838200" imgH="406400" progId="Equation.DSMT4">
                  <p:embed/>
                </p:oleObj>
              </mc:Choice>
              <mc:Fallback>
                <p:oleObj name="Equation" r:id="rId3" imgW="8382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6348" y="3084301"/>
                        <a:ext cx="4296854" cy="2083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5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/>
              <a:t>   Dilworth Demo</a:t>
            </a:r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591866" y="4791205"/>
            <a:ext cx="7960270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height/</a:t>
            </a:r>
            <a:r>
              <a:rPr lang="en-US" sz="4800" dirty="0" err="1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bday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376" y="1438468"/>
            <a:ext cx="7888987" cy="404793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</a:t>
            </a:r>
            <a:r>
              <a:rPr lang="en-US" sz="11500" dirty="0" smtClean="0">
                <a:sym typeface="Symbol"/>
              </a:rPr>
              <a:t>−3</a:t>
            </a:r>
            <a:endParaRPr lang="en-US" sz="127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11188"/>
            <a:ext cx="8517507" cy="470898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4400" dirty="0" smtClean="0">
                <a:latin typeface="Comic Sans MS" pitchFamily="66" charset="0"/>
              </a:rPr>
              <a:t>so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just means that there is a</a:t>
            </a: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positive length path from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the prerequisite 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digraph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:</a:t>
            </a:r>
          </a:p>
          <a:p>
            <a:pPr marL="742950" indent="-285750" algn="ctr"/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R</a:t>
            </a:r>
            <a:r>
              <a:rPr lang="en-US" sz="8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8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411988"/>
            <a:ext cx="8517507" cy="212365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a 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 has no</a:t>
            </a:r>
          </a:p>
          <a:p>
            <a:pPr marL="742950" indent="-285750" algn="l"/>
            <a:r>
              <a:rPr lang="en-US" sz="4400" dirty="0" err="1" smtClean="0">
                <a:latin typeface="Comic Sans MS" pitchFamily="66" charset="0"/>
              </a:rPr>
              <a:t>preequisites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--</a:t>
            </a:r>
            <a:r>
              <a:rPr lang="en-US" sz="4400" dirty="0" smtClean="0">
                <a:latin typeface="Comic Sans MS" pitchFamily="66" charset="0"/>
              </a:rPr>
              <a:t>a Freshman 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subject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al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17919" y="3259485"/>
            <a:ext cx="6190914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nothing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2023" y="4753559"/>
            <a:ext cx="5900903" cy="781160"/>
            <a:chOff x="1828800" y="1600200"/>
            <a:chExt cx="5219700" cy="3810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231813" y="1229728"/>
            <a:ext cx="8778643" cy="409342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means earliest of all:</a:t>
            </a:r>
          </a:p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an indirect </a:t>
            </a:r>
            <a:r>
              <a:rPr lang="en-US" sz="4000" dirty="0" err="1">
                <a:latin typeface="Comic Sans MS" pitchFamily="66" charset="0"/>
              </a:rPr>
              <a:t>prereq</a:t>
            </a:r>
            <a:r>
              <a:rPr lang="en-US" sz="4000" dirty="0">
                <a:latin typeface="Comic Sans MS" pitchFamily="66" charset="0"/>
              </a:rPr>
              <a:t>.</a:t>
            </a:r>
            <a:r>
              <a:rPr lang="en-US" sz="4000" dirty="0" smtClean="0">
                <a:latin typeface="Comic Sans MS" pitchFamily="66" charset="0"/>
              </a:rPr>
              <a:t> of everything</a:t>
            </a:r>
          </a:p>
          <a:p>
            <a:pPr marL="742950" indent="-285750" algn="ctr"/>
            <a:r>
              <a:rPr lang="en-US" sz="4400" dirty="0" smtClean="0">
                <a:solidFill>
                  <a:srgbClr val="B21EAB"/>
                </a:solidFill>
                <a:latin typeface="Comic Sans MS" pitchFamily="66" charset="0"/>
              </a:rPr>
              <a:t>none in this example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there used to be one at MIT: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orientation week seminar on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on summer book assignment  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um</a:t>
            </a:r>
            <a:r>
              <a:rPr lang="en-US" dirty="0" smtClean="0"/>
              <a:t> 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367481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earlier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83059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earlier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1193800" y="2611438"/>
          <a:ext cx="677545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Equation" r:id="rId4" imgW="1320800" imgH="241300" progId="Equation.DSMT4">
                  <p:embed/>
                </p:oleObj>
              </mc:Choice>
              <mc:Fallback>
                <p:oleObj name="Equation" r:id="rId4" imgW="1320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611438"/>
                        <a:ext cx="6775450" cy="1236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81000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032000" y="5213350"/>
          <a:ext cx="5002213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6" imgW="939800" imgH="241300" progId="Equation.DSMT4">
                  <p:embed/>
                </p:oleObj>
              </mc:Choice>
              <mc:Fallback>
                <p:oleObj name="Equation" r:id="rId6" imgW="9398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213350"/>
                        <a:ext cx="5002213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1069</Words>
  <Application>Microsoft Macintosh PowerPoint</Application>
  <PresentationFormat>On-screen Show (4:3)</PresentationFormat>
  <Paragraphs>408</Paragraphs>
  <Slides>39</Slides>
  <Notes>36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Equation</vt:lpstr>
      <vt:lpstr>MathType 6.0 Equation</vt:lpstr>
      <vt:lpstr>PowerPoint Presentation</vt:lpstr>
      <vt:lpstr>Some Course 6 Prerequisites</vt:lpstr>
      <vt:lpstr>indirect prerequisites</vt:lpstr>
      <vt:lpstr>indirect prerequisites</vt:lpstr>
      <vt:lpstr>a minimal subject?</vt:lpstr>
      <vt:lpstr>a minimum subject?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leisurely schedule</vt:lpstr>
      <vt:lpstr>a chain</vt:lpstr>
      <vt:lpstr>some chains</vt:lpstr>
      <vt:lpstr>some chains</vt:lpstr>
      <vt:lpstr>some chains</vt:lpstr>
      <vt:lpstr>maximum length chain</vt:lpstr>
      <vt:lpstr>how many terms to graduate?</vt:lpstr>
      <vt:lpstr>…sufficient</vt:lpstr>
      <vt:lpstr>PowerPoint Presentation</vt:lpstr>
      <vt:lpstr>at most 4 subjects/term</vt:lpstr>
      <vt:lpstr>3 Subjects per Term Possible</vt:lpstr>
      <vt:lpstr> parallel processing time</vt:lpstr>
      <vt:lpstr>Minimum “Parallel” Time</vt:lpstr>
      <vt:lpstr>Minimum “Parallel” Time</vt:lpstr>
      <vt:lpstr>For min time: ≥ 3-subject term</vt:lpstr>
      <vt:lpstr>PowerPoint Presentation</vt:lpstr>
      <vt:lpstr>Dilworth’s Lemma</vt:lpstr>
      <vt:lpstr>Dilworth’s Lemma</vt:lpstr>
      <vt:lpstr>Height/Birthday DAG</vt:lpstr>
      <vt:lpstr>Height/Birthday DAG</vt:lpstr>
      <vt:lpstr>   Dilworth Demo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264</cp:revision>
  <cp:lastPrinted>2011-10-19T02:30:52Z</cp:lastPrinted>
  <dcterms:created xsi:type="dcterms:W3CDTF">2011-03-11T18:06:35Z</dcterms:created>
  <dcterms:modified xsi:type="dcterms:W3CDTF">2011-10-19T02:30:57Z</dcterms:modified>
</cp:coreProperties>
</file>