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2.bin" ContentType="application/vnd.openxmlformats-officedocument.oleObject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257" r:id="rId2"/>
    <p:sldId id="366" r:id="rId3"/>
    <p:sldId id="367" r:id="rId4"/>
    <p:sldId id="368" r:id="rId5"/>
    <p:sldId id="377" r:id="rId6"/>
    <p:sldId id="378" r:id="rId7"/>
    <p:sldId id="382" r:id="rId8"/>
    <p:sldId id="386" r:id="rId9"/>
    <p:sldId id="385" r:id="rId10"/>
    <p:sldId id="384" r:id="rId11"/>
    <p:sldId id="383" r:id="rId12"/>
    <p:sldId id="380" r:id="rId13"/>
    <p:sldId id="379" r:id="rId14"/>
    <p:sldId id="369" r:id="rId15"/>
    <p:sldId id="370" r:id="rId16"/>
    <p:sldId id="371" r:id="rId17"/>
    <p:sldId id="372" r:id="rId18"/>
    <p:sldId id="374" r:id="rId19"/>
    <p:sldId id="375" r:id="rId20"/>
    <p:sldId id="376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178" autoAdjust="0"/>
    <p:restoredTop sz="94617" autoAdjust="0"/>
  </p:normalViewPr>
  <p:slideViewPr>
    <p:cSldViewPr snapToGrid="0" showGuides="1">
      <p:cViewPr varScale="1">
        <p:scale>
          <a:sx n="100" d="100"/>
          <a:sy n="100" d="100"/>
        </p:scale>
        <p:origin x="-1208" y="-96"/>
      </p:cViewPr>
      <p:guideLst>
        <p:guide orient="horz" pos="207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A7D0-DDCE-4C4A-9B06-8D547E872DB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57B6-8473-4409-BEB2-FC7EB9AC9ED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B81FD-B4A6-48C9-B3F4-A45B625CBF8B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4F.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 Theory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9"/>
    </mc:Choice>
    <mc:Fallback xmlns="">
      <p:transition xmlns:p14="http://schemas.microsoft.com/office/powerpoint/2010/main" spd="slow" advTm="471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099300" cy="1185862"/>
          </a:xfrm>
        </p:spPr>
        <p:txBody>
          <a:bodyPr/>
          <a:lstStyle/>
          <a:p>
            <a:r>
              <a:rPr lang="en-US" dirty="0" smtClean="0"/>
              <a:t>Self reference, membership,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00200" y="2895600"/>
            <a:ext cx="5422900" cy="1828800"/>
            <a:chOff x="1384300" y="2806700"/>
            <a:chExt cx="5422900" cy="1828800"/>
          </a:xfrm>
        </p:grpSpPr>
        <p:grpSp>
          <p:nvGrpSpPr>
            <p:cNvPr id="47" name="Group 46"/>
            <p:cNvGrpSpPr/>
            <p:nvPr/>
          </p:nvGrpSpPr>
          <p:grpSpPr>
            <a:xfrm>
              <a:off x="5715000" y="2830780"/>
              <a:ext cx="1092200" cy="1804720"/>
              <a:chOff x="6794500" y="270378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794500" y="318770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845300" y="270378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384300" y="2806700"/>
              <a:ext cx="2146300" cy="1778000"/>
              <a:chOff x="1016000" y="280670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79500" y="280670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600200" y="281940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1016000" y="328930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" name="Group 55"/>
            <p:cNvGrpSpPr/>
            <p:nvPr/>
          </p:nvGrpSpPr>
          <p:grpSpPr>
            <a:xfrm>
              <a:off x="3556000" y="2832100"/>
              <a:ext cx="2146300" cy="1778000"/>
              <a:chOff x="1016000" y="2806700"/>
              <a:chExt cx="2146300" cy="17780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079500" y="280670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600200" y="281940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1016000" y="328930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3" name="Straight Arrow Connector 6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TextBox 7"/>
          <p:cNvSpPr txBox="1"/>
          <p:nvPr/>
        </p:nvSpPr>
        <p:spPr>
          <a:xfrm>
            <a:off x="1600200" y="4724400"/>
            <a:ext cx="5290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0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759200" y="4686300"/>
            <a:ext cx="438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mic Sans MS"/>
                <a:cs typeface="Comic Sans MS"/>
              </a:rPr>
              <a:t>1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969000" y="4699000"/>
            <a:ext cx="5290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2</a:t>
            </a:r>
            <a:endParaRPr lang="en-US" sz="44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46935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setcar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L L)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099300" cy="1185862"/>
          </a:xfrm>
        </p:spPr>
        <p:txBody>
          <a:bodyPr/>
          <a:lstStyle/>
          <a:p>
            <a:r>
              <a:rPr lang="en-US" dirty="0" smtClean="0"/>
              <a:t>Self reference, membership,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00200" y="2895600"/>
            <a:ext cx="5422900" cy="1828800"/>
            <a:chOff x="1384300" y="2806700"/>
            <a:chExt cx="5422900" cy="1828800"/>
          </a:xfrm>
        </p:grpSpPr>
        <p:grpSp>
          <p:nvGrpSpPr>
            <p:cNvPr id="47" name="Group 46"/>
            <p:cNvGrpSpPr/>
            <p:nvPr/>
          </p:nvGrpSpPr>
          <p:grpSpPr>
            <a:xfrm>
              <a:off x="5715000" y="2830780"/>
              <a:ext cx="1092200" cy="1804720"/>
              <a:chOff x="6794500" y="270378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794500" y="318770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845300" y="270378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384300" y="2806700"/>
              <a:ext cx="2146300" cy="1778000"/>
              <a:chOff x="1016000" y="280670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79500" y="280670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600200" y="281940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1016000" y="328930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" name="Group 55"/>
            <p:cNvGrpSpPr/>
            <p:nvPr/>
          </p:nvGrpSpPr>
          <p:grpSpPr>
            <a:xfrm>
              <a:off x="3556000" y="2832100"/>
              <a:ext cx="2146300" cy="1778000"/>
              <a:chOff x="1016000" y="2806700"/>
              <a:chExt cx="2146300" cy="17780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079500" y="280670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600200" y="281940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1016000" y="328930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3" name="Straight Arrow Connector 6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43381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32812" cy="4965700"/>
          </a:xfrm>
        </p:spPr>
        <p:txBody>
          <a:bodyPr/>
          <a:lstStyle/>
          <a:p>
            <a:r>
              <a:rPr lang="en-US" sz="4800" dirty="0" smtClean="0"/>
              <a:t>procedures apply to themselves: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(define compose2 f)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        (compose f f))</a:t>
            </a:r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099300" cy="1185862"/>
          </a:xfrm>
        </p:spPr>
        <p:txBody>
          <a:bodyPr/>
          <a:lstStyle/>
          <a:p>
            <a:r>
              <a:rPr lang="en-US" dirty="0" smtClean="0"/>
              <a:t>Self reference, membership,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9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676400"/>
            <a:ext cx="8407400" cy="4538663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setcar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L L)</a:t>
            </a:r>
          </a:p>
          <a:p>
            <a:r>
              <a:rPr lang="en-US" sz="4800" dirty="0" smtClean="0"/>
              <a:t>procedures apply to themselves: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(compose2 compose2)</a:t>
            </a:r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099300" cy="1185862"/>
          </a:xfrm>
        </p:spPr>
        <p:txBody>
          <a:bodyPr/>
          <a:lstStyle/>
          <a:p>
            <a:r>
              <a:rPr lang="en-US" dirty="0" smtClean="0"/>
              <a:t>Self reference, membership,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3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05551" y="3366453"/>
            <a:ext cx="67268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Now let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be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, and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reach </a:t>
            </a:r>
            <a:r>
              <a:rPr lang="en-US" sz="4800" dirty="0">
                <a:latin typeface="Comic Sans MS" pitchFamily="66" charset="0"/>
              </a:rPr>
              <a:t>a contradiction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8022" y="1196340"/>
          <a:ext cx="7134199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0" name="Equation" r:id="rId5" imgW="1841400" imgH="279360" progId="Equation.DSMT4">
                  <p:embed/>
                </p:oleObj>
              </mc:Choice>
              <mc:Fallback>
                <p:oleObj name="Equation" r:id="rId5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022" y="1196340"/>
                        <a:ext cx="7134199" cy="1082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7415" y="2195513"/>
          <a:ext cx="70532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1" name="Equation" r:id="rId7" imgW="1600200" imgH="279360" progId="Equation.DSMT4">
                  <p:embed/>
                </p:oleObj>
              </mc:Choice>
              <mc:Fallback>
                <p:oleObj name="Equation" r:id="rId7" imgW="1600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15" y="2195513"/>
                        <a:ext cx="705326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1100931" y="4968875"/>
          <a:ext cx="69421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2" name="Equation" r:id="rId9" imgW="1574640" imgH="279360" progId="Equation.DSMT4">
                  <p:embed/>
                </p:oleObj>
              </mc:Choice>
              <mc:Fallback>
                <p:oleObj name="Equation" r:id="rId9" imgW="1574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931" y="4968875"/>
                        <a:ext cx="694213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51367973"/>
      </p:ext>
    </p:extLst>
  </p:cSld>
  <p:clrMapOvr>
    <a:masterClrMapping/>
  </p:clrMapOvr>
  <p:transition xmlns:p14="http://schemas.microsoft.com/office/powerpoint/2010/main" spd="med" advTm="13766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Disaster: Math is broken!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380984"/>
            <a:ext cx="8192478" cy="4371139"/>
          </a:xfrm>
        </p:spPr>
        <p:txBody>
          <a:bodyPr/>
          <a:lstStyle/>
          <a:p>
            <a:r>
              <a:rPr lang="en-US" sz="6000" dirty="0" smtClean="0"/>
              <a:t>I am the Pope,</a:t>
            </a:r>
          </a:p>
          <a:p>
            <a:r>
              <a:rPr lang="en-US" sz="6000" dirty="0" smtClean="0"/>
              <a:t>Pigs fly,</a:t>
            </a:r>
          </a:p>
          <a:p>
            <a:r>
              <a:rPr lang="en-US" sz="6000" dirty="0" smtClean="0"/>
              <a:t>and verified programs </a:t>
            </a:r>
          </a:p>
          <a:p>
            <a:r>
              <a:rPr lang="en-US" sz="6000" dirty="0" smtClean="0"/>
              <a:t>crash...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4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982">
        <p:fade/>
      </p:transition>
    </mc:Choice>
    <mc:Fallback xmlns="">
      <p:transition xmlns:p14="http://schemas.microsoft.com/office/powerpoint/2010/main" spd="med" advTm="5898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263244" y="2298860"/>
          <a:ext cx="8519889" cy="132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6" name="Equation" r:id="rId5" imgW="1790640" imgH="279360" progId="Equation.DSMT4">
                  <p:embed/>
                </p:oleObj>
              </mc:Choice>
              <mc:Fallback>
                <p:oleObj name="Equation" r:id="rId5" imgW="1790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44" y="2298860"/>
                        <a:ext cx="8519889" cy="1329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7D5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348204" y="3579971"/>
            <a:ext cx="8440131" cy="25853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for all </a:t>
            </a:r>
            <a:r>
              <a:rPr lang="en-US" sz="5400" dirty="0" smtClean="0">
                <a:solidFill>
                  <a:srgbClr val="E45ECA"/>
                </a:solidFill>
                <a:latin typeface="Comic Sans MS" pitchFamily="66" charset="0"/>
              </a:rPr>
              <a:t>sets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              </a:t>
            </a:r>
          </a:p>
          <a:p>
            <a:r>
              <a:rPr lang="en-US" sz="5400" dirty="0" smtClean="0">
                <a:latin typeface="Comic Sans MS" pitchFamily="66" charset="0"/>
              </a:rPr>
              <a:t>      …can only substitute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 W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 is a set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9798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84766187"/>
      </p:ext>
    </p:extLst>
  </p:cSld>
  <p:clrMapOvr>
    <a:masterClrMapping/>
  </p:clrMapOvr>
  <p:transition xmlns:p14="http://schemas.microsoft.com/office/powerpoint/2010/main" advTm="4785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95401" y="2358143"/>
            <a:ext cx="87320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We can avoid the paradox,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if we deny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which</a:t>
            </a:r>
            <a:r>
              <a:rPr lang="en-US" sz="4400" dirty="0" smtClean="0">
                <a:latin typeface="Comic Sans MS" pitchFamily="66" charset="0"/>
              </a:rPr>
              <a:t> well-defined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collections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417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09215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554168"/>
      </p:ext>
    </p:extLst>
  </p:cSld>
  <p:clrMapOvr>
    <a:masterClrMapping/>
  </p:clrMapOvr>
  <p:transition xmlns:p14="http://schemas.microsoft.com/office/powerpoint/2010/main" spd="slow" advTm="66079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" y="1712913"/>
            <a:ext cx="8023860" cy="3392487"/>
          </a:xfrm>
        </p:spPr>
        <p:txBody>
          <a:bodyPr/>
          <a:lstStyle/>
          <a:p>
            <a:r>
              <a:rPr lang="en-US" sz="4400" dirty="0" smtClean="0"/>
              <a:t>No simple answer, but the </a:t>
            </a:r>
          </a:p>
          <a:p>
            <a:r>
              <a:rPr lang="en-US" sz="4400" dirty="0" smtClean="0"/>
              <a:t>axioms of Zermelo-Frankel </a:t>
            </a:r>
          </a:p>
          <a:p>
            <a:r>
              <a:rPr lang="en-US" sz="4400" dirty="0" smtClean="0"/>
              <a:t>along with the Choice axiom </a:t>
            </a:r>
          </a:p>
          <a:p>
            <a:r>
              <a:rPr lang="en-US" sz="4400" dirty="0" smtClean="0"/>
              <a:t>(ZFC) do a pretty good job.</a:t>
            </a:r>
          </a:p>
        </p:txBody>
      </p:sp>
    </p:spTree>
    <p:extLst>
      <p:ext uri="{BB962C8B-B14F-4D97-AF65-F5344CB8AC3E}">
        <p14:creationId xmlns:p14="http://schemas.microsoft.com/office/powerpoint/2010/main" val="864476078"/>
      </p:ext>
    </p:extLst>
  </p:cSld>
  <p:clrMapOvr>
    <a:masterClrMapping/>
  </p:clrMapOvr>
  <p:transition xmlns:p14="http://schemas.microsoft.com/office/powerpoint/2010/main" spd="slow" advTm="4378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 algn="ctr">
              <a:spcBef>
                <a:spcPct val="50000"/>
              </a:spcBef>
            </a:pPr>
            <a:r>
              <a:rPr lang="en-US" sz="4400" dirty="0" smtClean="0">
                <a:solidFill>
                  <a:srgbClr val="0000FF"/>
                </a:solidFill>
              </a:rPr>
              <a:t>no set is a member of itself.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06714"/>
      </p:ext>
    </p:extLst>
  </p:cSld>
  <p:clrMapOvr>
    <a:masterClrMapping/>
  </p:clrMapOvr>
  <p:transition xmlns:p14="http://schemas.microsoft.com/office/powerpoint/2010/main" advTm="33504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1" y="355344"/>
            <a:ext cx="6255774" cy="939236"/>
          </a:xfrm>
        </p:spPr>
        <p:txBody>
          <a:bodyPr/>
          <a:lstStyle/>
          <a:p>
            <a:r>
              <a:rPr lang="en-US" sz="4000" dirty="0" smtClean="0"/>
              <a:t>Axioms of Set Theory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544265"/>
              </p:ext>
            </p:extLst>
          </p:nvPr>
        </p:nvGraphicFramePr>
        <p:xfrm>
          <a:off x="268918" y="2172541"/>
          <a:ext cx="8496252" cy="860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4" imgW="2133600" imgH="215900" progId="Equation.DSMT4">
                  <p:embed/>
                </p:oleObj>
              </mc:Choice>
              <mc:Fallback>
                <p:oleObj name="Equation" r:id="rId4" imgW="2133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18" y="2172541"/>
                        <a:ext cx="8496252" cy="860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1" y="152818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Equality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34" y="3319487"/>
            <a:ext cx="229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32658"/>
              </p:ext>
            </p:extLst>
          </p:nvPr>
        </p:nvGraphicFramePr>
        <p:xfrm>
          <a:off x="565150" y="3917950"/>
          <a:ext cx="71929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6" imgW="1549400" imgH="215900" progId="Equation.DSMT4">
                  <p:embed/>
                </p:oleObj>
              </mc:Choice>
              <mc:Fallback>
                <p:oleObj name="Equation" r:id="rId6" imgW="1549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917950"/>
                        <a:ext cx="7192963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44227324"/>
      </p:ext>
    </p:extLst>
  </p:cSld>
  <p:clrMapOvr>
    <a:masterClrMapping/>
  </p:clrMapOvr>
  <p:transition xmlns:p14="http://schemas.microsoft.com/office/powerpoint/2010/main" spd="slow" advTm="19107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8" y="1557337"/>
            <a:ext cx="8358188" cy="3714750"/>
          </a:xfrm>
        </p:spPr>
        <p:txBody>
          <a:bodyPr/>
          <a:lstStyle/>
          <a:p>
            <a:r>
              <a:rPr lang="en-US" dirty="0" smtClean="0"/>
              <a:t>This 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dirty="0" smtClean="0"/>
              <a:t> equals the collection of all sets </a:t>
            </a:r>
            <a:r>
              <a:rPr lang="en-US" dirty="0" smtClean="0">
                <a:sym typeface="Euclid Symbol"/>
              </a:rPr>
              <a:t>…which is why it’s not a 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792272"/>
      </p:ext>
    </p:extLst>
  </p:cSld>
  <p:clrMapOvr>
    <a:masterClrMapping/>
  </p:clrMapOvr>
  <p:transition xmlns:p14="http://schemas.microsoft.com/office/powerpoint/2010/main" advTm="6199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&amp; Logical Formulas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076325" y="1338274"/>
            <a:ext cx="885825" cy="13350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781233" y="1376374"/>
            <a:ext cx="911225" cy="1957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378071"/>
              </p:ext>
            </p:extLst>
          </p:nvPr>
        </p:nvGraphicFramePr>
        <p:xfrm>
          <a:off x="4776788" y="1362075"/>
          <a:ext cx="3259137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2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1362075"/>
                        <a:ext cx="3259137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1133475" y="3595370"/>
            <a:ext cx="784225" cy="13350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800910" y="3429000"/>
            <a:ext cx="1000125" cy="21224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22218"/>
              </p:ext>
            </p:extLst>
          </p:nvPr>
        </p:nvGraphicFramePr>
        <p:xfrm>
          <a:off x="358775" y="1289050"/>
          <a:ext cx="4268788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3" name="Equation" r:id="rId6" imgW="977900" imgH="330200" progId="Equation.DSMT4">
                  <p:embed/>
                </p:oleObj>
              </mc:Choice>
              <mc:Fallback>
                <p:oleObj name="Equation" r:id="rId6" imgW="977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289050"/>
                        <a:ext cx="4268788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06192"/>
              </p:ext>
            </p:extLst>
          </p:nvPr>
        </p:nvGraphicFramePr>
        <p:xfrm>
          <a:off x="385763" y="3527425"/>
          <a:ext cx="4214812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4" name="Equation" r:id="rId8" imgW="965200" imgH="330200" progId="Equation.DSMT4">
                  <p:embed/>
                </p:oleObj>
              </mc:Choice>
              <mc:Fallback>
                <p:oleObj name="Equation" r:id="rId8" imgW="965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527425"/>
                        <a:ext cx="4214812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81511"/>
              </p:ext>
            </p:extLst>
          </p:nvPr>
        </p:nvGraphicFramePr>
        <p:xfrm>
          <a:off x="4833938" y="3602038"/>
          <a:ext cx="3016250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5" name="Equation" r:id="rId10" imgW="647700" imgH="381000" progId="Equation.DSMT4">
                  <p:embed/>
                </p:oleObj>
              </mc:Choice>
              <mc:Fallback>
                <p:oleObj name="Equation" r:id="rId10" imgW="647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3602038"/>
                        <a:ext cx="3016250" cy="177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1651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4" grpId="0" animBg="1"/>
      <p:bldP spid="983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Sets &amp; Logical Formulas</a:t>
            </a:r>
            <a:endParaRPr lang="en-US" sz="3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832307" y="5078901"/>
            <a:ext cx="54793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DeMorgan's Law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98666"/>
              </p:ext>
            </p:extLst>
          </p:nvPr>
        </p:nvGraphicFramePr>
        <p:xfrm>
          <a:off x="1017588" y="2889250"/>
          <a:ext cx="71088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0" name="Equation" r:id="rId4" imgW="1524000" imgH="406400" progId="Equation.DSMT4">
                  <p:embed/>
                </p:oleObj>
              </mc:Choice>
              <mc:Fallback>
                <p:oleObj name="Equation" r:id="rId4" imgW="1524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889250"/>
                        <a:ext cx="71088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70973" y="1394309"/>
          <a:ext cx="7041937" cy="135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1" name="Equation" r:id="rId6" imgW="1384200" imgH="266400" progId="Equation.DSMT4">
                  <p:embed/>
                </p:oleObj>
              </mc:Choice>
              <mc:Fallback>
                <p:oleObj name="Equation" r:id="rId6" imgW="1384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73" y="1394309"/>
                        <a:ext cx="7041937" cy="1356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672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099300" cy="1185862"/>
          </a:xfrm>
        </p:spPr>
        <p:txBody>
          <a:bodyPr/>
          <a:lstStyle/>
          <a:p>
            <a:r>
              <a:rPr lang="en-US" dirty="0" smtClean="0"/>
              <a:t>Self reference, membership,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600201"/>
            <a:ext cx="8636000" cy="4254499"/>
          </a:xfrm>
        </p:spPr>
        <p:txBody>
          <a:bodyPr/>
          <a:lstStyle/>
          <a:p>
            <a:r>
              <a:rPr lang="en-US" sz="4400" dirty="0" smtClean="0"/>
              <a:t>Self reference is notoriously doubtful: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“This statement is false.</a:t>
            </a:r>
            <a:r>
              <a:rPr lang="en-US" sz="5400" dirty="0" smtClean="0">
                <a:solidFill>
                  <a:srgbClr val="0000FF"/>
                </a:solidFill>
              </a:rPr>
              <a:t>”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</a:rPr>
              <a:t>is it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>
                <a:solidFill>
                  <a:srgbClr val="000000"/>
                </a:solidFill>
              </a:rPr>
              <a:t> or </a:t>
            </a:r>
            <a:r>
              <a:rPr lang="en-US" sz="5400" dirty="0" smtClean="0">
                <a:solidFill>
                  <a:srgbClr val="F50802"/>
                </a:solidFill>
              </a:rPr>
              <a:t>false</a:t>
            </a:r>
            <a:r>
              <a:rPr lang="en-US" sz="5400" dirty="0" smtClean="0">
                <a:solidFill>
                  <a:srgbClr val="000000"/>
                </a:solidFill>
              </a:rPr>
              <a:t>?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84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setcar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L L)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099300" cy="1185862"/>
          </a:xfrm>
        </p:spPr>
        <p:txBody>
          <a:bodyPr/>
          <a:lstStyle/>
          <a:p>
            <a:r>
              <a:rPr lang="en-US" dirty="0" smtClean="0"/>
              <a:t>Self reference, membership,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5715000" y="2830780"/>
            <a:ext cx="1092200" cy="1804720"/>
            <a:chOff x="6794500" y="2703780"/>
            <a:chExt cx="1092200" cy="1804720"/>
          </a:xfrm>
        </p:grpSpPr>
        <p:grpSp>
          <p:nvGrpSpPr>
            <p:cNvPr id="39" name="Group 38"/>
            <p:cNvGrpSpPr/>
            <p:nvPr/>
          </p:nvGrpSpPr>
          <p:grpSpPr>
            <a:xfrm>
              <a:off x="6794500" y="3187700"/>
              <a:ext cx="1092200" cy="1320800"/>
              <a:chOff x="5232400" y="3416300"/>
              <a:chExt cx="1092200" cy="132080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232400" y="3416300"/>
                <a:ext cx="1092200" cy="469900"/>
                <a:chOff x="2794000" y="3390900"/>
                <a:chExt cx="1092200" cy="469900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2794000" y="3390900"/>
                  <a:ext cx="1092200" cy="469900"/>
                  <a:chOff x="1041400" y="3733800"/>
                  <a:chExt cx="1092200" cy="469900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1041400" y="3733800"/>
                    <a:ext cx="546100" cy="469900"/>
                  </a:xfrm>
                  <a:prstGeom prst="rect">
                    <a:avLst/>
                  </a:prstGeom>
                  <a:ln w="31750">
                    <a:solidFill>
                      <a:schemeClr val="tx1"/>
                    </a:solidFill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1587500" y="3733800"/>
                    <a:ext cx="546100" cy="469900"/>
                  </a:xfrm>
                  <a:prstGeom prst="rect">
                    <a:avLst/>
                  </a:prstGeom>
                  <a:ln w="31750">
                    <a:solidFill>
                      <a:schemeClr val="tx1"/>
                    </a:solidFill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3365500" y="3441700"/>
                  <a:ext cx="482600" cy="381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/>
              <p:cNvCxnSpPr/>
              <p:nvPr/>
            </p:nvCxnSpPr>
            <p:spPr>
              <a:xfrm>
                <a:off x="5499100" y="3657600"/>
                <a:ext cx="0" cy="107950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845300" y="2703780"/>
              <a:ext cx="44114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/>
                <a:t>∙</a:t>
              </a:r>
              <a:endParaRPr lang="en-US" sz="80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384300" y="2806700"/>
            <a:ext cx="2146300" cy="1778000"/>
            <a:chOff x="1016000" y="2806700"/>
            <a:chExt cx="2146300" cy="1778000"/>
          </a:xfrm>
        </p:grpSpPr>
        <p:sp>
          <p:nvSpPr>
            <p:cNvPr id="29" name="TextBox 28"/>
            <p:cNvSpPr txBox="1"/>
            <p:nvPr/>
          </p:nvSpPr>
          <p:spPr>
            <a:xfrm>
              <a:off x="1079500" y="2806700"/>
              <a:ext cx="44114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/>
                <a:t>∙</a:t>
              </a:r>
              <a:endParaRPr lang="en-US" sz="8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00200" y="2819400"/>
              <a:ext cx="44114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/>
                <a:t>∙</a:t>
              </a:r>
              <a:endParaRPr lang="en-US" sz="8000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016000" y="3289300"/>
              <a:ext cx="2146300" cy="1295400"/>
              <a:chOff x="2654300" y="3416300"/>
              <a:chExt cx="2146300" cy="12954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654300" y="3416300"/>
                <a:ext cx="1092200" cy="1295400"/>
                <a:chOff x="2654300" y="3416300"/>
                <a:chExt cx="1092200" cy="1295400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654300" y="3416300"/>
                  <a:ext cx="1092200" cy="469900"/>
                  <a:chOff x="1041400" y="3733800"/>
                  <a:chExt cx="1092200" cy="469900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1041400" y="3733800"/>
                    <a:ext cx="546100" cy="469900"/>
                  </a:xfrm>
                  <a:prstGeom prst="rect">
                    <a:avLst/>
                  </a:prstGeom>
                  <a:ln w="31750">
                    <a:solidFill>
                      <a:schemeClr val="tx1"/>
                    </a:solidFill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1587500" y="3733800"/>
                    <a:ext cx="546100" cy="469900"/>
                  </a:xfrm>
                  <a:prstGeom prst="rect">
                    <a:avLst/>
                  </a:prstGeom>
                  <a:ln w="31750">
                    <a:solidFill>
                      <a:schemeClr val="tx1"/>
                    </a:solidFill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2921000" y="36322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Arrow Connector 40"/>
              <p:cNvCxnSpPr/>
              <p:nvPr/>
            </p:nvCxnSpPr>
            <p:spPr>
              <a:xfrm>
                <a:off x="3454400" y="3670300"/>
                <a:ext cx="1346200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/>
          <p:cNvGrpSpPr/>
          <p:nvPr/>
        </p:nvGrpSpPr>
        <p:grpSpPr>
          <a:xfrm>
            <a:off x="3556000" y="2832100"/>
            <a:ext cx="2146300" cy="1778000"/>
            <a:chOff x="1016000" y="2806700"/>
            <a:chExt cx="2146300" cy="1778000"/>
          </a:xfrm>
        </p:grpSpPr>
        <p:sp>
          <p:nvSpPr>
            <p:cNvPr id="57" name="TextBox 56"/>
            <p:cNvSpPr txBox="1"/>
            <p:nvPr/>
          </p:nvSpPr>
          <p:spPr>
            <a:xfrm>
              <a:off x="1079500" y="2806700"/>
              <a:ext cx="44114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/>
                <a:t>∙</a:t>
              </a:r>
              <a:endParaRPr lang="en-US" sz="8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00200" y="2819400"/>
              <a:ext cx="44114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/>
                <a:t>∙</a:t>
              </a:r>
              <a:endParaRPr lang="en-US" sz="8000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016000" y="3289300"/>
              <a:ext cx="2146300" cy="1295400"/>
              <a:chOff x="2654300" y="3416300"/>
              <a:chExt cx="2146300" cy="12954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654300" y="3416300"/>
                <a:ext cx="1092200" cy="1295400"/>
                <a:chOff x="2654300" y="3416300"/>
                <a:chExt cx="1092200" cy="129540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654300" y="3416300"/>
                  <a:ext cx="1092200" cy="469900"/>
                  <a:chOff x="1041400" y="3733800"/>
                  <a:chExt cx="1092200" cy="469900"/>
                </a:xfrm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1041400" y="3733800"/>
                    <a:ext cx="546100" cy="469900"/>
                  </a:xfrm>
                  <a:prstGeom prst="rect">
                    <a:avLst/>
                  </a:prstGeom>
                  <a:ln w="31750">
                    <a:solidFill>
                      <a:schemeClr val="tx1"/>
                    </a:solidFill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1587500" y="3733800"/>
                    <a:ext cx="546100" cy="469900"/>
                  </a:xfrm>
                  <a:prstGeom prst="rect">
                    <a:avLst/>
                  </a:prstGeom>
                  <a:ln w="31750">
                    <a:solidFill>
                      <a:schemeClr val="tx1"/>
                    </a:solidFill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2921000" y="36322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Arrow Connector 60"/>
              <p:cNvCxnSpPr/>
              <p:nvPr/>
            </p:nvCxnSpPr>
            <p:spPr>
              <a:xfrm>
                <a:off x="3454400" y="3670300"/>
                <a:ext cx="1346200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86909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70912" cy="2184400"/>
          </a:xfrm>
        </p:spPr>
        <p:txBody>
          <a:bodyPr/>
          <a:lstStyle/>
          <a:p>
            <a:r>
              <a:rPr lang="en-US" sz="4800" dirty="0" smtClean="0"/>
              <a:t>The list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L</a:t>
            </a:r>
            <a:r>
              <a:rPr lang="en-US" sz="6000" dirty="0" smtClean="0"/>
              <a:t> = (</a:t>
            </a:r>
            <a:r>
              <a:rPr lang="en-US" sz="6000" dirty="0" smtClean="0">
                <a:solidFill>
                  <a:srgbClr val="0000FF"/>
                </a:solidFill>
              </a:rPr>
              <a:t>0 1 2</a:t>
            </a:r>
            <a:r>
              <a:rPr lang="en-US" sz="6000" dirty="0" smtClean="0"/>
              <a:t>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099300" cy="1185862"/>
          </a:xfrm>
        </p:spPr>
        <p:txBody>
          <a:bodyPr/>
          <a:lstStyle/>
          <a:p>
            <a:r>
              <a:rPr lang="en-US" dirty="0" smtClean="0"/>
              <a:t>Self reference, membership,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41500" y="3124200"/>
            <a:ext cx="5422900" cy="2598241"/>
            <a:chOff x="1600200" y="2895600"/>
            <a:chExt cx="5422900" cy="2598241"/>
          </a:xfrm>
        </p:grpSpPr>
        <p:grpSp>
          <p:nvGrpSpPr>
            <p:cNvPr id="2" name="Group 1"/>
            <p:cNvGrpSpPr/>
            <p:nvPr/>
          </p:nvGrpSpPr>
          <p:grpSpPr>
            <a:xfrm>
              <a:off x="1600200" y="2895600"/>
              <a:ext cx="5422900" cy="1828800"/>
              <a:chOff x="1384300" y="2806700"/>
              <a:chExt cx="5422900" cy="18288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715000" y="2830780"/>
                <a:ext cx="1092200" cy="1804720"/>
                <a:chOff x="6794500" y="2703780"/>
                <a:chExt cx="1092200" cy="1804720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6794500" y="3187700"/>
                  <a:ext cx="1092200" cy="1320800"/>
                  <a:chOff x="5232400" y="3416300"/>
                  <a:chExt cx="1092200" cy="1320800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5232400" y="3416300"/>
                    <a:ext cx="1092200" cy="469900"/>
                    <a:chOff x="2794000" y="3390900"/>
                    <a:chExt cx="1092200" cy="46990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794000" y="3390900"/>
                      <a:ext cx="1092200" cy="469900"/>
                      <a:chOff x="1041400" y="3733800"/>
                      <a:chExt cx="1092200" cy="469900"/>
                    </a:xfrm>
                  </p:grpSpPr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1041400" y="3733800"/>
                        <a:ext cx="546100" cy="469900"/>
                      </a:xfrm>
                      <a:prstGeom prst="rect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 w="lg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1587500" y="3733800"/>
                        <a:ext cx="546100" cy="469900"/>
                      </a:xfrm>
                      <a:prstGeom prst="rect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 w="lg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V="1">
                      <a:off x="3365500" y="3441700"/>
                      <a:ext cx="482600" cy="381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5499100" y="36576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" name="TextBox 30"/>
                <p:cNvSpPr txBox="1"/>
                <p:nvPr/>
              </p:nvSpPr>
              <p:spPr>
                <a:xfrm>
                  <a:off x="6845300" y="2703780"/>
                  <a:ext cx="441146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0" dirty="0" smtClean="0"/>
                    <a:t>∙</a:t>
                  </a:r>
                  <a:endParaRPr lang="en-US" sz="8000" dirty="0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1384300" y="2806700"/>
                <a:ext cx="2146300" cy="1778000"/>
                <a:chOff x="1016000" y="2806700"/>
                <a:chExt cx="2146300" cy="1778000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1079500" y="2806700"/>
                  <a:ext cx="441146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0" dirty="0" smtClean="0"/>
                    <a:t>∙</a:t>
                  </a:r>
                  <a:endParaRPr lang="en-US" sz="80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600200" y="2819400"/>
                  <a:ext cx="441146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0" dirty="0" smtClean="0"/>
                    <a:t>∙</a:t>
                  </a:r>
                  <a:endParaRPr lang="en-US" sz="8000" dirty="0"/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1016000" y="3289300"/>
                  <a:ext cx="2146300" cy="1295400"/>
                  <a:chOff x="2654300" y="3416300"/>
                  <a:chExt cx="2146300" cy="1295400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654300" y="3416300"/>
                    <a:ext cx="1092200" cy="1295400"/>
                    <a:chOff x="2654300" y="3416300"/>
                    <a:chExt cx="1092200" cy="1295400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2654300" y="3416300"/>
                      <a:ext cx="1092200" cy="469900"/>
                      <a:chOff x="1041400" y="3733800"/>
                      <a:chExt cx="1092200" cy="469900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1041400" y="3733800"/>
                        <a:ext cx="546100" cy="469900"/>
                      </a:xfrm>
                      <a:prstGeom prst="rect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 w="lg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1587500" y="3733800"/>
                        <a:ext cx="546100" cy="469900"/>
                      </a:xfrm>
                      <a:prstGeom prst="rect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 w="lg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>
                      <a:off x="2921000" y="36322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1" name="Straight Arrow Connector 40"/>
                  <p:cNvCxnSpPr/>
                  <p:nvPr/>
                </p:nvCxnSpPr>
                <p:spPr>
                  <a:xfrm>
                    <a:off x="3454400" y="3670300"/>
                    <a:ext cx="1346200" cy="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6" name="Group 55"/>
              <p:cNvGrpSpPr/>
              <p:nvPr/>
            </p:nvGrpSpPr>
            <p:grpSpPr>
              <a:xfrm>
                <a:off x="3556000" y="2832100"/>
                <a:ext cx="2146300" cy="1778000"/>
                <a:chOff x="1016000" y="2806700"/>
                <a:chExt cx="2146300" cy="1778000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1079500" y="2806700"/>
                  <a:ext cx="441146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0" dirty="0" smtClean="0"/>
                    <a:t>∙</a:t>
                  </a:r>
                  <a:endParaRPr lang="en-US" sz="8000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600200" y="2819400"/>
                  <a:ext cx="441146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0" dirty="0" smtClean="0"/>
                    <a:t>∙</a:t>
                  </a:r>
                  <a:endParaRPr lang="en-US" sz="8000" dirty="0"/>
                </a:p>
              </p:txBody>
            </p:sp>
            <p:grpSp>
              <p:nvGrpSpPr>
                <p:cNvPr id="59" name="Group 58"/>
                <p:cNvGrpSpPr/>
                <p:nvPr/>
              </p:nvGrpSpPr>
              <p:grpSpPr>
                <a:xfrm>
                  <a:off x="1016000" y="3289300"/>
                  <a:ext cx="2146300" cy="1295400"/>
                  <a:chOff x="2654300" y="3416300"/>
                  <a:chExt cx="2146300" cy="1295400"/>
                </a:xfrm>
              </p:grpSpPr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2654300" y="3416300"/>
                    <a:ext cx="1092200" cy="1295400"/>
                    <a:chOff x="2654300" y="3416300"/>
                    <a:chExt cx="1092200" cy="1295400"/>
                  </a:xfrm>
                </p:grpSpPr>
                <p:grpSp>
                  <p:nvGrpSpPr>
                    <p:cNvPr id="62" name="Group 61"/>
                    <p:cNvGrpSpPr/>
                    <p:nvPr/>
                  </p:nvGrpSpPr>
                  <p:grpSpPr>
                    <a:xfrm>
                      <a:off x="2654300" y="3416300"/>
                      <a:ext cx="1092200" cy="469900"/>
                      <a:chOff x="1041400" y="3733800"/>
                      <a:chExt cx="1092200" cy="469900"/>
                    </a:xfrm>
                  </p:grpSpPr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1041400" y="3733800"/>
                        <a:ext cx="546100" cy="469900"/>
                      </a:xfrm>
                      <a:prstGeom prst="rect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 w="lg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" name="Rectangle 64"/>
                      <p:cNvSpPr/>
                      <p:nvPr/>
                    </p:nvSpPr>
                    <p:spPr>
                      <a:xfrm>
                        <a:off x="1587500" y="3733800"/>
                        <a:ext cx="546100" cy="469900"/>
                      </a:xfrm>
                      <a:prstGeom prst="rect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 w="lg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63" name="Straight Arrow Connector 62"/>
                    <p:cNvCxnSpPr/>
                    <p:nvPr/>
                  </p:nvCxnSpPr>
                  <p:spPr>
                    <a:xfrm>
                      <a:off x="2921000" y="36322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1" name="Straight Arrow Connector 60"/>
                  <p:cNvCxnSpPr/>
                  <p:nvPr/>
                </p:nvCxnSpPr>
                <p:spPr>
                  <a:xfrm>
                    <a:off x="3454400" y="3670300"/>
                    <a:ext cx="1346200" cy="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" name="TextBox 7"/>
            <p:cNvSpPr txBox="1"/>
            <p:nvPr/>
          </p:nvSpPr>
          <p:spPr>
            <a:xfrm>
              <a:off x="1600200" y="4724400"/>
              <a:ext cx="5290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  <a:endParaRPr lang="en-US" sz="4400" dirty="0" smtClean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59200" y="4686300"/>
              <a:ext cx="4386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endParaRPr lang="en-US" sz="4400" dirty="0" smtClean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969000" y="4699000"/>
              <a:ext cx="5290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2</a:t>
              </a:r>
              <a:endParaRPr lang="en-US" sz="4400" dirty="0" smtClean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08000" y="3263900"/>
            <a:ext cx="6084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L</a:t>
            </a:r>
            <a:endParaRPr lang="en-US" sz="60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107535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70912" cy="2184400"/>
          </a:xfrm>
        </p:spPr>
        <p:txBody>
          <a:bodyPr/>
          <a:lstStyle/>
          <a:p>
            <a:r>
              <a:rPr lang="en-US" sz="4800" dirty="0" smtClean="0"/>
              <a:t>The list</a:t>
            </a:r>
          </a:p>
          <a:p>
            <a:pPr algn="ctr"/>
            <a:r>
              <a:rPr lang="en-US" sz="6000" dirty="0" smtClean="0"/>
              <a:t>(</a:t>
            </a:r>
            <a:r>
              <a:rPr lang="en-US" sz="6000" dirty="0" smtClean="0">
                <a:solidFill>
                  <a:srgbClr val="0000FF"/>
                </a:solidFill>
              </a:rPr>
              <a:t>0 1 2</a:t>
            </a:r>
            <a:r>
              <a:rPr lang="en-US" sz="6000" dirty="0" smtClean="0"/>
              <a:t>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099300" cy="1185862"/>
          </a:xfrm>
        </p:spPr>
        <p:txBody>
          <a:bodyPr/>
          <a:lstStyle/>
          <a:p>
            <a:r>
              <a:rPr lang="en-US" dirty="0" smtClean="0"/>
              <a:t>Self reference, membership,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41500" y="3124200"/>
            <a:ext cx="5422900" cy="2598241"/>
            <a:chOff x="1600200" y="2895600"/>
            <a:chExt cx="5422900" cy="2598241"/>
          </a:xfrm>
        </p:grpSpPr>
        <p:grpSp>
          <p:nvGrpSpPr>
            <p:cNvPr id="2" name="Group 1"/>
            <p:cNvGrpSpPr/>
            <p:nvPr/>
          </p:nvGrpSpPr>
          <p:grpSpPr>
            <a:xfrm>
              <a:off x="1600200" y="2895600"/>
              <a:ext cx="5422900" cy="1828800"/>
              <a:chOff x="1384300" y="2806700"/>
              <a:chExt cx="5422900" cy="18288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715000" y="2830780"/>
                <a:ext cx="1092200" cy="1804720"/>
                <a:chOff x="6794500" y="2703780"/>
                <a:chExt cx="1092200" cy="1804720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6794500" y="3187700"/>
                  <a:ext cx="1092200" cy="1320800"/>
                  <a:chOff x="5232400" y="3416300"/>
                  <a:chExt cx="1092200" cy="1320800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5232400" y="3416300"/>
                    <a:ext cx="1092200" cy="469900"/>
                    <a:chOff x="2794000" y="3390900"/>
                    <a:chExt cx="1092200" cy="46990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794000" y="3390900"/>
                      <a:ext cx="1092200" cy="469900"/>
                      <a:chOff x="1041400" y="3733800"/>
                      <a:chExt cx="1092200" cy="469900"/>
                    </a:xfrm>
                  </p:grpSpPr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1041400" y="3733800"/>
                        <a:ext cx="546100" cy="469900"/>
                      </a:xfrm>
                      <a:prstGeom prst="rect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 w="lg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1587500" y="3733800"/>
                        <a:ext cx="546100" cy="469900"/>
                      </a:xfrm>
                      <a:prstGeom prst="rect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 w="lg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V="1">
                      <a:off x="3365500" y="3441700"/>
                      <a:ext cx="482600" cy="381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5499100" y="36576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" name="TextBox 30"/>
                <p:cNvSpPr txBox="1"/>
                <p:nvPr/>
              </p:nvSpPr>
              <p:spPr>
                <a:xfrm>
                  <a:off x="6845300" y="2703780"/>
                  <a:ext cx="441146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0" dirty="0" smtClean="0"/>
                    <a:t>∙</a:t>
                  </a:r>
                  <a:endParaRPr lang="en-US" sz="8000" dirty="0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1384300" y="2806700"/>
                <a:ext cx="2146300" cy="1778000"/>
                <a:chOff x="1016000" y="2806700"/>
                <a:chExt cx="2146300" cy="1778000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1079500" y="2806700"/>
                  <a:ext cx="441146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0" dirty="0" smtClean="0"/>
                    <a:t>∙</a:t>
                  </a:r>
                  <a:endParaRPr lang="en-US" sz="80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600200" y="2819400"/>
                  <a:ext cx="441146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0" dirty="0" smtClean="0"/>
                    <a:t>∙</a:t>
                  </a:r>
                  <a:endParaRPr lang="en-US" sz="8000" dirty="0"/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1016000" y="3289300"/>
                  <a:ext cx="2146300" cy="1295400"/>
                  <a:chOff x="2654300" y="3416300"/>
                  <a:chExt cx="2146300" cy="1295400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654300" y="3416300"/>
                    <a:ext cx="1092200" cy="1295400"/>
                    <a:chOff x="2654300" y="3416300"/>
                    <a:chExt cx="1092200" cy="1295400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2654300" y="3416300"/>
                      <a:ext cx="1092200" cy="469900"/>
                      <a:chOff x="1041400" y="3733800"/>
                      <a:chExt cx="1092200" cy="469900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1041400" y="3733800"/>
                        <a:ext cx="546100" cy="469900"/>
                      </a:xfrm>
                      <a:prstGeom prst="rect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 w="lg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1587500" y="3733800"/>
                        <a:ext cx="546100" cy="469900"/>
                      </a:xfrm>
                      <a:prstGeom prst="rect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 w="lg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>
                      <a:off x="2921000" y="36322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1" name="Straight Arrow Connector 40"/>
                  <p:cNvCxnSpPr/>
                  <p:nvPr/>
                </p:nvCxnSpPr>
                <p:spPr>
                  <a:xfrm>
                    <a:off x="3454400" y="3670300"/>
                    <a:ext cx="1346200" cy="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6" name="Group 55"/>
              <p:cNvGrpSpPr/>
              <p:nvPr/>
            </p:nvGrpSpPr>
            <p:grpSpPr>
              <a:xfrm>
                <a:off x="3556000" y="2832100"/>
                <a:ext cx="2146300" cy="1778000"/>
                <a:chOff x="1016000" y="2806700"/>
                <a:chExt cx="2146300" cy="1778000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1079500" y="2806700"/>
                  <a:ext cx="441146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0" dirty="0" smtClean="0"/>
                    <a:t>∙</a:t>
                  </a:r>
                  <a:endParaRPr lang="en-US" sz="8000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600200" y="2819400"/>
                  <a:ext cx="441146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0" dirty="0" smtClean="0"/>
                    <a:t>∙</a:t>
                  </a:r>
                  <a:endParaRPr lang="en-US" sz="8000" dirty="0"/>
                </a:p>
              </p:txBody>
            </p:sp>
            <p:grpSp>
              <p:nvGrpSpPr>
                <p:cNvPr id="59" name="Group 58"/>
                <p:cNvGrpSpPr/>
                <p:nvPr/>
              </p:nvGrpSpPr>
              <p:grpSpPr>
                <a:xfrm>
                  <a:off x="1016000" y="3289300"/>
                  <a:ext cx="2146300" cy="1295400"/>
                  <a:chOff x="2654300" y="3416300"/>
                  <a:chExt cx="2146300" cy="1295400"/>
                </a:xfrm>
              </p:grpSpPr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2654300" y="3416300"/>
                    <a:ext cx="1092200" cy="1295400"/>
                    <a:chOff x="2654300" y="3416300"/>
                    <a:chExt cx="1092200" cy="1295400"/>
                  </a:xfrm>
                </p:grpSpPr>
                <p:grpSp>
                  <p:nvGrpSpPr>
                    <p:cNvPr id="62" name="Group 61"/>
                    <p:cNvGrpSpPr/>
                    <p:nvPr/>
                  </p:nvGrpSpPr>
                  <p:grpSpPr>
                    <a:xfrm>
                      <a:off x="2654300" y="3416300"/>
                      <a:ext cx="1092200" cy="469900"/>
                      <a:chOff x="1041400" y="3733800"/>
                      <a:chExt cx="1092200" cy="469900"/>
                    </a:xfrm>
                  </p:grpSpPr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1041400" y="3733800"/>
                        <a:ext cx="546100" cy="469900"/>
                      </a:xfrm>
                      <a:prstGeom prst="rect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 w="lg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" name="Rectangle 64"/>
                      <p:cNvSpPr/>
                      <p:nvPr/>
                    </p:nvSpPr>
                    <p:spPr>
                      <a:xfrm>
                        <a:off x="1587500" y="3733800"/>
                        <a:ext cx="546100" cy="469900"/>
                      </a:xfrm>
                      <a:prstGeom prst="rect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 w="lg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63" name="Straight Arrow Connector 62"/>
                    <p:cNvCxnSpPr/>
                    <p:nvPr/>
                  </p:nvCxnSpPr>
                  <p:spPr>
                    <a:xfrm>
                      <a:off x="2921000" y="36322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1" name="Straight Arrow Connector 60"/>
                  <p:cNvCxnSpPr/>
                  <p:nvPr/>
                </p:nvCxnSpPr>
                <p:spPr>
                  <a:xfrm>
                    <a:off x="3454400" y="3670300"/>
                    <a:ext cx="1346200" cy="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" name="TextBox 7"/>
            <p:cNvSpPr txBox="1"/>
            <p:nvPr/>
          </p:nvSpPr>
          <p:spPr>
            <a:xfrm>
              <a:off x="1600200" y="4724400"/>
              <a:ext cx="5290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  <a:endParaRPr lang="en-US" sz="4400" dirty="0" smtClean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59200" y="4686300"/>
              <a:ext cx="4386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endParaRPr lang="en-US" sz="4400" dirty="0" smtClean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969000" y="4699000"/>
              <a:ext cx="5290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2</a:t>
              </a:r>
              <a:endParaRPr lang="en-US" sz="4400" dirty="0" smtClean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17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7|7.9|10.1|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6.9|1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5298</TotalTime>
  <Words>428</Words>
  <Application>Microsoft Macintosh PowerPoint</Application>
  <PresentationFormat>On-screen Show (4:3)</PresentationFormat>
  <Paragraphs>113</Paragraphs>
  <Slides>20</Slides>
  <Notes>10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1_Custom Design</vt:lpstr>
      <vt:lpstr>Equation</vt:lpstr>
      <vt:lpstr>PowerPoint Presentation</vt:lpstr>
      <vt:lpstr>Axioms of Set Theory</vt:lpstr>
      <vt:lpstr>Sets &amp; Logical Formulas</vt:lpstr>
      <vt:lpstr>PowerPoint Presentation</vt:lpstr>
      <vt:lpstr>Self reference, membership, application</vt:lpstr>
      <vt:lpstr>Self reference, membership, application</vt:lpstr>
      <vt:lpstr>Self reference, membership, application</vt:lpstr>
      <vt:lpstr>PowerPoint Presentation</vt:lpstr>
      <vt:lpstr>Self reference, membership, application</vt:lpstr>
      <vt:lpstr>Self reference, membership, application</vt:lpstr>
      <vt:lpstr>Self reference, membership, application</vt:lpstr>
      <vt:lpstr>Self reference, membership, application</vt:lpstr>
      <vt:lpstr>Self reference, membership, application</vt:lpstr>
      <vt:lpstr>Russell’s Paradox</vt:lpstr>
      <vt:lpstr>Disaster: Math is broken!</vt:lpstr>
      <vt:lpstr>...but paradox is buggy</vt:lpstr>
      <vt:lpstr>...but paradox is buggy</vt:lpstr>
      <vt:lpstr>Zermelo-Frankel Set Theory</vt:lpstr>
      <vt:lpstr>Zermelo-Frankel Set Theory</vt:lpstr>
      <vt:lpstr>Zermelo-Frankel Set Theory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447</cp:revision>
  <cp:lastPrinted>2012-03-02T15:05:15Z</cp:lastPrinted>
  <dcterms:created xsi:type="dcterms:W3CDTF">2011-02-18T03:43:54Z</dcterms:created>
  <dcterms:modified xsi:type="dcterms:W3CDTF">2012-03-02T19:30:47Z</dcterms:modified>
</cp:coreProperties>
</file>