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6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7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8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9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0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11.xml" ContentType="application/vnd.openxmlformats-officedocument.presentationml.notesSlide+xml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2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3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14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15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16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17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18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19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notesSlides/notesSlide20.xml" ContentType="application/vnd.openxmlformats-officedocument.presentationml.notesSlide+xml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notesSlides/notesSlide21.xml" ContentType="application/vnd.openxmlformats-officedocument.presentationml.notesSlide+xml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notesSlides/notesSlide22.xml" ContentType="application/vnd.openxmlformats-officedocument.presentationml.notesSlide+xml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notesSlides/notesSlide23.xml" ContentType="application/vnd.openxmlformats-officedocument.presentationml.notesSlide+xml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notesSlides/notesSlide24.xml" ContentType="application/vnd.openxmlformats-officedocument.presentationml.notesSlide+xml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notesSlides/notesSlide25.xml" ContentType="application/vnd.openxmlformats-officedocument.presentationml.notesSlide+xml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notesSlides/notesSlide26.xml" ContentType="application/vnd.openxmlformats-officedocument.presentationml.notesSlide+xml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notesSlides/notesSlide27.xml" ContentType="application/vnd.openxmlformats-officedocument.presentationml.notesSlide+xml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notesSlides/notesSlide28.xml" ContentType="application/vnd.openxmlformats-officedocument.presentationml.notesSlide+xml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notesSlides/notesSlide29.xml" ContentType="application/vnd.openxmlformats-officedocument.presentationml.notesSlide+xml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notesSlides/notesSlide30.xml" ContentType="application/vnd.openxmlformats-officedocument.presentationml.notesSlide+xml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notesSlides/notesSlide31.xml" ContentType="application/vnd.openxmlformats-officedocument.presentationml.notesSlide+xml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notesSlides/notesSlide32.xml" ContentType="application/vnd.openxmlformats-officedocument.presentationml.notesSlide+xml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34"/>
  </p:notesMasterIdLst>
  <p:handoutMasterIdLst>
    <p:handoutMasterId r:id="rId35"/>
  </p:handoutMasterIdLst>
  <p:sldIdLst>
    <p:sldId id="428" r:id="rId2"/>
    <p:sldId id="414" r:id="rId3"/>
    <p:sldId id="413" r:id="rId4"/>
    <p:sldId id="431" r:id="rId5"/>
    <p:sldId id="417" r:id="rId6"/>
    <p:sldId id="432" r:id="rId7"/>
    <p:sldId id="419" r:id="rId8"/>
    <p:sldId id="442" r:id="rId9"/>
    <p:sldId id="436" r:id="rId10"/>
    <p:sldId id="429" r:id="rId11"/>
    <p:sldId id="444" r:id="rId12"/>
    <p:sldId id="443" r:id="rId13"/>
    <p:sldId id="430" r:id="rId14"/>
    <p:sldId id="433" r:id="rId15"/>
    <p:sldId id="434" r:id="rId16"/>
    <p:sldId id="435" r:id="rId17"/>
    <p:sldId id="437" r:id="rId18"/>
    <p:sldId id="440" r:id="rId19"/>
    <p:sldId id="441" r:id="rId20"/>
    <p:sldId id="452" r:id="rId21"/>
    <p:sldId id="453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399" r:id="rId30"/>
    <p:sldId id="400" r:id="rId31"/>
    <p:sldId id="401" r:id="rId32"/>
    <p:sldId id="402" r:id="rId33"/>
  </p:sldIdLst>
  <p:sldSz cx="9144000" cy="6858000" type="screen4x3"/>
  <p:notesSz cx="9601200" cy="73152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44" autoAdjust="0"/>
    <p:restoredTop sz="94635" autoAdjust="0"/>
  </p:normalViewPr>
  <p:slideViewPr>
    <p:cSldViewPr showGuides="1">
      <p:cViewPr>
        <p:scale>
          <a:sx n="99" d="100"/>
          <a:sy n="99" d="100"/>
        </p:scale>
        <p:origin x="-248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image" Target="../media/image6.emf"/><Relationship Id="rId2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15.emf"/><Relationship Id="rId1" Type="http://schemas.openxmlformats.org/officeDocument/2006/relationships/image" Target="../media/image6.emf"/><Relationship Id="rId2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1.emf"/><Relationship Id="rId5" Type="http://schemas.openxmlformats.org/officeDocument/2006/relationships/image" Target="../media/image15.emf"/><Relationship Id="rId1" Type="http://schemas.openxmlformats.org/officeDocument/2006/relationships/image" Target="../media/image6.emf"/><Relationship Id="rId2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image" Target="../media/image6.emf"/><Relationship Id="rId2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27.emf"/><Relationship Id="rId3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1" Type="http://schemas.openxmlformats.org/officeDocument/2006/relationships/image" Target="../media/image6.emf"/><Relationship Id="rId2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31.emf"/><Relationship Id="rId3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12.emf"/><Relationship Id="rId3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12.emf"/><Relationship Id="rId3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3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6.emf"/><Relationship Id="rId2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4.wmf"/><Relationship Id="rId3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6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6.e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6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image" Target="../media/image6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6.emf"/><Relationship Id="rId1" Type="http://schemas.openxmlformats.org/officeDocument/2006/relationships/image" Target="../media/image6.emf"/><Relationship Id="rId2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image" Target="../media/image6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October 13,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35.bin"/><Relationship Id="rId11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oleObject" Target="../embeddings/oleObject40.bin"/><Relationship Id="rId13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37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38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22.emf"/><Relationship Id="rId10" Type="http://schemas.openxmlformats.org/officeDocument/2006/relationships/oleObject" Target="../embeddings/oleObject44.bin"/><Relationship Id="rId11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oleObject" Target="../embeddings/oleObject49.bin"/><Relationship Id="rId13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47.bin"/><Relationship Id="rId9" Type="http://schemas.openxmlformats.org/officeDocument/2006/relationships/image" Target="../media/image22.emf"/><Relationship Id="rId10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58.bin"/><Relationship Id="rId9" Type="http://schemas.openxmlformats.org/officeDocument/2006/relationships/image" Target="../media/image27.emf"/><Relationship Id="rId10" Type="http://schemas.openxmlformats.org/officeDocument/2006/relationships/oleObject" Target="../embeddings/oleObject59.bin"/><Relationship Id="rId11" Type="http://schemas.openxmlformats.org/officeDocument/2006/relationships/image" Target="../media/image28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1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62.bin"/><Relationship Id="rId9" Type="http://schemas.openxmlformats.org/officeDocument/2006/relationships/image" Target="../media/image2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30.emf"/><Relationship Id="rId8" Type="http://schemas.openxmlformats.org/officeDocument/2006/relationships/oleObject" Target="../embeddings/oleObject67.bin"/><Relationship Id="rId9" Type="http://schemas.openxmlformats.org/officeDocument/2006/relationships/image" Target="../media/image31.emf"/><Relationship Id="rId10" Type="http://schemas.openxmlformats.org/officeDocument/2006/relationships/oleObject" Target="../embeddings/oleObject68.bin"/><Relationship Id="rId11" Type="http://schemas.openxmlformats.org/officeDocument/2006/relationships/image" Target="../media/image32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70.bin"/><Relationship Id="rId7" Type="http://schemas.openxmlformats.org/officeDocument/2006/relationships/image" Target="../media/image31.emf"/><Relationship Id="rId8" Type="http://schemas.openxmlformats.org/officeDocument/2006/relationships/oleObject" Target="../embeddings/oleObject71.bin"/><Relationship Id="rId9" Type="http://schemas.openxmlformats.org/officeDocument/2006/relationships/image" Target="../media/image33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73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74.bin"/><Relationship Id="rId9" Type="http://schemas.openxmlformats.org/officeDocument/2006/relationships/image" Target="../media/image34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76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77.bin"/><Relationship Id="rId9" Type="http://schemas.openxmlformats.org/officeDocument/2006/relationships/image" Target="../media/image34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78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79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80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81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82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83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8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85.bin"/><Relationship Id="rId7" Type="http://schemas.openxmlformats.org/officeDocument/2006/relationships/image" Target="../media/image38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86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87.bin"/><Relationship Id="rId7" Type="http://schemas.openxmlformats.org/officeDocument/2006/relationships/image" Target="../media/image39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88.bin"/><Relationship Id="rId5" Type="http://schemas.openxmlformats.org/officeDocument/2006/relationships/image" Target="../media/image40.wmf"/><Relationship Id="rId6" Type="http://schemas.openxmlformats.org/officeDocument/2006/relationships/oleObject" Target="../embeddings/oleObject89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90.bin"/><Relationship Id="rId5" Type="http://schemas.openxmlformats.org/officeDocument/2006/relationships/image" Target="../media/image40.wmf"/><Relationship Id="rId6" Type="http://schemas.openxmlformats.org/officeDocument/2006/relationships/oleObject" Target="../embeddings/oleObject91.bin"/><Relationship Id="rId7" Type="http://schemas.openxmlformats.org/officeDocument/2006/relationships/image" Target="../media/image42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92.bin"/><Relationship Id="rId5" Type="http://schemas.openxmlformats.org/officeDocument/2006/relationships/image" Target="../media/image43.emf"/><Relationship Id="rId6" Type="http://schemas.openxmlformats.org/officeDocument/2006/relationships/oleObject" Target="../embeddings/oleObject93.bin"/><Relationship Id="rId7" Type="http://schemas.openxmlformats.org/officeDocument/2006/relationships/image" Target="../media/image40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94.bin"/><Relationship Id="rId5" Type="http://schemas.openxmlformats.org/officeDocument/2006/relationships/image" Target="../media/image40.wmf"/><Relationship Id="rId6" Type="http://schemas.openxmlformats.org/officeDocument/2006/relationships/oleObject" Target="../embeddings/oleObject95.bin"/><Relationship Id="rId7" Type="http://schemas.openxmlformats.org/officeDocument/2006/relationships/image" Target="../media/image44.wmf"/><Relationship Id="rId8" Type="http://schemas.openxmlformats.org/officeDocument/2006/relationships/oleObject" Target="../embeddings/oleObject96.bin"/><Relationship Id="rId9" Type="http://schemas.openxmlformats.org/officeDocument/2006/relationships/image" Target="../media/image45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0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4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8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3.emf"/><Relationship Id="rId10" Type="http://schemas.openxmlformats.org/officeDocument/2006/relationships/oleObject" Target="../embeddings/oleObject22.bin"/><Relationship Id="rId11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oleObject" Target="../embeddings/oleObject27.bin"/><Relationship Id="rId13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15.emf"/><Relationship Id="rId10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31.bin"/><Relationship Id="rId11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52600"/>
            <a:ext cx="8686800" cy="2667000"/>
          </a:xfrm>
        </p:spPr>
        <p:txBody>
          <a:bodyPr/>
          <a:lstStyle/>
          <a:p>
            <a:pPr algn="l" eaLnBrk="1" hangingPunct="1"/>
            <a:r>
              <a:rPr lang="en-US" sz="8000" b="1" dirty="0" smtClean="0"/>
              <a:t>Euler’s Theorem:</a:t>
            </a:r>
          </a:p>
          <a:p>
            <a:pPr eaLnBrk="1" hangingPunct="1"/>
            <a:r>
              <a:rPr lang="en-US" sz="8000" b="1" dirty="0" smtClean="0"/>
              <a:t>Proof 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346258911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4745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235648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" name="Equation" r:id="rId6" imgW="1485900" imgH="330200" progId="Equation.DSMT4">
                  <p:embed/>
                </p:oleObj>
              </mc:Choice>
              <mc:Fallback>
                <p:oleObj name="Equation" r:id="rId6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90800" y="4114800"/>
            <a:ext cx="605364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different </a:t>
            </a:r>
            <a:r>
              <a:rPr lang="en-US" sz="5400" dirty="0" smtClean="0">
                <a:latin typeface="+mj-lt"/>
              </a:rPr>
              <a:t>because</a:t>
            </a:r>
          </a:p>
          <a:p>
            <a:r>
              <a:rPr lang="en-US" sz="5400" dirty="0" smtClean="0">
                <a:solidFill>
                  <a:srgbClr val="3333FF"/>
                </a:solidFill>
                <a:latin typeface="+mj-lt"/>
              </a:rPr>
              <a:t>k</a:t>
            </a:r>
            <a:r>
              <a:rPr lang="en-US" sz="5400" dirty="0" smtClean="0">
                <a:latin typeface="+mj-lt"/>
              </a:rPr>
              <a:t> cancels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406731"/>
              </p:ext>
            </p:extLst>
          </p:nvPr>
        </p:nvGraphicFramePr>
        <p:xfrm>
          <a:off x="3490912" y="2479675"/>
          <a:ext cx="4738688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" name="Equation" r:id="rId8" imgW="965200" imgH="469900" progId="Equation.3">
                  <p:embed/>
                </p:oleObj>
              </mc:Choice>
              <mc:Fallback>
                <p:oleObj name="Equation" r:id="rId8" imgW="9652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90912" y="2479675"/>
                        <a:ext cx="4738688" cy="230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288566"/>
              </p:ext>
            </p:extLst>
          </p:nvPr>
        </p:nvGraphicFramePr>
        <p:xfrm>
          <a:off x="2486025" y="2339975"/>
          <a:ext cx="612457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5" name="Equation" r:id="rId10" imgW="1422400" imgH="330200" progId="Equation.DSMT4">
                  <p:embed/>
                </p:oleObj>
              </mc:Choice>
              <mc:Fallback>
                <p:oleObj name="Equation" r:id="rId10" imgW="14224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86025" y="2339975"/>
                        <a:ext cx="6124575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332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52599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558180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7" name="Equation" r:id="rId6" imgW="1485900" imgH="330200" progId="Equation.DSMT4">
                  <p:embed/>
                </p:oleObj>
              </mc:Choice>
              <mc:Fallback>
                <p:oleObj name="Equation" r:id="rId6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1095"/>
              </p:ext>
            </p:extLst>
          </p:nvPr>
        </p:nvGraphicFramePr>
        <p:xfrm>
          <a:off x="3490912" y="2479675"/>
          <a:ext cx="4738688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8" name="Equation" r:id="rId8" imgW="965200" imgH="469900" progId="Equation.3">
                  <p:embed/>
                </p:oleObj>
              </mc:Choice>
              <mc:Fallback>
                <p:oleObj name="Equation" r:id="rId8" imgW="9652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90912" y="2479675"/>
                        <a:ext cx="4738688" cy="230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289397"/>
              </p:ext>
            </p:extLst>
          </p:nvPr>
        </p:nvGraphicFramePr>
        <p:xfrm>
          <a:off x="2486025" y="2339975"/>
          <a:ext cx="612457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9" name="Equation" r:id="rId10" imgW="1422400" imgH="330200" progId="Equation.DSMT4">
                  <p:embed/>
                </p:oleObj>
              </mc:Choice>
              <mc:Fallback>
                <p:oleObj name="Equation" r:id="rId10" imgW="14224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86025" y="2339975"/>
                        <a:ext cx="6124575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547552" y="3962400"/>
            <a:ext cx="4834448" cy="1349375"/>
            <a:chOff x="2404552" y="3962400"/>
            <a:chExt cx="4834448" cy="1349375"/>
          </a:xfrm>
        </p:grpSpPr>
        <p:sp>
          <p:nvSpPr>
            <p:cNvPr id="11" name="TextBox 10"/>
            <p:cNvSpPr txBox="1"/>
            <p:nvPr/>
          </p:nvSpPr>
          <p:spPr>
            <a:xfrm>
              <a:off x="2404552" y="4113073"/>
              <a:ext cx="38443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+mj-lt"/>
                </a:rPr>
                <a:t>and </a:t>
              </a:r>
              <a:r>
                <a:rPr lang="en-US" sz="5400" dirty="0">
                  <a:solidFill>
                    <a:srgbClr val="3333FF"/>
                  </a:solidFill>
                  <a:latin typeface="Comic Sans MS"/>
                </a:rPr>
                <a:t>(</a:t>
              </a:r>
              <a:r>
                <a:rPr lang="en-US" sz="5400" dirty="0" smtClean="0">
                  <a:solidFill>
                    <a:srgbClr val="3333FF"/>
                  </a:solidFill>
                  <a:latin typeface="+mj-lt"/>
                </a:rPr>
                <a:t>k</a:t>
              </a:r>
              <a:r>
                <a:rPr lang="en-US" sz="5400" baseline="-25000" dirty="0" smtClean="0">
                  <a:solidFill>
                    <a:srgbClr val="3333FF"/>
                  </a:solidFill>
                  <a:latin typeface="+mj-lt"/>
                </a:rPr>
                <a:t> </a:t>
              </a:r>
              <a:r>
                <a:rPr lang="en-US" sz="5400" dirty="0" err="1" smtClean="0">
                  <a:solidFill>
                    <a:srgbClr val="3333FF"/>
                  </a:solidFill>
                  <a:latin typeface="+mj-lt"/>
                </a:rPr>
                <a:t>k</a:t>
              </a:r>
              <a:r>
                <a:rPr lang="en-US" sz="7200" baseline="-25000" dirty="0" err="1" smtClean="0">
                  <a:solidFill>
                    <a:srgbClr val="3333FF"/>
                  </a:solidFill>
                  <a:latin typeface="+mj-lt"/>
                </a:rPr>
                <a:t>i</a:t>
              </a:r>
              <a:r>
                <a:rPr lang="en-US" sz="5400" dirty="0" smtClean="0">
                  <a:solidFill>
                    <a:srgbClr val="3333FF"/>
                  </a:solidFill>
                  <a:latin typeface="+mj-lt"/>
                </a:rPr>
                <a:t>)</a:t>
              </a:r>
              <a:r>
                <a:rPr lang="en-US" sz="5400" dirty="0" smtClean="0">
                  <a:latin typeface="+mj-lt"/>
                </a:rPr>
                <a:t> in</a:t>
              </a: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3532054"/>
                </p:ext>
              </p:extLst>
            </p:nvPr>
          </p:nvGraphicFramePr>
          <p:xfrm>
            <a:off x="6300788" y="3962400"/>
            <a:ext cx="938212" cy="1349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0" name="Equation" r:id="rId12" imgW="203200" imgH="292100" progId="Equation.DSMT4">
                    <p:embed/>
                  </p:oleObj>
                </mc:Choice>
                <mc:Fallback>
                  <p:oleObj name="Equation" r:id="rId12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300788" y="3962400"/>
                          <a:ext cx="938212" cy="1349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629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35806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1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665038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2" name="Equation" r:id="rId6" imgW="1485900" imgH="330200" progId="Equation.DSMT4">
                  <p:embed/>
                </p:oleObj>
              </mc:Choice>
              <mc:Fallback>
                <p:oleObj name="Equation" r:id="rId6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04552" y="4113073"/>
            <a:ext cx="605364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different </a:t>
            </a:r>
            <a:r>
              <a:rPr lang="en-US" sz="5400" dirty="0" smtClean="0">
                <a:latin typeface="+mj-lt"/>
              </a:rPr>
              <a:t>because</a:t>
            </a:r>
          </a:p>
          <a:p>
            <a:r>
              <a:rPr lang="en-US" sz="5400" dirty="0" smtClean="0">
                <a:solidFill>
                  <a:srgbClr val="3333FF"/>
                </a:solidFill>
                <a:latin typeface="+mj-lt"/>
              </a:rPr>
              <a:t>k</a:t>
            </a:r>
            <a:r>
              <a:rPr lang="en-US" sz="5400" dirty="0" smtClean="0">
                <a:latin typeface="+mj-lt"/>
              </a:rPr>
              <a:t> cancels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839486"/>
              </p:ext>
            </p:extLst>
          </p:nvPr>
        </p:nvGraphicFramePr>
        <p:xfrm>
          <a:off x="2667000" y="2542309"/>
          <a:ext cx="5486400" cy="2182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3" name="Equation" r:id="rId8" imgW="1117600" imgH="444500" progId="Equation.DSMT4">
                  <p:embed/>
                </p:oleObj>
              </mc:Choice>
              <mc:Fallback>
                <p:oleObj name="Equation" r:id="rId8" imgW="11176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2542309"/>
                        <a:ext cx="5486400" cy="2182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452014"/>
              </p:ext>
            </p:extLst>
          </p:nvPr>
        </p:nvGraphicFramePr>
        <p:xfrm>
          <a:off x="868362" y="2366963"/>
          <a:ext cx="7818438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name="Equation" r:id="rId10" imgW="1816100" imgH="317500" progId="Equation.3">
                  <p:embed/>
                </p:oleObj>
              </mc:Choice>
              <mc:Fallback>
                <p:oleObj name="Equation" r:id="rId10" imgW="18161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8362" y="2366963"/>
                        <a:ext cx="7818438" cy="136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3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83455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072732"/>
              </p:ext>
            </p:extLst>
          </p:nvPr>
        </p:nvGraphicFramePr>
        <p:xfrm>
          <a:off x="855663" y="1008063"/>
          <a:ext cx="697547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4" name="Equation" r:id="rId6" imgW="1511300" imgH="355600" progId="Equation.3">
                  <p:embed/>
                </p:oleObj>
              </mc:Choice>
              <mc:Fallback>
                <p:oleObj name="Equation" r:id="rId6" imgW="15113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5663" y="1008063"/>
                        <a:ext cx="6975475" cy="164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696890"/>
              </p:ext>
            </p:extLst>
          </p:nvPr>
        </p:nvGraphicFramePr>
        <p:xfrm>
          <a:off x="2667000" y="2542309"/>
          <a:ext cx="5486400" cy="2182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5" name="Equation" r:id="rId8" imgW="1117600" imgH="444500" progId="Equation.DSMT4">
                  <p:embed/>
                </p:oleObj>
              </mc:Choice>
              <mc:Fallback>
                <p:oleObj name="Equation" r:id="rId8" imgW="11176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2542309"/>
                        <a:ext cx="5486400" cy="2182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861752" y="3962400"/>
            <a:ext cx="4834448" cy="1349375"/>
            <a:chOff x="2404552" y="3962400"/>
            <a:chExt cx="4834448" cy="1349375"/>
          </a:xfrm>
        </p:grpSpPr>
        <p:sp>
          <p:nvSpPr>
            <p:cNvPr id="2" name="TextBox 1"/>
            <p:cNvSpPr txBox="1"/>
            <p:nvPr/>
          </p:nvSpPr>
          <p:spPr>
            <a:xfrm>
              <a:off x="2404552" y="4113073"/>
              <a:ext cx="38443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+mj-lt"/>
                </a:rPr>
                <a:t>and </a:t>
              </a:r>
              <a:r>
                <a:rPr lang="en-US" sz="5400" dirty="0">
                  <a:solidFill>
                    <a:srgbClr val="3333FF"/>
                  </a:solidFill>
                  <a:latin typeface="Comic Sans MS"/>
                </a:rPr>
                <a:t>(</a:t>
              </a:r>
              <a:r>
                <a:rPr lang="en-US" sz="5400" dirty="0" smtClean="0">
                  <a:solidFill>
                    <a:srgbClr val="3333FF"/>
                  </a:solidFill>
                  <a:latin typeface="+mj-lt"/>
                </a:rPr>
                <a:t>k</a:t>
              </a:r>
              <a:r>
                <a:rPr lang="en-US" sz="5400" baseline="-25000" dirty="0" smtClean="0">
                  <a:solidFill>
                    <a:srgbClr val="3333FF"/>
                  </a:solidFill>
                  <a:latin typeface="+mj-lt"/>
                </a:rPr>
                <a:t> </a:t>
              </a:r>
              <a:r>
                <a:rPr lang="en-US" sz="5400" dirty="0" err="1" smtClean="0">
                  <a:solidFill>
                    <a:srgbClr val="3333FF"/>
                  </a:solidFill>
                  <a:latin typeface="+mj-lt"/>
                </a:rPr>
                <a:t>k</a:t>
              </a:r>
              <a:r>
                <a:rPr lang="en-US" sz="7200" baseline="-25000" dirty="0" err="1" smtClean="0">
                  <a:solidFill>
                    <a:srgbClr val="3333FF"/>
                  </a:solidFill>
                  <a:latin typeface="+mj-lt"/>
                </a:rPr>
                <a:t>i</a:t>
              </a:r>
              <a:r>
                <a:rPr lang="en-US" sz="5400" dirty="0" smtClean="0">
                  <a:solidFill>
                    <a:srgbClr val="3333FF"/>
                  </a:solidFill>
                  <a:latin typeface="+mj-lt"/>
                </a:rPr>
                <a:t>)</a:t>
              </a:r>
              <a:r>
                <a:rPr lang="en-US" sz="5400" dirty="0" smtClean="0">
                  <a:latin typeface="+mj-lt"/>
                </a:rPr>
                <a:t> in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8230523"/>
                </p:ext>
              </p:extLst>
            </p:nvPr>
          </p:nvGraphicFramePr>
          <p:xfrm>
            <a:off x="6300788" y="3962400"/>
            <a:ext cx="938212" cy="1349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6" name="Equation" r:id="rId10" imgW="203200" imgH="292100" progId="Equation.DSMT4">
                    <p:embed/>
                  </p:oleObj>
                </mc:Choice>
                <mc:Fallback>
                  <p:oleObj name="Equation" r:id="rId10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300788" y="3962400"/>
                          <a:ext cx="938212" cy="1349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494327"/>
              </p:ext>
            </p:extLst>
          </p:nvPr>
        </p:nvGraphicFramePr>
        <p:xfrm>
          <a:off x="868362" y="2366963"/>
          <a:ext cx="7818438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7" name="Equation" r:id="rId12" imgW="1816100" imgH="317500" progId="Equation.3">
                  <p:embed/>
                </p:oleObj>
              </mc:Choice>
              <mc:Fallback>
                <p:oleObj name="Equation" r:id="rId12" imgW="18161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68362" y="2366963"/>
                        <a:ext cx="7818438" cy="136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426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40449DF-F5E8-4908-A8C5-8B1F7074FE06}" type="slidenum">
              <a:rPr lang="en-US" smtClean="0"/>
              <a:pPr>
                <a:defRPr/>
              </a:pPr>
              <a:t>14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8224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0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6997378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7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117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40449DF-F5E8-4908-A8C5-8B1F7074FE06}" type="slidenum">
              <a:rPr lang="en-US" smtClean="0"/>
              <a:pPr>
                <a:defRPr/>
              </a:pPr>
              <a:t>15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554537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2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3501085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69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7668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40449DF-F5E8-4908-A8C5-8B1F7074FE06}" type="slidenum">
              <a:rPr lang="en-US" smtClean="0"/>
              <a:pPr>
                <a:defRPr/>
              </a:pPr>
              <a:t>16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1464775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2" name="Equation" r:id="rId4" imgW="203200" imgH="292100" progId="Equation.DSMT4">
                    <p:embed/>
                  </p:oleObj>
                </mc:Choice>
                <mc:Fallback>
                  <p:oleObj name="Equation" r:id="rId4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193753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Equation" r:id="rId6" imgW="368300" imgH="292100" progId="Equation.DSMT4">
                  <p:embed/>
                </p:oleObj>
              </mc:Choice>
              <mc:Fallback>
                <p:oleObj name="Equation" r:id="rId6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67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23823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162880"/>
              </p:ext>
            </p:extLst>
          </p:nvPr>
        </p:nvGraphicFramePr>
        <p:xfrm>
          <a:off x="381000" y="990600"/>
          <a:ext cx="4191000" cy="156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3" name="Equation" r:id="rId6" imgW="850900" imgH="317500" progId="Equation.3">
                  <p:embed/>
                </p:oleObj>
              </mc:Choice>
              <mc:Fallback>
                <p:oleObj name="Equation" r:id="rId6" imgW="8509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990600"/>
                        <a:ext cx="4191000" cy="1564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959901"/>
              </p:ext>
            </p:extLst>
          </p:nvPr>
        </p:nvGraphicFramePr>
        <p:xfrm>
          <a:off x="479425" y="2286000"/>
          <a:ext cx="72993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Equation" r:id="rId8" imgW="1536700" imgH="304800" progId="Equation.DSMT4">
                  <p:embed/>
                </p:oleObj>
              </mc:Choice>
              <mc:Fallback>
                <p:oleObj name="Equation" r:id="rId8" imgW="1536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9425" y="2286000"/>
                        <a:ext cx="7299325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955976"/>
              </p:ext>
            </p:extLst>
          </p:nvPr>
        </p:nvGraphicFramePr>
        <p:xfrm>
          <a:off x="533400" y="3321050"/>
          <a:ext cx="683260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Equation" r:id="rId10" imgW="1422400" imgH="355600" progId="Equation.3">
                  <p:embed/>
                </p:oleObj>
              </mc:Choice>
              <mc:Fallback>
                <p:oleObj name="Equation" r:id="rId10" imgW="14224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3400" y="3321050"/>
                        <a:ext cx="6832600" cy="170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28600" y="1600200"/>
            <a:ext cx="7315200" cy="2895600"/>
            <a:chOff x="228600" y="1600200"/>
            <a:chExt cx="7315200" cy="2895600"/>
          </a:xfrm>
        </p:grpSpPr>
        <p:cxnSp>
          <p:nvCxnSpPr>
            <p:cNvPr id="10" name="Straight Connector 9"/>
            <p:cNvCxnSpPr/>
            <p:nvPr/>
          </p:nvCxnSpPr>
          <p:spPr bwMode="auto">
            <a:xfrm flipV="1">
              <a:off x="2667000" y="4114800"/>
              <a:ext cx="4876800" cy="381000"/>
            </a:xfrm>
            <a:prstGeom prst="line">
              <a:avLst/>
            </a:prstGeom>
            <a:noFill/>
            <a:ln w="4762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228600" y="1600200"/>
              <a:ext cx="3429000" cy="304800"/>
            </a:xfrm>
            <a:prstGeom prst="line">
              <a:avLst/>
            </a:prstGeom>
            <a:noFill/>
            <a:ln w="4762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1468857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90025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956250"/>
              </p:ext>
            </p:extLst>
          </p:nvPr>
        </p:nvGraphicFramePr>
        <p:xfrm>
          <a:off x="479425" y="2286000"/>
          <a:ext cx="72993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3" name="Equation" r:id="rId6" imgW="1536700" imgH="304800" progId="Equation.DSMT4">
                  <p:embed/>
                </p:oleObj>
              </mc:Choice>
              <mc:Fallback>
                <p:oleObj name="Equation" r:id="rId6" imgW="1536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9425" y="2286000"/>
                        <a:ext cx="7299325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626578"/>
              </p:ext>
            </p:extLst>
          </p:nvPr>
        </p:nvGraphicFramePr>
        <p:xfrm>
          <a:off x="533400" y="3352800"/>
          <a:ext cx="207327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4" name="Equation" r:id="rId8" imgW="431800" imgH="279400" progId="Equation.DSMT4">
                  <p:embed/>
                </p:oleObj>
              </mc:Choice>
              <mc:Fallback>
                <p:oleObj name="Equation" r:id="rId8" imgW="4318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400" y="3352800"/>
                        <a:ext cx="2073275" cy="134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9735" y="1371600"/>
            <a:ext cx="531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3333FF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506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62033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35354"/>
              </p:ext>
            </p:extLst>
          </p:nvPr>
        </p:nvGraphicFramePr>
        <p:xfrm>
          <a:off x="533400" y="3352800"/>
          <a:ext cx="207327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Equation" r:id="rId6" imgW="431800" imgH="279400" progId="Equation.DSMT4">
                  <p:embed/>
                </p:oleObj>
              </mc:Choice>
              <mc:Fallback>
                <p:oleObj name="Equation" r:id="rId6" imgW="4318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3352800"/>
                        <a:ext cx="2073275" cy="134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9735" y="1371600"/>
            <a:ext cx="531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3333FF"/>
                </a:solidFill>
                <a:latin typeface="+mj-lt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91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5071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59 -0.10872 L 0.35318 -0.34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9" y="-116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287E-6 8.86653E-6 L 0.09996 -0.0111 " pathEditMode="relative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3271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386018"/>
              </p:ext>
            </p:extLst>
          </p:nvPr>
        </p:nvGraphicFramePr>
        <p:xfrm>
          <a:off x="1403350" y="20638"/>
          <a:ext cx="7272338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6" imgW="1981200" imgH="660400" progId="Equation.3">
                  <p:embed/>
                </p:oleObj>
              </mc:Choice>
              <mc:Fallback>
                <p:oleObj name="Equation" r:id="rId6" imgW="19812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20638"/>
                        <a:ext cx="7272338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23636"/>
              </p:ext>
            </p:extLst>
          </p:nvPr>
        </p:nvGraphicFramePr>
        <p:xfrm>
          <a:off x="1957388" y="2362200"/>
          <a:ext cx="5129212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8" imgW="812800" imgH="355600" progId="Equation.DSMT4">
                  <p:embed/>
                </p:oleObj>
              </mc:Choice>
              <mc:Fallback>
                <p:oleObj name="Equation" r:id="rId8" imgW="8128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7388" y="2362200"/>
                        <a:ext cx="5129212" cy="224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6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70752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7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857216"/>
              </p:ext>
            </p:extLst>
          </p:nvPr>
        </p:nvGraphicFramePr>
        <p:xfrm>
          <a:off x="2819400" y="4419600"/>
          <a:ext cx="2717800" cy="1762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8" name="Equation" r:id="rId6" imgW="469900" imgH="304800" progId="Equation.3">
                  <p:embed/>
                </p:oleObj>
              </mc:Choice>
              <mc:Fallback>
                <p:oleObj name="Equation" r:id="rId6" imgW="4699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4419600"/>
                        <a:ext cx="2717800" cy="1762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537770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9" name="Equation" r:id="rId8" imgW="596900" imgH="330200" progId="Equation.DSMT4">
                  <p:embed/>
                </p:oleObj>
              </mc:Choice>
              <mc:Fallback>
                <p:oleObj name="Equation" r:id="rId8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70371"/>
              </p:ext>
            </p:extLst>
          </p:nvPr>
        </p:nvGraphicFramePr>
        <p:xfrm>
          <a:off x="1295400" y="2895600"/>
          <a:ext cx="4324350" cy="160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0" name="Equation" r:id="rId10" imgW="787400" imgH="292100" progId="Equation.DSMT4">
                  <p:embed/>
                </p:oleObj>
              </mc:Choice>
              <mc:Fallback>
                <p:oleObj name="Equation" r:id="rId10" imgW="78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95400" y="2895600"/>
                        <a:ext cx="4324350" cy="160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15575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54036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0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803068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1" name="Equation" r:id="rId6" imgW="596900" imgH="330200" progId="Equation.DSMT4">
                  <p:embed/>
                </p:oleObj>
              </mc:Choice>
              <mc:Fallback>
                <p:oleObj name="Equation" r:id="rId6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117558"/>
              </p:ext>
            </p:extLst>
          </p:nvPr>
        </p:nvGraphicFramePr>
        <p:xfrm>
          <a:off x="924464" y="3124200"/>
          <a:ext cx="7457536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2" name="Equation" r:id="rId8" imgW="1689100" imgH="673100" progId="Equation.DSMT4">
                  <p:embed/>
                </p:oleObj>
              </mc:Choice>
              <mc:Fallback>
                <p:oleObj name="Equation" r:id="rId8" imgW="16891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4464" y="3124200"/>
                        <a:ext cx="7457536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31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95237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235068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9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720088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0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41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111005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391873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3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821503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4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64670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45831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106943"/>
              </p:ext>
            </p:extLst>
          </p:nvPr>
        </p:nvGraphicFramePr>
        <p:xfrm>
          <a:off x="1371600" y="1371601"/>
          <a:ext cx="620445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6" name="Equation" r:id="rId6" imgW="990600" imgH="292100" progId="Equation.DSMT4">
                  <p:embed/>
                </p:oleObj>
              </mc:Choice>
              <mc:Fallback>
                <p:oleObj name="Equation" r:id="rId6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1371601"/>
                        <a:ext cx="6204456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Curved Connector 4"/>
          <p:cNvCxnSpPr/>
          <p:nvPr/>
        </p:nvCxnSpPr>
        <p:spPr bwMode="auto">
          <a:xfrm rot="16200000" flipH="1">
            <a:off x="1638300" y="3238500"/>
            <a:ext cx="1981200" cy="1143000"/>
          </a:xfrm>
          <a:prstGeom prst="curvedConnector3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998444" y="4648200"/>
            <a:ext cx="242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9282079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87360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576918"/>
              </p:ext>
            </p:extLst>
          </p:nvPr>
        </p:nvGraphicFramePr>
        <p:xfrm>
          <a:off x="1402773" y="1344105"/>
          <a:ext cx="7284027" cy="330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0" name="Equation" r:id="rId6" imgW="1231900" imgH="558800" progId="Equation.DSMT4">
                  <p:embed/>
                </p:oleObj>
              </mc:Choice>
              <mc:Fallback>
                <p:oleObj name="Equation" r:id="rId6" imgW="12319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2773" y="1344105"/>
                        <a:ext cx="7284027" cy="330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1954964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037036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890121"/>
              </p:ext>
            </p:extLst>
          </p:nvPr>
        </p:nvGraphicFramePr>
        <p:xfrm>
          <a:off x="1071563" y="1276350"/>
          <a:ext cx="71183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4" name="Equation" r:id="rId6" imgW="1206500" imgH="558800" progId="Equation.3">
                  <p:embed/>
                </p:oleObj>
              </mc:Choice>
              <mc:Fallback>
                <p:oleObj name="Equation" r:id="rId6" imgW="12065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1563" y="1276350"/>
                        <a:ext cx="7118350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371600" y="1143000"/>
            <a:ext cx="6019800" cy="3429000"/>
            <a:chOff x="1371600" y="1143000"/>
            <a:chExt cx="6019800" cy="3429000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1371600" y="11430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6096000" y="27432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4033650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93674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7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279001"/>
              </p:ext>
            </p:extLst>
          </p:nvPr>
        </p:nvGraphicFramePr>
        <p:xfrm>
          <a:off x="990600" y="1647825"/>
          <a:ext cx="48704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8" name="Equation" r:id="rId6" imgW="825500" imgH="457200" progId="Equation.DSMT4">
                  <p:embed/>
                </p:oleObj>
              </mc:Choice>
              <mc:Fallback>
                <p:oleObj name="Equation" r:id="rId6" imgW="825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1647825"/>
                        <a:ext cx="4870450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1711828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079832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1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278084"/>
              </p:ext>
            </p:extLst>
          </p:nvPr>
        </p:nvGraphicFramePr>
        <p:xfrm>
          <a:off x="879475" y="1524000"/>
          <a:ext cx="50958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2" name="Equation" r:id="rId6" imgW="863600" imgH="279400" progId="Equation.3">
                  <p:embed/>
                </p:oleObj>
              </mc:Choice>
              <mc:Fallback>
                <p:oleObj name="Equation" r:id="rId6" imgW="863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9475" y="1524000"/>
                        <a:ext cx="50958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91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3227615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D84392B-0D9B-42AA-BA65-FCCCDA49260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6" imgW="2044700" imgH="647700" progId="Equation.3">
                  <p:embed/>
                </p:oleObj>
              </mc:Choice>
              <mc:Fallback>
                <p:oleObj name="Equation" r:id="rId6" imgW="20447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7800"/>
                        <a:ext cx="7974012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99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4044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3290"/>
              </p:ext>
            </p:extLst>
          </p:nvPr>
        </p:nvGraphicFramePr>
        <p:xfrm>
          <a:off x="1295400" y="1143000"/>
          <a:ext cx="6375289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Equation" r:id="rId6" imgW="939800" imgH="292100" progId="Equation.DSMT4">
                  <p:embed/>
                </p:oleObj>
              </mc:Choice>
              <mc:Fallback>
                <p:oleObj name="Equation" r:id="rId6" imgW="939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6375289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37947"/>
              </p:ext>
            </p:extLst>
          </p:nvPr>
        </p:nvGraphicFramePr>
        <p:xfrm>
          <a:off x="1295400" y="3289300"/>
          <a:ext cx="477188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Equation" r:id="rId8" imgW="736600" imgH="292100" progId="Equation.DSMT4">
                  <p:embed/>
                </p:oleObj>
              </mc:Choice>
              <mc:Fallback>
                <p:oleObj name="Equation" r:id="rId8" imgW="736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3289300"/>
                        <a:ext cx="4771885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0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D84392B-0D9B-42AA-BA65-FCCCDA49260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77963"/>
                        <a:ext cx="7974012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64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65819"/>
              </p:ext>
            </p:extLst>
          </p:nvPr>
        </p:nvGraphicFramePr>
        <p:xfrm>
          <a:off x="608013" y="1528763"/>
          <a:ext cx="7775575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4" imgW="1993900" imgH="812800" progId="Equation.3">
                  <p:embed/>
                </p:oleObj>
              </mc:Choice>
              <mc:Fallback>
                <p:oleObj name="Equation" r:id="rId4" imgW="19939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1528763"/>
                        <a:ext cx="7775575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D84392B-0D9B-42AA-BA65-FCCCDA49260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6" imgW="126720" imgH="190440" progId="Equation.3">
                  <p:embed/>
                </p:oleObj>
              </mc:Choice>
              <mc:Fallback>
                <p:oleObj name="Equation" r:id="rId6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54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D84392B-0D9B-42AA-BA65-FCCCDA49260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6" imgW="393480" imgH="342720" progId="Equation.DSMT4">
                  <p:embed/>
                </p:oleObj>
              </mc:Choice>
              <mc:Fallback>
                <p:oleObj name="Equation" r:id="rId6" imgW="393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38484"/>
                        <a:ext cx="1143000" cy="99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8" imgW="1917360" imgH="711000" progId="Equation.3">
                  <p:embed/>
                </p:oleObj>
              </mc:Choice>
              <mc:Fallback>
                <p:oleObj name="Equation" r:id="rId8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2077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21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20912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521683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3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61062"/>
              </p:ext>
            </p:extLst>
          </p:nvPr>
        </p:nvGraphicFramePr>
        <p:xfrm>
          <a:off x="650875" y="1123950"/>
          <a:ext cx="44831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Equation" r:id="rId8" imgW="825500" imgH="304800" progId="Equation.3">
                  <p:embed/>
                </p:oleObj>
              </mc:Choice>
              <mc:Fallback>
                <p:oleObj name="Equation" r:id="rId8" imgW="8255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0875" y="1123950"/>
                        <a:ext cx="4483100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19431"/>
              </p:ext>
            </p:extLst>
          </p:nvPr>
        </p:nvGraphicFramePr>
        <p:xfrm>
          <a:off x="1562100" y="-76200"/>
          <a:ext cx="5180013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5" name="Equation" r:id="rId10" imgW="1155700" imgH="304800" progId="Equation.3">
                  <p:embed/>
                </p:oleObj>
              </mc:Choice>
              <mc:Fallback>
                <p:oleObj name="Equation" r:id="rId10" imgW="1155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62100" y="-76200"/>
                        <a:ext cx="5180013" cy="136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72375" y="228600"/>
            <a:ext cx="442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3333FF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4400" dirty="0" smtClean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6077" y="4495800"/>
            <a:ext cx="6933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+mj-lt"/>
              </a:rPr>
              <a:t>(</a:t>
            </a:r>
            <a:r>
              <a:rPr lang="en-US" sz="6000" dirty="0" smtClean="0">
                <a:latin typeface="+mj-lt"/>
              </a:rPr>
              <a:t>both sides cancel)</a:t>
            </a:r>
          </a:p>
        </p:txBody>
      </p:sp>
    </p:spTree>
    <p:extLst>
      <p:ext uri="{BB962C8B-B14F-4D97-AF65-F5344CB8AC3E}">
        <p14:creationId xmlns:p14="http://schemas.microsoft.com/office/powerpoint/2010/main" val="370652783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75156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37080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875044"/>
              </p:ext>
            </p:extLst>
          </p:nvPr>
        </p:nvGraphicFramePr>
        <p:xfrm>
          <a:off x="650875" y="1123950"/>
          <a:ext cx="44831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" name="Equation" r:id="rId8" imgW="825500" imgH="304800" progId="Equation.3">
                  <p:embed/>
                </p:oleObj>
              </mc:Choice>
              <mc:Fallback>
                <p:oleObj name="Equation" r:id="rId8" imgW="8255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0875" y="1123950"/>
                        <a:ext cx="4483100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146207"/>
              </p:ext>
            </p:extLst>
          </p:nvPr>
        </p:nvGraphicFramePr>
        <p:xfrm>
          <a:off x="1562100" y="-76200"/>
          <a:ext cx="5180013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" name="Equation" r:id="rId10" imgW="1155700" imgH="304800" progId="Equation.3">
                  <p:embed/>
                </p:oleObj>
              </mc:Choice>
              <mc:Fallback>
                <p:oleObj name="Equation" r:id="rId10" imgW="1155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62100" y="-76200"/>
                        <a:ext cx="5180013" cy="136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72375" y="228600"/>
            <a:ext cx="442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3333FF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4400" dirty="0" smtClean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294" y="4495800"/>
            <a:ext cx="80395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(…both have inverses)</a:t>
            </a:r>
          </a:p>
        </p:txBody>
      </p:sp>
    </p:spTree>
    <p:extLst>
      <p:ext uri="{BB962C8B-B14F-4D97-AF65-F5344CB8AC3E}">
        <p14:creationId xmlns:p14="http://schemas.microsoft.com/office/powerpoint/2010/main" val="32965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7623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365199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7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7915"/>
              </p:ext>
            </p:extLst>
          </p:nvPr>
        </p:nvGraphicFramePr>
        <p:xfrm>
          <a:off x="650875" y="1123950"/>
          <a:ext cx="44831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8" name="Equation" r:id="rId8" imgW="825500" imgH="304800" progId="Equation.3">
                  <p:embed/>
                </p:oleObj>
              </mc:Choice>
              <mc:Fallback>
                <p:oleObj name="Equation" r:id="rId8" imgW="8255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0875" y="1123950"/>
                        <a:ext cx="4483100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570925"/>
              </p:ext>
            </p:extLst>
          </p:nvPr>
        </p:nvGraphicFramePr>
        <p:xfrm>
          <a:off x="1562100" y="-76200"/>
          <a:ext cx="5180013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9" name="Equation" r:id="rId10" imgW="1155700" imgH="304800" progId="Equation.3">
                  <p:embed/>
                </p:oleObj>
              </mc:Choice>
              <mc:Fallback>
                <p:oleObj name="Equation" r:id="rId10" imgW="1155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62100" y="-76200"/>
                        <a:ext cx="5180013" cy="136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72375" y="228600"/>
            <a:ext cx="442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3333FF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4400" dirty="0" smtClean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951" y="4495800"/>
            <a:ext cx="8222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(…same prime factors)</a:t>
            </a:r>
          </a:p>
        </p:txBody>
      </p:sp>
    </p:spTree>
    <p:extLst>
      <p:ext uri="{BB962C8B-B14F-4D97-AF65-F5344CB8AC3E}">
        <p14:creationId xmlns:p14="http://schemas.microsoft.com/office/powerpoint/2010/main" val="313678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9192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66412"/>
              </p:ext>
            </p:extLst>
          </p:nvPr>
        </p:nvGraphicFramePr>
        <p:xfrm>
          <a:off x="762000" y="4777945"/>
          <a:ext cx="3657600" cy="140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4777945"/>
                        <a:ext cx="3657600" cy="1401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170955"/>
              </p:ext>
            </p:extLst>
          </p:nvPr>
        </p:nvGraphicFramePr>
        <p:xfrm>
          <a:off x="762000" y="2209800"/>
          <a:ext cx="742978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1" name="Equation" r:id="rId8" imgW="1625600" imgH="533400" progId="Equation.DSMT4">
                  <p:embed/>
                </p:oleObj>
              </mc:Choice>
              <mc:Fallback>
                <p:oleObj name="Equation" r:id="rId8" imgW="1625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2209800"/>
                        <a:ext cx="7429787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278794"/>
              </p:ext>
            </p:extLst>
          </p:nvPr>
        </p:nvGraphicFramePr>
        <p:xfrm>
          <a:off x="855663" y="1008063"/>
          <a:ext cx="697547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2" name="Equation" r:id="rId10" imgW="1511300" imgH="355600" progId="Equation.3">
                  <p:embed/>
                </p:oleObj>
              </mc:Choice>
              <mc:Fallback>
                <p:oleObj name="Equation" r:id="rId10" imgW="15113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5663" y="1008063"/>
                        <a:ext cx="6975475" cy="164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1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6755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48020"/>
              </p:ext>
            </p:extLst>
          </p:nvPr>
        </p:nvGraphicFramePr>
        <p:xfrm>
          <a:off x="762000" y="4777945"/>
          <a:ext cx="3657600" cy="140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9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4777945"/>
                        <a:ext cx="3657600" cy="1401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911681"/>
              </p:ext>
            </p:extLst>
          </p:nvPr>
        </p:nvGraphicFramePr>
        <p:xfrm>
          <a:off x="868362" y="2366963"/>
          <a:ext cx="7818438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0" name="Equation" r:id="rId8" imgW="1816100" imgH="317500" progId="Equation.3">
                  <p:embed/>
                </p:oleObj>
              </mc:Choice>
              <mc:Fallback>
                <p:oleObj name="Equation" r:id="rId8" imgW="18161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8362" y="2366963"/>
                        <a:ext cx="7818438" cy="136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098943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1" name="Equation" r:id="rId10" imgW="1485900" imgH="330200" progId="Equation.DSMT4">
                  <p:embed/>
                </p:oleObj>
              </mc:Choice>
              <mc:Fallback>
                <p:oleObj name="Equation" r:id="rId10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249076"/>
              </p:ext>
            </p:extLst>
          </p:nvPr>
        </p:nvGraphicFramePr>
        <p:xfrm>
          <a:off x="990600" y="3565525"/>
          <a:ext cx="58515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2" name="Equation" r:id="rId12" imgW="1358900" imgH="304800" progId="Equation.DSMT4">
                  <p:embed/>
                </p:oleObj>
              </mc:Choice>
              <mc:Fallback>
                <p:oleObj name="Equation" r:id="rId12" imgW="13589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90600" y="3565525"/>
                        <a:ext cx="5851525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185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485562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603533"/>
              </p:ext>
            </p:extLst>
          </p:nvPr>
        </p:nvGraphicFramePr>
        <p:xfrm>
          <a:off x="774700" y="4724400"/>
          <a:ext cx="3797300" cy="145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3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700" y="4724400"/>
                        <a:ext cx="3797300" cy="1455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713925"/>
              </p:ext>
            </p:extLst>
          </p:nvPr>
        </p:nvGraphicFramePr>
        <p:xfrm>
          <a:off x="761999" y="2514600"/>
          <a:ext cx="7709149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name="Equation" r:id="rId8" imgW="1790700" imgH="584200" progId="Equation.DSMT4">
                  <p:embed/>
                </p:oleObj>
              </mc:Choice>
              <mc:Fallback>
                <p:oleObj name="Equation" r:id="rId8" imgW="17907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1999" y="2514600"/>
                        <a:ext cx="7709149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261218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name="Equation" r:id="rId10" imgW="1485900" imgH="330200" progId="Equation.DSMT4">
                  <p:embed/>
                </p:oleObj>
              </mc:Choice>
              <mc:Fallback>
                <p:oleObj name="Equation" r:id="rId10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405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267</Words>
  <Application>Microsoft Macintosh PowerPoint</Application>
  <PresentationFormat>On-screen Show (4:3)</PresentationFormat>
  <Paragraphs>161</Paragraphs>
  <Slides>32</Slides>
  <Notes>32</Notes>
  <HiddenSlides>17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6.042 Lecture Template</vt:lpstr>
      <vt:lpstr>Equation</vt:lpstr>
      <vt:lpstr>Microsoft Equation</vt:lpstr>
      <vt:lpstr>MathType 6.0 Equation</vt:lpstr>
      <vt:lpstr>PowerPoint Presentation</vt:lpstr>
      <vt:lpstr>PowerPoint Presentation</vt:lpstr>
      <vt:lpstr>Euler’s Theorem</vt:lpstr>
      <vt:lpstr>PowerPoint Presentation</vt:lpstr>
      <vt:lpstr>PowerPoint Presentation</vt:lpstr>
      <vt:lpstr>PowerPoint Presentation</vt:lpstr>
      <vt:lpstr>proof of Euler</vt:lpstr>
      <vt:lpstr>proof of Euler</vt:lpstr>
      <vt:lpstr>proof of Euler</vt:lpstr>
      <vt:lpstr>proof of Euler</vt:lpstr>
      <vt:lpstr>proof of Euler</vt:lpstr>
      <vt:lpstr>proof of Euler</vt:lpstr>
      <vt:lpstr>proof of Euler</vt:lpstr>
      <vt:lpstr>PowerPoint Presentation</vt:lpstr>
      <vt:lpstr>PowerPoint Presentation</vt:lpstr>
      <vt:lpstr>PowerPoint Presentation</vt:lpstr>
      <vt:lpstr>proof of Euler</vt:lpstr>
      <vt:lpstr>proof of Euler</vt:lpstr>
      <vt:lpstr>proof of Euler</vt:lpstr>
      <vt:lpstr>Lemma 1</vt:lpstr>
      <vt:lpstr>Lemma 1</vt:lpstr>
      <vt:lpstr>Corollary</vt:lpstr>
      <vt:lpstr>Corollary</vt:lpstr>
      <vt:lpstr>Proof of Euler</vt:lpstr>
      <vt:lpstr>Proof of Euler</vt:lpstr>
      <vt:lpstr>Proof of Euler</vt:lpstr>
      <vt:lpstr>Proof of Euler</vt:lpstr>
      <vt:lpstr>Proof of Euler</vt:lpstr>
      <vt:lpstr>Proof of Euler’s Thm</vt:lpstr>
      <vt:lpstr>Proof of Euler’s Thm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503</cp:revision>
  <cp:lastPrinted>2015-10-11T11:01:27Z</cp:lastPrinted>
  <dcterms:created xsi:type="dcterms:W3CDTF">2011-03-02T01:35:54Z</dcterms:created>
  <dcterms:modified xsi:type="dcterms:W3CDTF">2015-10-13T08:51:51Z</dcterms:modified>
</cp:coreProperties>
</file>