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8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0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1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474" r:id="rId2"/>
    <p:sldId id="554" r:id="rId3"/>
    <p:sldId id="555" r:id="rId4"/>
    <p:sldId id="559" r:id="rId5"/>
    <p:sldId id="521" r:id="rId6"/>
    <p:sldId id="561" r:id="rId7"/>
    <p:sldId id="560" r:id="rId8"/>
    <p:sldId id="577" r:id="rId9"/>
    <p:sldId id="526" r:id="rId10"/>
    <p:sldId id="576" r:id="rId11"/>
    <p:sldId id="578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6" autoAdjust="0"/>
    <p:restoredTop sz="88540" autoAdjust="0"/>
  </p:normalViewPr>
  <p:slideViewPr>
    <p:cSldViewPr>
      <p:cViewPr varScale="1">
        <p:scale>
          <a:sx n="138" d="100"/>
          <a:sy n="138" d="100"/>
        </p:scale>
        <p:origin x="-2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coefficients.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coefficients.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coefficients.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coefficients.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smtClean="0"/>
              <a:t>coefficients.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26,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coefficients.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Generating </a:t>
            </a:r>
            <a:r>
              <a:rPr lang="en-US" sz="6000" b="1" dirty="0" smtClean="0">
                <a:solidFill>
                  <a:schemeClr val="tx2"/>
                </a:solidFill>
              </a:rPr>
              <a:t>Function</a:t>
            </a:r>
          </a:p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Coefficients</a:t>
            </a:r>
          </a:p>
          <a:p>
            <a:pPr algn="ctr"/>
            <a:r>
              <a:rPr lang="en-US" sz="6000" b="1" dirty="0" smtClean="0">
                <a:solidFill>
                  <a:schemeClr val="tx2"/>
                </a:solidFill>
              </a:rPr>
              <a:t>by </a:t>
            </a:r>
            <a:r>
              <a:rPr lang="en-US" sz="6000" b="1" dirty="0" smtClean="0">
                <a:solidFill>
                  <a:schemeClr val="tx2"/>
                </a:solidFill>
              </a:rPr>
              <a:t>Counting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00987"/>
              </p:ext>
            </p:extLst>
          </p:nvPr>
        </p:nvGraphicFramePr>
        <p:xfrm>
          <a:off x="2065338" y="3619500"/>
          <a:ext cx="4975225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4" imgW="3073400" imgH="1574800" progId="Equation.DSMT4">
                  <p:embed/>
                </p:oleObj>
              </mc:Choice>
              <mc:Fallback>
                <p:oleObj name="Equation" r:id="rId4" imgW="3073400" imgH="157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619500"/>
                        <a:ext cx="4975225" cy="254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9" y="1972270"/>
            <a:ext cx="55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rgbClr val="0000FF"/>
                </a:solidFill>
              </a:rPr>
              <a:t>coeff</a:t>
            </a:r>
            <a:r>
              <a:rPr lang="en-US" sz="5400" dirty="0" smtClean="0">
                <a:solidFill>
                  <a:srgbClr val="0000FF"/>
                </a:solidFill>
              </a:rPr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in</a:t>
            </a:r>
            <a:endParaRPr lang="en-US" sz="5400" dirty="0"/>
          </a:p>
        </p:txBody>
      </p:sp>
      <p:graphicFrame>
        <p:nvGraphicFramePr>
          <p:cNvPr id="2549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363475"/>
              </p:ext>
            </p:extLst>
          </p:nvPr>
        </p:nvGraphicFramePr>
        <p:xfrm>
          <a:off x="4810125" y="1371600"/>
          <a:ext cx="3952875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6" imgW="2857500" imgH="1663700" progId="Equation.DSMT4">
                  <p:embed/>
                </p:oleObj>
              </mc:Choice>
              <mc:Fallback>
                <p:oleObj name="Equation" r:id="rId6" imgW="2857500" imgH="166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1371600"/>
                        <a:ext cx="3952875" cy="207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22330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462710"/>
              </p:ext>
            </p:extLst>
          </p:nvPr>
        </p:nvGraphicFramePr>
        <p:xfrm>
          <a:off x="4606466" y="2209800"/>
          <a:ext cx="4308934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Equation" r:id="rId4" imgW="3708400" imgH="1574800" progId="Equation.DSMT4">
                  <p:embed/>
                </p:oleObj>
              </mc:Choice>
              <mc:Fallback>
                <p:oleObj name="Equation" r:id="rId4" imgW="3708400" imgH="157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466" y="2209800"/>
                        <a:ext cx="4308934" cy="1828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194832"/>
              </p:ext>
            </p:extLst>
          </p:nvPr>
        </p:nvGraphicFramePr>
        <p:xfrm>
          <a:off x="133244" y="2133600"/>
          <a:ext cx="4390574" cy="1901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0" name="Equation" r:id="rId6" imgW="3416300" imgH="1638300" progId="Equation.DSMT4">
                  <p:embed/>
                </p:oleObj>
              </mc:Choice>
              <mc:Fallback>
                <p:oleObj name="Equation" r:id="rId6" imgW="3416300" imgH="163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44" y="2133600"/>
                        <a:ext cx="4390574" cy="19010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76200" y="1905000"/>
            <a:ext cx="8991600" cy="2667000"/>
          </a:xfrm>
          <a:prstGeom prst="rect">
            <a:avLst/>
          </a:prstGeom>
          <a:solidFill>
            <a:schemeClr val="accent1">
              <a:alpha val="0"/>
            </a:schemeClr>
          </a:solidFill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95643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Donut </a:t>
            </a:r>
            <a:r>
              <a:rPr lang="en-US" dirty="0" smtClean="0"/>
              <a:t>Generating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of a given flavor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67000" y="2940050"/>
          <a:ext cx="38655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6" name="Equation" r:id="rId4" imgW="3429000" imgH="1244520" progId="Equation.DSMT4">
                  <p:embed/>
                </p:oleObj>
              </mc:Choice>
              <mc:Fallback>
                <p:oleObj name="Equation" r:id="rId4" imgW="3429000" imgH="12445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40050"/>
                        <a:ext cx="386556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Object 4"/>
          <p:cNvGraphicFramePr>
            <a:graphicFrameLocks noChangeAspect="1"/>
          </p:cNvGraphicFramePr>
          <p:nvPr/>
        </p:nvGraphicFramePr>
        <p:xfrm>
          <a:off x="2667000" y="4768850"/>
          <a:ext cx="38655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7" name="Equation" r:id="rId6" imgW="3429000" imgH="1244520" progId="Equation.DSMT4">
                  <p:embed/>
                </p:oleObj>
              </mc:Choice>
              <mc:Fallback>
                <p:oleObj name="Equation" r:id="rId6" imgW="3429000" imgH="12445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68850"/>
                        <a:ext cx="386556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using </a:t>
            </a:r>
            <a:r>
              <a:rPr lang="en-US" sz="4000" dirty="0" smtClean="0">
                <a:solidFill>
                  <a:srgbClr val="FF00FF"/>
                </a:solidFill>
              </a:rPr>
              <a:t>both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98513" y="3232150"/>
          <a:ext cx="33924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1" name="Equation" r:id="rId4" imgW="3009600" imgH="596880" progId="Equation.DSMT4">
                  <p:embed/>
                </p:oleObj>
              </mc:Choice>
              <mc:Fallback>
                <p:oleObj name="Equation" r:id="rId4" imgW="3009600" imgH="596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3232150"/>
                        <a:ext cx="3392487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4445000" y="4545013"/>
          <a:ext cx="24638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2" name="Equation" r:id="rId6" imgW="2184120" imgH="1269720" progId="Equation.DSMT4">
                  <p:embed/>
                </p:oleObj>
              </mc:Choice>
              <mc:Fallback>
                <p:oleObj name="Equation" r:id="rId6" imgW="2184120" imgH="1269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4545013"/>
                        <a:ext cx="2463800" cy="143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300947"/>
              </p:ext>
            </p:extLst>
          </p:nvPr>
        </p:nvGraphicFramePr>
        <p:xfrm>
          <a:off x="4419600" y="2736850"/>
          <a:ext cx="40894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3" name="Equation" r:id="rId8" imgW="4089400" imgH="1765300" progId="Equation.3">
                  <p:embed/>
                </p:oleObj>
              </mc:Choice>
              <mc:Fallback>
                <p:oleObj name="Equation" r:id="rId8" imgW="4089400" imgH="1765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736850"/>
                        <a:ext cx="40894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Donut </a:t>
            </a:r>
            <a:r>
              <a:rPr lang="en-US" dirty="0" smtClean="0"/>
              <a:t>Generating </a:t>
            </a:r>
            <a:r>
              <a:rPr lang="en-US" dirty="0" smtClean="0"/>
              <a:t>Function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among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2667000" y="2743200"/>
          <a:ext cx="3276600" cy="228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88" name="Equation" r:id="rId4" imgW="2184120" imgH="1523880" progId="Equation.DSMT4">
                  <p:embed/>
                </p:oleObj>
              </mc:Choice>
              <mc:Fallback>
                <p:oleObj name="Equation" r:id="rId4" imgW="2184120" imgH="1523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3276600" cy="2284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Donut </a:t>
            </a:r>
            <a:r>
              <a:rPr lang="en-US" dirty="0" smtClean="0"/>
              <a:t>Generating </a:t>
            </a:r>
            <a:r>
              <a:rPr lang="en-US" dirty="0" smtClean="0"/>
              <a:t>Function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8100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(You already know the answer to this one.)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graphicFrame>
        <p:nvGraphicFramePr>
          <p:cNvPr id="256002" name="Object 2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4" name="Equation" r:id="rId4" imgW="2476500" imgH="1600200" progId="Equation.DSMT4">
                  <p:embed/>
                </p:oleObj>
              </mc:Choice>
              <mc:Fallback>
                <p:oleObj name="Equation" r:id="rId4" imgW="2476500" imgH="160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98863"/>
                        <a:ext cx="4008438" cy="258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1" name="Equation" r:id="rId4" imgW="2476500" imgH="1600200" progId="Equation.DSMT4">
                  <p:embed/>
                </p:oleObj>
              </mc:Choice>
              <mc:Fallback>
                <p:oleObj name="Equation" r:id="rId4" imgW="2476500" imgH="160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98863"/>
                        <a:ext cx="4008438" cy="258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9" y="1972270"/>
            <a:ext cx="55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so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coeff</a:t>
            </a:r>
            <a:r>
              <a:rPr lang="en-US" sz="5400" dirty="0" smtClean="0">
                <a:solidFill>
                  <a:srgbClr val="0000FF"/>
                </a:solidFill>
              </a:rPr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in</a:t>
            </a:r>
            <a:endParaRPr lang="en-US" sz="5400" dirty="0"/>
          </a:p>
        </p:txBody>
      </p:sp>
      <p:graphicFrame>
        <p:nvGraphicFramePr>
          <p:cNvPr id="254979" name="Object 4"/>
          <p:cNvGraphicFramePr>
            <a:graphicFrameLocks noChangeAspect="1"/>
          </p:cNvGraphicFramePr>
          <p:nvPr/>
        </p:nvGraphicFramePr>
        <p:xfrm>
          <a:off x="5563970" y="1525588"/>
          <a:ext cx="3199030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32" name="Equation" r:id="rId6" imgW="2311200" imgH="1523880" progId="Equation.DSMT4">
                  <p:embed/>
                </p:oleObj>
              </mc:Choice>
              <mc:Fallback>
                <p:oleObj name="Equation" r:id="rId6" imgW="2311200" imgH="1523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3970" y="1525588"/>
                        <a:ext cx="3199030" cy="190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8" name="Equation" r:id="rId4" imgW="2476500" imgH="1600200" progId="Equation.DSMT4">
                  <p:embed/>
                </p:oleObj>
              </mc:Choice>
              <mc:Fallback>
                <p:oleObj name="Equation" r:id="rId4" imgW="24765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98863"/>
                        <a:ext cx="4008438" cy="258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834493"/>
              </p:ext>
            </p:extLst>
          </p:nvPr>
        </p:nvGraphicFramePr>
        <p:xfrm>
          <a:off x="1600200" y="1066800"/>
          <a:ext cx="4784241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9" name="Equation" r:id="rId6" imgW="3251200" imgH="1663700" progId="Equation.DSMT4">
                  <p:embed/>
                </p:oleObj>
              </mc:Choice>
              <mc:Fallback>
                <p:oleObj name="Equation" r:id="rId6" imgW="3251200" imgH="166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66800"/>
                        <a:ext cx="4784241" cy="2209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7989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</a:t>
            </a:r>
            <a:r>
              <a:rPr lang="en-US" dirty="0" smtClean="0"/>
              <a:t>of </a:t>
            </a:r>
            <a:r>
              <a:rPr lang="en-US" dirty="0" smtClean="0"/>
              <a:t>Fruit Again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coefficients.</a:t>
            </a:r>
            <a:fld id="{A585D087-0720-40C8-BCB9-442D95888E3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62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how many ways can we fill a bag with </a:t>
            </a:r>
            <a:r>
              <a:rPr lang="en-US" sz="4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of our fruits?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615034"/>
              </p:ext>
            </p:extLst>
          </p:nvPr>
        </p:nvGraphicFramePr>
        <p:xfrm>
          <a:off x="2781300" y="2374900"/>
          <a:ext cx="35433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8" name="Equation" r:id="rId4" imgW="3543300" imgH="1663700" progId="Equation.DSMT4">
                  <p:embed/>
                </p:oleObj>
              </mc:Choice>
              <mc:Fallback>
                <p:oleObj name="Equation" r:id="rId4" imgW="3543300" imgH="1663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374900"/>
                        <a:ext cx="3543300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061878"/>
              </p:ext>
            </p:extLst>
          </p:nvPr>
        </p:nvGraphicFramePr>
        <p:xfrm>
          <a:off x="901700" y="4191000"/>
          <a:ext cx="52705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9" name="Equation" r:id="rId6" imgW="5270500" imgH="1574800" progId="Equation.DSMT4">
                  <p:embed/>
                </p:oleObj>
              </mc:Choice>
              <mc:Fallback>
                <p:oleObj name="Equation" r:id="rId6" imgW="5270500" imgH="157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191000"/>
                        <a:ext cx="52705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064151"/>
              </p:ext>
            </p:extLst>
          </p:nvPr>
        </p:nvGraphicFramePr>
        <p:xfrm>
          <a:off x="6484938" y="4648200"/>
          <a:ext cx="18383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0" name="Equation" r:id="rId8" imgW="1511300" imgH="482600" progId="Equation.DSMT4">
                  <p:embed/>
                </p:oleObj>
              </mc:Choice>
              <mc:Fallback>
                <p:oleObj name="Equation" r:id="rId8" imgW="1511300" imgH="482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8" y="4648200"/>
                        <a:ext cx="1838325" cy="587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48400" y="5410200"/>
            <a:ext cx="27243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before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21733</TotalTime>
  <Words>197</Words>
  <Application>Microsoft Macintosh PowerPoint</Application>
  <PresentationFormat>On-screen Show (4:3)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6.042 Lecture Template</vt:lpstr>
      <vt:lpstr>Equation</vt:lpstr>
      <vt:lpstr>MathType 6.0 Equation</vt:lpstr>
      <vt:lpstr>PowerPoint Presentation</vt:lpstr>
      <vt:lpstr>Donut Generating Function</vt:lpstr>
      <vt:lpstr>Donut Generating Function</vt:lpstr>
      <vt:lpstr>Donut Generating Function</vt:lpstr>
      <vt:lpstr>The Donut Number!</vt:lpstr>
      <vt:lpstr>The Donut Number!</vt:lpstr>
      <vt:lpstr>The Donut Number!</vt:lpstr>
      <vt:lpstr>The Donut Number!</vt:lpstr>
      <vt:lpstr>Bags of Fruit Again</vt:lpstr>
      <vt:lpstr>The Donut Number!</vt:lpstr>
      <vt:lpstr>The Donut Number!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1874</cp:revision>
  <cp:lastPrinted>2012-04-20T13:32:44Z</cp:lastPrinted>
  <dcterms:created xsi:type="dcterms:W3CDTF">2010-04-23T03:47:24Z</dcterms:created>
  <dcterms:modified xsi:type="dcterms:W3CDTF">2013-04-23T09:07:07Z</dcterms:modified>
</cp:coreProperties>
</file>