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4.xml" ContentType="application/vnd.openxmlformats-officedocument.presentationml.notesSlide+xml"/>
  <Override PartName="/ppt/embeddings/oleObject9.bin" ContentType="application/vnd.openxmlformats-officedocument.oleObject"/>
  <Override PartName="/ppt/notesSlides/notesSlide5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6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7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26.bin" ContentType="application/vnd.openxmlformats-officedocument.oleObject"/>
  <Override PartName="/ppt/notesSlides/notesSlide10.xml" ContentType="application/vnd.openxmlformats-officedocument.presentationml.notesSlide+xml"/>
  <Override PartName="/ppt/embeddings/oleObject27.bin" ContentType="application/vnd.openxmlformats-officedocument.oleObject"/>
  <Override PartName="/ppt/notesSlides/notesSlide11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12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13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notesSlides/notesSlide14.xml" ContentType="application/vnd.openxmlformats-officedocument.presentationml.notesSlide+xml"/>
  <Override PartName="/ppt/embeddings/oleObject38.bin" ContentType="application/vnd.openxmlformats-officedocument.oleObject"/>
  <Override PartName="/ppt/notesSlides/notesSlide15.xml" ContentType="application/vnd.openxmlformats-officedocument.presentationml.notesSlide+xml"/>
  <Override PartName="/ppt/embeddings/oleObject39.bin" ContentType="application/vnd.openxmlformats-officedocument.oleObject"/>
  <Override PartName="/ppt/notesSlides/notesSlide16.xml" ContentType="application/vnd.openxmlformats-officedocument.presentationml.notesSlide+xml"/>
  <Override PartName="/ppt/embeddings/oleObject40.bin" ContentType="application/vnd.openxmlformats-officedocument.oleObject"/>
  <Override PartName="/ppt/notesSlides/notesSlide17.xml" ContentType="application/vnd.openxmlformats-officedocument.presentationml.notesSlide+xml"/>
  <Override PartName="/ppt/embeddings/oleObject4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474" r:id="rId2"/>
    <p:sldId id="510" r:id="rId3"/>
    <p:sldId id="511" r:id="rId4"/>
    <p:sldId id="547" r:id="rId5"/>
    <p:sldId id="512" r:id="rId6"/>
    <p:sldId id="513" r:id="rId7"/>
    <p:sldId id="527" r:id="rId8"/>
    <p:sldId id="514" r:id="rId9"/>
    <p:sldId id="515" r:id="rId10"/>
    <p:sldId id="529" r:id="rId11"/>
    <p:sldId id="539" r:id="rId12"/>
    <p:sldId id="530" r:id="rId13"/>
    <p:sldId id="549" r:id="rId14"/>
    <p:sldId id="572" r:id="rId15"/>
    <p:sldId id="548" r:id="rId16"/>
    <p:sldId id="593" r:id="rId17"/>
    <p:sldId id="594" r:id="rId18"/>
    <p:sldId id="595" r:id="rId19"/>
    <p:sldId id="520" r:id="rId20"/>
    <p:sldId id="582" r:id="rId21"/>
    <p:sldId id="585" r:id="rId22"/>
    <p:sldId id="553" r:id="rId23"/>
    <p:sldId id="592" r:id="rId24"/>
    <p:sldId id="586" r:id="rId25"/>
  </p:sldIdLst>
  <p:sldSz cx="9144000" cy="6858000" type="screen4x3"/>
  <p:notesSz cx="9601200" cy="73152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Albert R. Meyer" initials="AR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FF"/>
    <a:srgbClr val="939E00"/>
    <a:srgbClr val="000000"/>
    <a:srgbClr val="B2C000"/>
    <a:srgbClr val="FF9900"/>
    <a:srgbClr val="CCCC00"/>
    <a:srgbClr val="FFCC00"/>
    <a:srgbClr val="CC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6" autoAdjust="0"/>
    <p:restoredTop sz="88540" autoAdjust="0"/>
  </p:normalViewPr>
  <p:slideViewPr>
    <p:cSldViewPr>
      <p:cViewPr varScale="1">
        <p:scale>
          <a:sx n="138" d="100"/>
          <a:sy n="138" d="100"/>
        </p:scale>
        <p:origin x="-25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07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5" Type="http://schemas.openxmlformats.org/officeDocument/2006/relationships/image" Target="../media/image7.wmf"/><Relationship Id="rId6" Type="http://schemas.openxmlformats.org/officeDocument/2006/relationships/image" Target="../media/image8.wmf"/><Relationship Id="rId7" Type="http://schemas.openxmlformats.org/officeDocument/2006/relationships/image" Target="../media/image9.wmf"/><Relationship Id="rId8" Type="http://schemas.openxmlformats.org/officeDocument/2006/relationships/image" Target="../media/image10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Relationship Id="rId2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4" Type="http://schemas.openxmlformats.org/officeDocument/2006/relationships/image" Target="../media/image38.wmf"/><Relationship Id="rId1" Type="http://schemas.openxmlformats.org/officeDocument/2006/relationships/image" Target="../media/image35.wmf"/><Relationship Id="rId2" Type="http://schemas.openxmlformats.org/officeDocument/2006/relationships/image" Target="../media/image3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4" Type="http://schemas.openxmlformats.org/officeDocument/2006/relationships/image" Target="../media/image38.wmf"/><Relationship Id="rId1" Type="http://schemas.openxmlformats.org/officeDocument/2006/relationships/image" Target="../media/image35.wmf"/><Relationship Id="rId2" Type="http://schemas.openxmlformats.org/officeDocument/2006/relationships/image" Target="../media/image3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Relationship Id="rId3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Relationship Id="rId3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05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42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convolution.</a:t>
            </a:r>
            <a:fld id="{85CCA5FA-7AF2-4FFE-B037-37D536B56A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convolution.</a:t>
            </a:r>
            <a:fld id="{167FB316-D213-489C-8FDE-91E3356C5A6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convolution.</a:t>
            </a:r>
            <a:fld id="{3E6AFCB8-BCAF-493D-8357-CF426FD281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convolution.</a:t>
            </a:r>
            <a:fld id="{11D69C3C-9102-4DF1-90D9-901407515A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smtClean="0"/>
              <a:t>convolution.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26,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59" r:id="rId5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2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7.e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28.emf"/><Relationship Id="rId7" Type="http://schemas.openxmlformats.org/officeDocument/2006/relationships/oleObject" Target="../embeddings/oleObject24.bin"/><Relationship Id="rId8" Type="http://schemas.openxmlformats.org/officeDocument/2006/relationships/image" Target="../media/image2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3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31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3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33.e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34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35.wmf"/><Relationship Id="rId6" Type="http://schemas.openxmlformats.org/officeDocument/2006/relationships/oleObject" Target="../embeddings/oleObject31.bin"/><Relationship Id="rId7" Type="http://schemas.openxmlformats.org/officeDocument/2006/relationships/image" Target="../media/image36.emf"/><Relationship Id="rId8" Type="http://schemas.openxmlformats.org/officeDocument/2006/relationships/oleObject" Target="../embeddings/oleObject32.bin"/><Relationship Id="rId9" Type="http://schemas.openxmlformats.org/officeDocument/2006/relationships/image" Target="../media/image37.wmf"/><Relationship Id="rId10" Type="http://schemas.openxmlformats.org/officeDocument/2006/relationships/oleObject" Target="../embeddings/oleObject33.bin"/><Relationship Id="rId11" Type="http://schemas.openxmlformats.org/officeDocument/2006/relationships/image" Target="../media/image38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35.w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39.emf"/><Relationship Id="rId8" Type="http://schemas.openxmlformats.org/officeDocument/2006/relationships/oleObject" Target="../embeddings/oleObject36.bin"/><Relationship Id="rId9" Type="http://schemas.openxmlformats.org/officeDocument/2006/relationships/image" Target="../media/image37.wmf"/><Relationship Id="rId10" Type="http://schemas.openxmlformats.org/officeDocument/2006/relationships/oleObject" Target="../embeddings/oleObject37.bin"/><Relationship Id="rId11" Type="http://schemas.openxmlformats.org/officeDocument/2006/relationships/image" Target="../media/image38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40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41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42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43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8.wmf"/><Relationship Id="rId15" Type="http://schemas.openxmlformats.org/officeDocument/2006/relationships/oleObject" Target="../embeddings/oleObject7.bin"/><Relationship Id="rId16" Type="http://schemas.openxmlformats.org/officeDocument/2006/relationships/image" Target="../media/image9.wmf"/><Relationship Id="rId17" Type="http://schemas.openxmlformats.org/officeDocument/2006/relationships/oleObject" Target="../embeddings/oleObject8.bin"/><Relationship Id="rId18" Type="http://schemas.openxmlformats.org/officeDocument/2006/relationships/image" Target="../media/image10.wmf"/><Relationship Id="rId19" Type="http://schemas.openxmlformats.org/officeDocument/2006/relationships/image" Target="../media/image1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2.emf"/><Relationship Id="rId6" Type="http://schemas.openxmlformats.org/officeDocument/2006/relationships/image" Target="../media/image1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6.emf"/><Relationship Id="rId10" Type="http://schemas.openxmlformats.org/officeDocument/2006/relationships/oleObject" Target="../embeddings/oleObject13.bin"/><Relationship Id="rId11" Type="http://schemas.openxmlformats.org/officeDocument/2006/relationships/image" Target="../media/image1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9.wmf"/><Relationship Id="rId8" Type="http://schemas.openxmlformats.org/officeDocument/2006/relationships/image" Target="../media/image20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21.w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22.wmf"/><Relationship Id="rId8" Type="http://schemas.openxmlformats.org/officeDocument/2006/relationships/oleObject" Target="../embeddings/oleObject18.bin"/><Relationship Id="rId9" Type="http://schemas.openxmlformats.org/officeDocument/2006/relationships/image" Target="../media/image2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convolution.</a:t>
            </a:r>
            <a:fld id="{B20F91F6-F4EE-490C-AA68-F15A44211122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1752600"/>
            <a:ext cx="86868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 dirty="0">
                <a:solidFill>
                  <a:schemeClr val="tx2"/>
                </a:solidFill>
              </a:rPr>
              <a:t>Generating </a:t>
            </a:r>
            <a:r>
              <a:rPr lang="en-US" sz="6000" b="1" dirty="0" smtClean="0">
                <a:solidFill>
                  <a:schemeClr val="tx2"/>
                </a:solidFill>
              </a:rPr>
              <a:t>Functions</a:t>
            </a:r>
          </a:p>
          <a:p>
            <a:pPr algn="ctr"/>
            <a:r>
              <a:rPr lang="en-US" sz="6000" b="1" dirty="0" smtClean="0">
                <a:solidFill>
                  <a:schemeClr val="tx2"/>
                </a:solidFill>
              </a:rPr>
              <a:t>Convolution Counting</a:t>
            </a:r>
            <a:endParaRPr lang="en-US" sz="1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33486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Ways to pick </a:t>
            </a:r>
            <a:r>
              <a:rPr lang="en-US" sz="3600" dirty="0" smtClean="0">
                <a:solidFill>
                  <a:srgbClr val="0000FF"/>
                </a:solidFill>
              </a:rPr>
              <a:t>12</a:t>
            </a:r>
            <a:r>
              <a:rPr lang="en-US" sz="3600" dirty="0" smtClean="0"/>
              <a:t> apples &amp; bananas: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743200"/>
            <a:ext cx="5580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0 </a:t>
            </a:r>
            <a:r>
              <a:rPr lang="en-US" sz="3600" dirty="0" smtClean="0"/>
              <a:t>apples and </a:t>
            </a:r>
            <a:r>
              <a:rPr lang="en-US" sz="3600" dirty="0" smtClean="0">
                <a:solidFill>
                  <a:srgbClr val="0000FF"/>
                </a:solidFill>
              </a:rPr>
              <a:t>12 </a:t>
            </a:r>
            <a:r>
              <a:rPr lang="en-US" sz="3600" dirty="0" smtClean="0"/>
              <a:t>bananas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3467100"/>
            <a:ext cx="546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1 </a:t>
            </a:r>
            <a:r>
              <a:rPr lang="en-US" sz="3600" dirty="0" smtClean="0"/>
              <a:t>apple   and </a:t>
            </a:r>
            <a:r>
              <a:rPr lang="en-US" sz="3600" dirty="0" smtClean="0">
                <a:solidFill>
                  <a:srgbClr val="0000FF"/>
                </a:solidFill>
              </a:rPr>
              <a:t>11</a:t>
            </a:r>
            <a:r>
              <a:rPr lang="en-US" sz="3600" dirty="0" smtClean="0"/>
              <a:t> bananas</a:t>
            </a:r>
            <a:endParaRPr lang="en-US" sz="3600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342153"/>
              </p:ext>
            </p:extLst>
          </p:nvPr>
        </p:nvGraphicFramePr>
        <p:xfrm>
          <a:off x="3124200" y="4331680"/>
          <a:ext cx="152399" cy="62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24" name="Equation" r:id="rId3" imgW="165100" imgH="673100" progId="Equation.DSMT4">
                  <p:embed/>
                </p:oleObj>
              </mc:Choice>
              <mc:Fallback>
                <p:oleObj name="Equation" r:id="rId3" imgW="165100" imgH="6731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31680"/>
                        <a:ext cx="152399" cy="6213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53642" y="2020669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# ways</a:t>
            </a:r>
            <a:endParaRPr lang="en-US" sz="36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125135"/>
            <a:ext cx="5580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12 </a:t>
            </a:r>
            <a:r>
              <a:rPr lang="en-US" sz="3600" dirty="0" smtClean="0"/>
              <a:t>apples and </a:t>
            </a:r>
            <a:r>
              <a:rPr lang="en-US" sz="3600" dirty="0" smtClean="0">
                <a:solidFill>
                  <a:srgbClr val="0000FF"/>
                </a:solidFill>
              </a:rPr>
              <a:t>0</a:t>
            </a:r>
            <a:r>
              <a:rPr lang="en-US" sz="3600" dirty="0" smtClean="0"/>
              <a:t> bananas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5642547" y="5791200"/>
            <a:ext cx="2206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Total=5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46041" y="2743200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7309172" y="3467100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7346041" y="5125135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graphicFrame>
        <p:nvGraphicFramePr>
          <p:cNvPr id="1812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5303"/>
              </p:ext>
            </p:extLst>
          </p:nvPr>
        </p:nvGraphicFramePr>
        <p:xfrm>
          <a:off x="7459663" y="4279899"/>
          <a:ext cx="160337" cy="653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25" name="Equation" r:id="rId5" imgW="165100" imgH="673100" progId="Equation.DSMT4">
                  <p:embed/>
                </p:oleObj>
              </mc:Choice>
              <mc:Fallback>
                <p:oleObj name="Equation" r:id="rId5" imgW="165100" imgH="6731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9663" y="4279899"/>
                        <a:ext cx="160337" cy="6536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50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5" grpId="0"/>
      <p:bldP spid="16" grpId="0"/>
      <p:bldP spid="19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886085" y="2979241"/>
            <a:ext cx="7164519" cy="707886"/>
            <a:chOff x="886085" y="2979241"/>
            <a:chExt cx="7164519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2133600" y="3010019"/>
              <a:ext cx="59170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= # ways to pick </a:t>
              </a:r>
              <a:r>
                <a:rPr lang="en-US" sz="3600" dirty="0" smtClean="0">
                  <a:solidFill>
                    <a:srgbClr val="0000FF"/>
                  </a:solidFill>
                </a:rPr>
                <a:t>k</a:t>
              </a:r>
              <a:r>
                <a:rPr lang="en-US" sz="3600" dirty="0" smtClean="0"/>
                <a:t> bananas</a:t>
              </a:r>
              <a:endParaRPr lang="en-US" sz="3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6085" y="2979241"/>
              <a:ext cx="67358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 err="1" smtClean="0">
                  <a:solidFill>
                    <a:srgbClr val="0000FF"/>
                  </a:solidFill>
                </a:rPr>
                <a:t>b</a:t>
              </a:r>
              <a:r>
                <a:rPr lang="en-US" sz="4000" baseline="-25000" dirty="0" err="1" smtClean="0">
                  <a:solidFill>
                    <a:srgbClr val="0000FF"/>
                  </a:solidFill>
                </a:rPr>
                <a:t>k</a:t>
              </a:r>
              <a:endParaRPr lang="en-US" sz="40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30168" y="2133601"/>
            <a:ext cx="6838308" cy="838199"/>
            <a:chOff x="930168" y="2133600"/>
            <a:chExt cx="6838308" cy="1323439"/>
          </a:xfrm>
        </p:grpSpPr>
        <p:sp>
          <p:nvSpPr>
            <p:cNvPr id="12" name="TextBox 11"/>
            <p:cNvSpPr txBox="1"/>
            <p:nvPr/>
          </p:nvSpPr>
          <p:spPr>
            <a:xfrm>
              <a:off x="2133600" y="2164378"/>
              <a:ext cx="5634876" cy="1020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= # ways to pick </a:t>
              </a:r>
              <a:r>
                <a:rPr lang="en-US" sz="3600" dirty="0" smtClean="0">
                  <a:solidFill>
                    <a:srgbClr val="0000FF"/>
                  </a:solidFill>
                </a:rPr>
                <a:t>j</a:t>
              </a:r>
              <a:r>
                <a:rPr lang="en-US" sz="3600" dirty="0" smtClean="0"/>
                <a:t> apples </a:t>
              </a:r>
              <a:endParaRPr lang="en-US" sz="3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30168" y="2133600"/>
              <a:ext cx="59383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 err="1" smtClean="0">
                  <a:solidFill>
                    <a:srgbClr val="0000FF"/>
                  </a:solidFill>
                </a:rPr>
                <a:t>a</a:t>
              </a:r>
              <a:r>
                <a:rPr lang="en-US" sz="4000" baseline="-25000" dirty="0" err="1" smtClean="0">
                  <a:solidFill>
                    <a:srgbClr val="0000FF"/>
                  </a:solidFill>
                </a:rPr>
                <a:t>j</a:t>
              </a:r>
              <a:endParaRPr lang="en-US" sz="4000" baseline="-25000" dirty="0" smtClean="0">
                <a:solidFill>
                  <a:srgbClr val="0000FF"/>
                </a:solidFill>
              </a:endParaRPr>
            </a:p>
            <a:p>
              <a:endParaRPr lang="en-US" sz="4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8353" y="4191000"/>
            <a:ext cx="8374647" cy="1446550"/>
            <a:chOff x="388353" y="4191000"/>
            <a:chExt cx="8374647" cy="1446550"/>
          </a:xfrm>
        </p:grpSpPr>
        <p:sp>
          <p:nvSpPr>
            <p:cNvPr id="14" name="Rectangle 13"/>
            <p:cNvSpPr/>
            <p:nvPr/>
          </p:nvSpPr>
          <p:spPr>
            <a:xfrm>
              <a:off x="2133600" y="4191000"/>
              <a:ext cx="6629400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65760" indent="-365760"/>
              <a:r>
                <a:rPr lang="en-US" dirty="0" smtClean="0"/>
                <a:t>= # ways to pick </a:t>
              </a:r>
              <a:r>
                <a:rPr lang="en-US" dirty="0" smtClean="0">
                  <a:solidFill>
                    <a:srgbClr val="0000FF"/>
                  </a:solidFill>
                </a:rPr>
                <a:t>j</a:t>
              </a:r>
              <a:r>
                <a:rPr lang="en-US" dirty="0" smtClean="0"/>
                <a:t> apples       </a:t>
              </a:r>
            </a:p>
            <a:p>
              <a:pPr marL="365760" indent="-365760"/>
              <a:r>
                <a:rPr lang="en-US" dirty="0"/>
                <a:t> </a:t>
              </a:r>
              <a:r>
                <a:rPr lang="en-US" dirty="0" smtClean="0"/>
                <a:t>  and </a:t>
              </a:r>
              <a:r>
                <a:rPr lang="en-US" dirty="0" smtClean="0">
                  <a:solidFill>
                    <a:srgbClr val="000000"/>
                  </a:solidFill>
                </a:rPr>
                <a:t>rest </a:t>
              </a:r>
              <a:r>
                <a:rPr lang="en-US" dirty="0" smtClean="0"/>
                <a:t>bananas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8353" y="4191000"/>
              <a:ext cx="1669047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a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j</a:t>
              </a:r>
              <a:r>
                <a:rPr lang="en-US" dirty="0" smtClean="0">
                  <a:solidFill>
                    <a:srgbClr val="0000FF"/>
                  </a:solidFill>
                </a:rPr>
                <a:t>b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12-j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81000" y="133486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Ways to pick </a:t>
            </a:r>
            <a:r>
              <a:rPr lang="en-US" sz="3600" dirty="0" smtClean="0">
                <a:solidFill>
                  <a:srgbClr val="0000FF"/>
                </a:solidFill>
              </a:rPr>
              <a:t>12</a:t>
            </a:r>
            <a:r>
              <a:rPr lang="en-US" sz="3600" dirty="0" smtClean="0"/>
              <a:t> apples &amp; bananas: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3716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# ways to pick </a:t>
            </a:r>
            <a:r>
              <a:rPr lang="en-US" sz="4000" dirty="0" smtClean="0">
                <a:solidFill>
                  <a:srgbClr val="0000FF"/>
                </a:solidFill>
              </a:rPr>
              <a:t>12</a:t>
            </a:r>
            <a:r>
              <a:rPr lang="en-US" sz="4000" dirty="0" smtClean="0"/>
              <a:t> apples &amp; bananas</a:t>
            </a:r>
            <a:endParaRPr lang="en-US" sz="40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20700" y="2482850"/>
          <a:ext cx="8013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6" name="Equation" r:id="rId3" imgW="8013700" imgH="939800" progId="Equation.DSMT4">
                  <p:embed/>
                </p:oleObj>
              </mc:Choice>
              <mc:Fallback>
                <p:oleObj name="Equation" r:id="rId3" imgW="8013700" imgH="93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2482850"/>
                        <a:ext cx="80137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045" y="3658850"/>
            <a:ext cx="70783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this is the coefficient</a:t>
            </a:r>
          </a:p>
          <a:p>
            <a:r>
              <a:rPr lang="en-US" dirty="0" smtClean="0"/>
              <a:t>of x</a:t>
            </a:r>
            <a:r>
              <a:rPr lang="en-US" baseline="30000" dirty="0" smtClean="0">
                <a:solidFill>
                  <a:srgbClr val="0000FF"/>
                </a:solidFill>
              </a:rPr>
              <a:t>12</a:t>
            </a:r>
            <a:r>
              <a:rPr lang="en-US" dirty="0" smtClean="0"/>
              <a:t> in </a:t>
            </a:r>
            <a:r>
              <a:rPr lang="en-US" dirty="0" err="1" smtClean="0">
                <a:solidFill>
                  <a:srgbClr val="00B050"/>
                </a:solidFill>
              </a:rPr>
              <a:t>A</a:t>
            </a:r>
            <a:r>
              <a:rPr lang="en-US" dirty="0" err="1" smtClean="0"/>
              <a:t>(x)∙</a:t>
            </a:r>
            <a:r>
              <a:rPr lang="en-US" dirty="0" err="1" smtClean="0">
                <a:solidFill>
                  <a:srgbClr val="939E00"/>
                </a:solidFill>
              </a:rPr>
              <a:t>B</a:t>
            </a:r>
            <a:r>
              <a:rPr lang="en-US" dirty="0" err="1" smtClean="0"/>
              <a:t>(x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3716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coefficient of </a:t>
            </a:r>
            <a:r>
              <a:rPr lang="en-US" sz="3600" dirty="0" smtClean="0">
                <a:solidFill>
                  <a:srgbClr val="0000FF"/>
                </a:solidFill>
              </a:rPr>
              <a:t>x</a:t>
            </a:r>
            <a:r>
              <a:rPr lang="en-US" sz="3600" baseline="30000" dirty="0" smtClean="0">
                <a:solidFill>
                  <a:srgbClr val="0000FF"/>
                </a:solidFill>
              </a:rPr>
              <a:t>12</a:t>
            </a:r>
            <a:r>
              <a:rPr lang="en-US" sz="3600" dirty="0" smtClean="0"/>
              <a:t> in the product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err="1" smtClean="0"/>
              <a:t>(x)∙</a:t>
            </a:r>
            <a:r>
              <a:rPr lang="en-US" sz="3600" dirty="0" err="1" smtClean="0">
                <a:solidFill>
                  <a:srgbClr val="939E00"/>
                </a:solidFill>
              </a:rPr>
              <a:t>B</a:t>
            </a:r>
            <a:r>
              <a:rPr lang="en-US" sz="3600" dirty="0" err="1" smtClean="0"/>
              <a:t>(x</a:t>
            </a:r>
            <a:r>
              <a:rPr lang="en-US" sz="3600" dirty="0" smtClean="0"/>
              <a:t>):</a:t>
            </a:r>
            <a:endParaRPr lang="en-US" sz="3600" dirty="0"/>
          </a:p>
        </p:txBody>
      </p:sp>
      <p:graphicFrame>
        <p:nvGraphicFramePr>
          <p:cNvPr id="2304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417075"/>
              </p:ext>
            </p:extLst>
          </p:nvPr>
        </p:nvGraphicFramePr>
        <p:xfrm>
          <a:off x="228600" y="4648200"/>
          <a:ext cx="8767119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05" name="Equation" r:id="rId3" imgW="7543800" imgH="939800" progId="Equation.3">
                  <p:embed/>
                </p:oleObj>
              </mc:Choice>
              <mc:Fallback>
                <p:oleObj name="Equation" r:id="rId3" imgW="7543800" imgH="939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648200"/>
                        <a:ext cx="8767119" cy="1092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143928"/>
              </p:ext>
            </p:extLst>
          </p:nvPr>
        </p:nvGraphicFramePr>
        <p:xfrm>
          <a:off x="173048" y="2667000"/>
          <a:ext cx="8742352" cy="828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06" name="Equation" r:id="rId5" imgW="8178800" imgH="774700" progId="Equation.3">
                  <p:embed/>
                </p:oleObj>
              </mc:Choice>
              <mc:Fallback>
                <p:oleObj name="Equation" r:id="rId5" imgW="8178800" imgH="774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48" y="2667000"/>
                        <a:ext cx="8742352" cy="8283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115733"/>
              </p:ext>
            </p:extLst>
          </p:nvPr>
        </p:nvGraphicFramePr>
        <p:xfrm>
          <a:off x="247650" y="3657600"/>
          <a:ext cx="85915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07" name="Equation" r:id="rId7" imgW="7810500" imgH="762000" progId="Equation.DSMT4">
                  <p:embed/>
                </p:oleObj>
              </mc:Choice>
              <mc:Fallback>
                <p:oleObj name="Equation" r:id="rId7" imgW="7810500" imgH="762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7650" y="3657600"/>
                        <a:ext cx="859155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3716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# ways to pick </a:t>
            </a:r>
            <a:r>
              <a:rPr lang="en-US" sz="4000" dirty="0" smtClean="0">
                <a:solidFill>
                  <a:srgbClr val="0000FF"/>
                </a:solidFill>
              </a:rPr>
              <a:t>12</a:t>
            </a:r>
            <a:r>
              <a:rPr lang="en-US" sz="4000" dirty="0" smtClean="0"/>
              <a:t> apples &amp; bananas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2131873"/>
            <a:ext cx="7848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is the coefficient of x</a:t>
            </a:r>
            <a:r>
              <a:rPr lang="en-US" sz="4800" baseline="30000" dirty="0" smtClean="0">
                <a:solidFill>
                  <a:srgbClr val="0000FF"/>
                </a:solidFill>
              </a:rPr>
              <a:t>12</a:t>
            </a:r>
            <a:r>
              <a:rPr lang="en-US" sz="4800" dirty="0" smtClean="0"/>
              <a:t> in </a:t>
            </a:r>
          </a:p>
          <a:p>
            <a:pPr algn="ctr"/>
            <a:r>
              <a:rPr lang="en-US" sz="6000" dirty="0" err="1" smtClean="0">
                <a:solidFill>
                  <a:srgbClr val="00B050"/>
                </a:solidFill>
              </a:rPr>
              <a:t>A</a:t>
            </a:r>
            <a:r>
              <a:rPr lang="en-US" sz="6000" dirty="0" err="1" smtClean="0"/>
              <a:t>(x)∙</a:t>
            </a:r>
            <a:r>
              <a:rPr lang="en-US" sz="6000" dirty="0" err="1" smtClean="0">
                <a:solidFill>
                  <a:srgbClr val="939E00"/>
                </a:solidFill>
              </a:rPr>
              <a:t>B</a:t>
            </a:r>
            <a:r>
              <a:rPr lang="en-US" sz="6000" dirty="0" err="1" smtClean="0"/>
              <a:t>(x</a:t>
            </a:r>
            <a:r>
              <a:rPr lang="en-US" sz="6000" dirty="0" smtClean="0"/>
              <a:t>)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886356" y="4268450"/>
            <a:ext cx="7419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generating function for</a:t>
            </a:r>
          </a:p>
          <a:p>
            <a:r>
              <a:rPr lang="en-US" dirty="0" smtClean="0"/>
              <a:t>picking apples &amp; bananas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743200" y="2667000"/>
          <a:ext cx="3678238" cy="2268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55" name="Equation" r:id="rId3" imgW="762000" imgH="469900" progId="Equation.DSMT4">
                  <p:embed/>
                </p:oleObj>
              </mc:Choice>
              <mc:Fallback>
                <p:oleObj name="Equation" r:id="rId3" imgW="7620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667000"/>
                        <a:ext cx="3678238" cy="22682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04800" y="1905000"/>
            <a:ext cx="8610600" cy="3276600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057401"/>
            <a:ext cx="8458200" cy="280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gen func for choosing from a </a:t>
            </a:r>
            <a:r>
              <a:rPr lang="en-US" dirty="0" smtClean="0">
                <a:solidFill>
                  <a:srgbClr val="660066"/>
                </a:solidFill>
              </a:rPr>
              <a:t>union of disjoint sets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rgbClr val="660066"/>
                </a:solidFill>
              </a:rPr>
              <a:t>product</a:t>
            </a:r>
            <a:r>
              <a:rPr lang="en-US" dirty="0" smtClean="0"/>
              <a:t>  of the gen </a:t>
            </a:r>
            <a:r>
              <a:rPr lang="en-US" dirty="0" err="1" smtClean="0"/>
              <a:t>funcs</a:t>
            </a:r>
            <a:r>
              <a:rPr lang="en-US" dirty="0" smtClean="0"/>
              <a:t> for choosing from each set.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524000"/>
            <a:ext cx="800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</a:t>
            </a:r>
            <a:r>
              <a:rPr lang="en-US" sz="4000" dirty="0" smtClean="0"/>
              <a:t>onsidering only the oranges and bananas…</a:t>
            </a:r>
            <a:endParaRPr lang="en-US" sz="4000" dirty="0"/>
          </a:p>
        </p:txBody>
      </p:sp>
      <p:graphicFrame>
        <p:nvGraphicFramePr>
          <p:cNvPr id="86022" name="Object 6"/>
          <p:cNvGraphicFramePr>
            <a:graphicFrameLocks noChangeAspect="1"/>
          </p:cNvGraphicFramePr>
          <p:nvPr/>
        </p:nvGraphicFramePr>
        <p:xfrm>
          <a:off x="1155700" y="2971800"/>
          <a:ext cx="66040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6603840" imgH="2920680" progId="Equation.DSMT4">
                  <p:embed/>
                </p:oleObj>
              </mc:Choice>
              <mc:Fallback>
                <p:oleObj name="Equation" r:id="rId4" imgW="6603840" imgH="292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2971800"/>
                        <a:ext cx="6604000" cy="292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30626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021332"/>
              </p:ext>
            </p:extLst>
          </p:nvPr>
        </p:nvGraphicFramePr>
        <p:xfrm>
          <a:off x="1301750" y="1447800"/>
          <a:ext cx="6489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99" name="Equation" r:id="rId4" imgW="6489700" imgH="850900" progId="Equation.DSMT4">
                  <p:embed/>
                </p:oleObj>
              </mc:Choice>
              <mc:Fallback>
                <p:oleObj name="Equation" r:id="rId4" imgW="64897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1447800"/>
                        <a:ext cx="6489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2591812"/>
            <a:ext cx="8763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/>
              <a:t>makes sense: the only size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n</a:t>
            </a:r>
            <a:r>
              <a:rPr lang="en-US" sz="4800" dirty="0" smtClean="0"/>
              <a:t> bag of oranges &amp; bananas</a:t>
            </a:r>
          </a:p>
          <a:p>
            <a:r>
              <a:rPr lang="en-US" sz="4800" dirty="0" smtClean="0"/>
              <a:t>must have  </a:t>
            </a:r>
            <a:r>
              <a:rPr lang="en-US" sz="4800" dirty="0"/>
              <a:t>rem(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/>
              <a:t>,3</a:t>
            </a:r>
            <a:r>
              <a:rPr lang="en-US" sz="4800" dirty="0" smtClean="0"/>
              <a:t>) bananas and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n </a:t>
            </a:r>
            <a:r>
              <a:rPr lang="en-US" sz="4800" dirty="0">
                <a:latin typeface="Euclid Symbol" charset="2"/>
                <a:cs typeface="Euclid Symbol" charset="2"/>
                <a:sym typeface="Symbol"/>
              </a:rPr>
              <a:t>-</a:t>
            </a:r>
            <a:r>
              <a:rPr lang="en-US" sz="4800" dirty="0">
                <a:sym typeface="Symbol"/>
              </a:rPr>
              <a:t> </a:t>
            </a:r>
            <a:r>
              <a:rPr lang="en-US" sz="4800" dirty="0"/>
              <a:t>rem(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/>
              <a:t>,3</a:t>
            </a:r>
            <a:r>
              <a:rPr lang="en-US" sz="4800" dirty="0" smtClean="0"/>
              <a:t>) oranges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3075511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54032"/>
              </p:ext>
            </p:extLst>
          </p:nvPr>
        </p:nvGraphicFramePr>
        <p:xfrm>
          <a:off x="1276350" y="1327150"/>
          <a:ext cx="65405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25" name="Equation" r:id="rId4" imgW="6540500" imgH="1092200" progId="Equation.3">
                  <p:embed/>
                </p:oleObj>
              </mc:Choice>
              <mc:Fallback>
                <p:oleObj name="Equation" r:id="rId4" imgW="65405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327150"/>
                        <a:ext cx="65405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609600" y="2600742"/>
            <a:ext cx="7772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Makes sense: the number of bags with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smtClean="0"/>
              <a:t> fruits is equal to the number of solutions to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63588" y="5029200"/>
          <a:ext cx="75152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26" name="Equation" r:id="rId6" imgW="5905440" imgH="558720" progId="Equation.DSMT4">
                  <p:embed/>
                </p:oleObj>
              </mc:Choice>
              <mc:Fallback>
                <p:oleObj name="Equation" r:id="rId6" imgW="590544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5029200"/>
                        <a:ext cx="7515225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02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Bags of Fruit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95400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 func for the bags of fruit:</a:t>
            </a:r>
            <a:endParaRPr lang="en-US" dirty="0"/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858837" y="2286000"/>
          <a:ext cx="10461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04" name="Equation" r:id="rId4" imgW="990360" imgH="571320" progId="Equation.DSMT4">
                  <p:embed/>
                </p:oleObj>
              </mc:Choice>
              <mc:Fallback>
                <p:oleObj name="Equation" r:id="rId4" imgW="990360" imgH="571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7" y="2286000"/>
                        <a:ext cx="1046163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039615"/>
              </p:ext>
            </p:extLst>
          </p:nvPr>
        </p:nvGraphicFramePr>
        <p:xfrm>
          <a:off x="2209800" y="4724400"/>
          <a:ext cx="3119151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05" name="Equation" r:id="rId6" imgW="2159000" imgH="723900" progId="Equation.DSMT4">
                  <p:embed/>
                </p:oleObj>
              </mc:Choice>
              <mc:Fallback>
                <p:oleObj name="Equation" r:id="rId6" imgW="2159000" imgH="723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724400"/>
                        <a:ext cx="3119151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2205038" y="3276600"/>
          <a:ext cx="4868862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06" name="Equation" r:id="rId8" imgW="4609800" imgH="1231560" progId="Equation.DSMT4">
                  <p:embed/>
                </p:oleObj>
              </mc:Choice>
              <mc:Fallback>
                <p:oleObj name="Equation" r:id="rId8" imgW="4609800" imgH="1231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3276600"/>
                        <a:ext cx="4868862" cy="1300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9"/>
          <p:cNvGraphicFramePr>
            <a:graphicFrameLocks noChangeAspect="1"/>
          </p:cNvGraphicFramePr>
          <p:nvPr/>
        </p:nvGraphicFramePr>
        <p:xfrm>
          <a:off x="2198688" y="2286000"/>
          <a:ext cx="4064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07" name="Equation" r:id="rId10" imgW="4063680" imgH="571320" progId="Equation.DSMT4">
                  <p:embed/>
                </p:oleObj>
              </mc:Choice>
              <mc:Fallback>
                <p:oleObj name="Equation" r:id="rId10" imgW="4063680" imgH="57132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2286000"/>
                        <a:ext cx="4064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 bwMode="auto">
          <a:xfrm rot="10800000">
            <a:off x="5638802" y="4114800"/>
            <a:ext cx="1371599" cy="381000"/>
          </a:xfrm>
          <a:prstGeom prst="line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10800000">
            <a:off x="2590801" y="3352800"/>
            <a:ext cx="1295403" cy="381000"/>
          </a:xfrm>
          <a:prstGeom prst="line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Counting with Generating </a:t>
            </a:r>
            <a:r>
              <a:rPr lang="en-US" dirty="0" err="1" smtClean="0"/>
              <a:t>Funcs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167FB316-D213-489C-8FDE-91E3356C5A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676400"/>
            <a:ext cx="7924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74320">
              <a:spcAft>
                <a:spcPts val="3000"/>
              </a:spcAft>
              <a:buFont typeface="Arial" pitchFamily="34" charset="0"/>
              <a:buChar char="•"/>
            </a:pPr>
            <a:r>
              <a:rPr lang="en-US" sz="3600" dirty="0" smtClean="0"/>
              <a:t>Different types of items</a:t>
            </a:r>
          </a:p>
          <a:p>
            <a:pPr marL="274320" indent="-274320">
              <a:spcAft>
                <a:spcPts val="3000"/>
              </a:spcAft>
              <a:buFont typeface="Arial" pitchFamily="34" charset="0"/>
              <a:buChar char="•"/>
            </a:pPr>
            <a:r>
              <a:rPr lang="en-US" sz="3600" dirty="0" smtClean="0"/>
              <a:t>Items of the same type are indistinguishable</a:t>
            </a:r>
          </a:p>
          <a:p>
            <a:pPr marL="274320" indent="-274320">
              <a:spcAft>
                <a:spcPts val="3000"/>
              </a:spcAft>
              <a:buFont typeface="Arial" pitchFamily="34" charset="0"/>
              <a:buChar char="•"/>
            </a:pPr>
            <a:r>
              <a:rPr lang="en-US" sz="3600" dirty="0" smtClean="0"/>
              <a:t>How many different bags of </a:t>
            </a:r>
            <a:r>
              <a:rPr lang="en-US" sz="3600" dirty="0" smtClean="0">
                <a:solidFill>
                  <a:srgbClr val="0000FF"/>
                </a:solidFill>
              </a:rPr>
              <a:t>n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</a:rPr>
              <a:t>items exist, subject to constraints on the number of each type?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Bags of Fruit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95400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 func for the bags of fruit:</a:t>
            </a:r>
            <a:endParaRPr lang="en-US" dirty="0"/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858837" y="2286000"/>
          <a:ext cx="10461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26" name="Equation" r:id="rId4" imgW="990360" imgH="571320" progId="Equation.DSMT4">
                  <p:embed/>
                </p:oleObj>
              </mc:Choice>
              <mc:Fallback>
                <p:oleObj name="Equation" r:id="rId4" imgW="99036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7" y="2286000"/>
                        <a:ext cx="1046163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486294"/>
              </p:ext>
            </p:extLst>
          </p:nvPr>
        </p:nvGraphicFramePr>
        <p:xfrm>
          <a:off x="2198688" y="4648200"/>
          <a:ext cx="2373312" cy="170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27" name="Equation" r:id="rId6" imgW="2108200" imgH="1511300" progId="Equation.DSMT4">
                  <p:embed/>
                </p:oleObj>
              </mc:Choice>
              <mc:Fallback>
                <p:oleObj name="Equation" r:id="rId6" imgW="2108200" imgH="151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4648200"/>
                        <a:ext cx="2373312" cy="170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2205038" y="3276600"/>
          <a:ext cx="4868862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28" name="Equation" r:id="rId8" imgW="4609800" imgH="1231560" progId="Equation.DSMT4">
                  <p:embed/>
                </p:oleObj>
              </mc:Choice>
              <mc:Fallback>
                <p:oleObj name="Equation" r:id="rId8" imgW="4609800" imgH="1231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3276600"/>
                        <a:ext cx="4868862" cy="1300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9"/>
          <p:cNvGraphicFramePr>
            <a:graphicFrameLocks noChangeAspect="1"/>
          </p:cNvGraphicFramePr>
          <p:nvPr/>
        </p:nvGraphicFramePr>
        <p:xfrm>
          <a:off x="2198688" y="2286000"/>
          <a:ext cx="4064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29" name="Equation" r:id="rId10" imgW="4063680" imgH="571320" progId="Equation.DSMT4">
                  <p:embed/>
                </p:oleObj>
              </mc:Choice>
              <mc:Fallback>
                <p:oleObj name="Equation" r:id="rId10" imgW="406368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2286000"/>
                        <a:ext cx="4064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 bwMode="auto">
          <a:xfrm rot="10800000">
            <a:off x="5638802" y="4114800"/>
            <a:ext cx="1371599" cy="381000"/>
          </a:xfrm>
          <a:prstGeom prst="line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10800000">
            <a:off x="2590801" y="3352800"/>
            <a:ext cx="1295403" cy="381000"/>
          </a:xfrm>
          <a:prstGeom prst="line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8422524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0826" y="1295400"/>
            <a:ext cx="8082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so # of our bags with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fruits is </a:t>
            </a:r>
            <a:r>
              <a:rPr lang="en-US" sz="4000" dirty="0" err="1" smtClean="0">
                <a:solidFill>
                  <a:srgbClr val="FF0000"/>
                </a:solidFill>
              </a:rPr>
              <a:t>f</a:t>
            </a:r>
            <a:r>
              <a:rPr lang="en-US" sz="4000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4000" baseline="-25000" dirty="0" smtClean="0">
                <a:solidFill>
                  <a:srgbClr val="FF0000"/>
                </a:solidFill>
              </a:rPr>
              <a:t> </a:t>
            </a:r>
            <a:r>
              <a:rPr lang="en-US" sz="4000" dirty="0" smtClean="0"/>
              <a:t>, the coefficient of </a:t>
            </a:r>
            <a:r>
              <a:rPr lang="en-US" sz="4000" dirty="0" err="1" smtClean="0"/>
              <a:t>x</a:t>
            </a:r>
            <a:r>
              <a:rPr lang="en-US" sz="40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in </a:t>
            </a:r>
            <a:r>
              <a:rPr lang="en-US" sz="4000" dirty="0" smtClean="0">
                <a:solidFill>
                  <a:srgbClr val="FF0000"/>
                </a:solidFill>
              </a:rPr>
              <a:t>F</a:t>
            </a:r>
            <a:r>
              <a:rPr lang="en-US" sz="4000" dirty="0" smtClean="0"/>
              <a:t>(x):</a:t>
            </a:r>
            <a:endParaRPr lang="en-US" sz="4000" baseline="30000" dirty="0">
              <a:solidFill>
                <a:srgbClr val="FF00FF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590887"/>
              </p:ext>
            </p:extLst>
          </p:nvPr>
        </p:nvGraphicFramePr>
        <p:xfrm>
          <a:off x="2987675" y="2819400"/>
          <a:ext cx="3052763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22" name="Equation" r:id="rId4" imgW="2044700" imgH="965200" progId="Equation.DSMT4">
                  <p:embed/>
                </p:oleObj>
              </mc:Choice>
              <mc:Fallback>
                <p:oleObj name="Equation" r:id="rId4" imgW="2044700" imgH="96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7675" y="2819400"/>
                        <a:ext cx="3052763" cy="144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248747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252933"/>
              </p:ext>
            </p:extLst>
          </p:nvPr>
        </p:nvGraphicFramePr>
        <p:xfrm>
          <a:off x="2638425" y="2445041"/>
          <a:ext cx="3686175" cy="2050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49" name="Equation" r:id="rId4" imgW="2717800" imgH="1511300" progId="Equation.DSMT4">
                  <p:embed/>
                </p:oleObj>
              </mc:Choice>
              <mc:Fallback>
                <p:oleObj name="Equation" r:id="rId4" imgW="2717800" imgH="151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38425" y="2445041"/>
                        <a:ext cx="3686175" cy="2050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0826" y="1295400"/>
            <a:ext cx="8082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so # of our bags with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fruits is </a:t>
            </a:r>
            <a:r>
              <a:rPr lang="en-US" sz="4000" dirty="0" err="1" smtClean="0">
                <a:solidFill>
                  <a:srgbClr val="FF0000"/>
                </a:solidFill>
              </a:rPr>
              <a:t>f</a:t>
            </a:r>
            <a:r>
              <a:rPr lang="en-US" sz="4000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4000" baseline="-25000" dirty="0" smtClean="0">
                <a:solidFill>
                  <a:srgbClr val="FF0000"/>
                </a:solidFill>
              </a:rPr>
              <a:t> </a:t>
            </a:r>
            <a:r>
              <a:rPr lang="en-US" sz="4000" dirty="0" smtClean="0"/>
              <a:t>, the coefficient of </a:t>
            </a:r>
            <a:r>
              <a:rPr lang="en-US" sz="4000" dirty="0" err="1" smtClean="0"/>
              <a:t>x</a:t>
            </a:r>
            <a:r>
              <a:rPr lang="en-US" sz="40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in </a:t>
            </a:r>
            <a:r>
              <a:rPr lang="en-US" sz="4000" dirty="0" smtClean="0">
                <a:solidFill>
                  <a:srgbClr val="FF0000"/>
                </a:solidFill>
              </a:rPr>
              <a:t>F</a:t>
            </a:r>
            <a:r>
              <a:rPr lang="en-US" sz="4000" dirty="0" smtClean="0"/>
              <a:t>(x):</a:t>
            </a:r>
            <a:endParaRPr lang="en-US" sz="4000" baseline="30000" dirty="0">
              <a:solidFill>
                <a:srgbClr val="FF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6482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coefficient </a:t>
            </a:r>
            <a:r>
              <a:rPr lang="en-US" sz="5400" dirty="0"/>
              <a:t>already </a:t>
            </a:r>
            <a:r>
              <a:rPr lang="en-US" sz="5400" dirty="0" smtClean="0"/>
              <a:t>known: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0826" y="1295400"/>
            <a:ext cx="8082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so # of our bags with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fruits is </a:t>
            </a:r>
            <a:r>
              <a:rPr lang="en-US" sz="4000" dirty="0" err="1" smtClean="0">
                <a:solidFill>
                  <a:srgbClr val="FF0000"/>
                </a:solidFill>
              </a:rPr>
              <a:t>f</a:t>
            </a:r>
            <a:r>
              <a:rPr lang="en-US" sz="4000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4000" baseline="-25000" dirty="0" smtClean="0">
                <a:solidFill>
                  <a:srgbClr val="FF0000"/>
                </a:solidFill>
              </a:rPr>
              <a:t> </a:t>
            </a:r>
            <a:r>
              <a:rPr lang="en-US" sz="4000" dirty="0" smtClean="0"/>
              <a:t>, the coefficient of </a:t>
            </a:r>
            <a:r>
              <a:rPr lang="en-US" sz="4000" dirty="0" err="1" smtClean="0"/>
              <a:t>x</a:t>
            </a:r>
            <a:r>
              <a:rPr lang="en-US" sz="40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in </a:t>
            </a:r>
            <a:r>
              <a:rPr lang="en-US" sz="4000" dirty="0" smtClean="0">
                <a:solidFill>
                  <a:srgbClr val="FF0000"/>
                </a:solidFill>
              </a:rPr>
              <a:t>F</a:t>
            </a:r>
            <a:r>
              <a:rPr lang="en-US" sz="4000" dirty="0" smtClean="0"/>
              <a:t>(x):</a:t>
            </a:r>
            <a:endParaRPr lang="en-US" sz="4000" baseline="30000" dirty="0">
              <a:solidFill>
                <a:srgbClr val="FF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6482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coefficient </a:t>
            </a:r>
            <a:r>
              <a:rPr lang="en-US" sz="5400" dirty="0"/>
              <a:t>already </a:t>
            </a:r>
            <a:r>
              <a:rPr lang="en-US" sz="5400" dirty="0" smtClean="0"/>
              <a:t>known</a:t>
            </a:r>
            <a:endParaRPr lang="en-US" sz="54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43000" y="2676525"/>
            <a:ext cx="6629400" cy="1828800"/>
          </a:xfrm>
          <a:prstGeom prst="rect">
            <a:avLst/>
          </a:prstGeom>
          <a:solidFill>
            <a:schemeClr val="accent1">
              <a:alpha val="0"/>
            </a:schemeClr>
          </a:solidFill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057408"/>
              </p:ext>
            </p:extLst>
          </p:nvPr>
        </p:nvGraphicFramePr>
        <p:xfrm>
          <a:off x="1631950" y="2438400"/>
          <a:ext cx="5880100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85" name="Equation" r:id="rId4" imgW="1358900" imgH="495300" progId="Equation.DSMT4">
                  <p:embed/>
                </p:oleObj>
              </mc:Choice>
              <mc:Fallback>
                <p:oleObj name="Equation" r:id="rId4" imgW="13589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1950" y="2438400"/>
                        <a:ext cx="5880100" cy="214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593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Conclusion: Bags of Fruit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371600"/>
            <a:ext cx="762000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In how many ways can we fill a bag with </a:t>
            </a:r>
            <a:r>
              <a:rPr lang="en-US" sz="4000" dirty="0" err="1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of our fruits?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363740"/>
              </p:ext>
            </p:extLst>
          </p:nvPr>
        </p:nvGraphicFramePr>
        <p:xfrm>
          <a:off x="2436482" y="2819400"/>
          <a:ext cx="4271036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42" name="Equation" r:id="rId4" imgW="2095500" imgH="914400" progId="Equation.DSMT4">
                  <p:embed/>
                </p:oleObj>
              </mc:Choice>
              <mc:Fallback>
                <p:oleObj name="Equation" r:id="rId4" imgW="20955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482" y="2819400"/>
                        <a:ext cx="4271036" cy="1863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575596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Bags of fruit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167FB316-D213-489C-8FDE-91E3356C5A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19200"/>
            <a:ext cx="7620000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3600" dirty="0" smtClean="0"/>
              <a:t>In how many ways can we fill a bag with </a:t>
            </a:r>
            <a:r>
              <a:rPr lang="en-US" sz="3600" dirty="0" smtClean="0">
                <a:solidFill>
                  <a:srgbClr val="0000FF"/>
                </a:solidFill>
              </a:rPr>
              <a:t>n</a:t>
            </a:r>
            <a:r>
              <a:rPr lang="en-US" sz="3600" dirty="0" smtClean="0"/>
              <a:t> fruits given the following constraints?</a:t>
            </a:r>
            <a:endParaRPr lang="en-US" sz="3600" dirty="0"/>
          </a:p>
          <a:p>
            <a:pPr indent="-27432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 smtClean="0"/>
              <a:t>At most 2 </a:t>
            </a:r>
            <a:r>
              <a:rPr lang="en-US" sz="3600" dirty="0" smtClean="0">
                <a:solidFill>
                  <a:srgbClr val="FF9900"/>
                </a:solidFill>
              </a:rPr>
              <a:t>oranges</a:t>
            </a:r>
            <a:r>
              <a:rPr lang="en-US" sz="3600" dirty="0" smtClean="0"/>
              <a:t>.</a:t>
            </a:r>
          </a:p>
          <a:p>
            <a:pPr indent="-27432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 smtClean="0"/>
              <a:t>Any number of </a:t>
            </a:r>
            <a:r>
              <a:rPr lang="en-US" sz="3600" dirty="0" smtClean="0">
                <a:solidFill>
                  <a:srgbClr val="00B050"/>
                </a:solidFill>
              </a:rPr>
              <a:t>apples</a:t>
            </a:r>
            <a:r>
              <a:rPr lang="en-US" sz="3600" dirty="0" smtClean="0"/>
              <a:t>.</a:t>
            </a:r>
          </a:p>
          <a:p>
            <a:pPr marL="274320" indent="-27432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 smtClean="0"/>
              <a:t>Any number of </a:t>
            </a:r>
            <a:r>
              <a:rPr lang="en-US" sz="3600" dirty="0" smtClean="0">
                <a:solidFill>
                  <a:srgbClr val="939E00"/>
                </a:solidFill>
              </a:rPr>
              <a:t>bananas</a:t>
            </a:r>
            <a:r>
              <a:rPr lang="en-US" sz="3600" dirty="0" smtClean="0"/>
              <a:t> that only come in bunches of 3.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Bags with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= 4 fruits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3810000"/>
          </a:xfrm>
        </p:spPr>
        <p:txBody>
          <a:bodyPr/>
          <a:lstStyle/>
          <a:p>
            <a:r>
              <a:rPr lang="en-US" sz="4000" dirty="0" smtClean="0"/>
              <a:t>0 </a:t>
            </a:r>
            <a:r>
              <a:rPr lang="en-US" sz="4000" dirty="0" smtClean="0">
                <a:solidFill>
                  <a:srgbClr val="FF9900"/>
                </a:solidFill>
              </a:rPr>
              <a:t>oranges</a:t>
            </a:r>
            <a:r>
              <a:rPr lang="en-US" sz="4000" dirty="0" smtClean="0"/>
              <a:t>, 1 </a:t>
            </a:r>
            <a:r>
              <a:rPr lang="en-US" sz="4000" dirty="0" smtClean="0">
                <a:solidFill>
                  <a:srgbClr val="00B050"/>
                </a:solidFill>
              </a:rPr>
              <a:t>apple</a:t>
            </a:r>
            <a:r>
              <a:rPr lang="en-US" sz="4000" dirty="0" smtClean="0"/>
              <a:t>,   3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0 </a:t>
            </a:r>
            <a:r>
              <a:rPr lang="en-US" sz="4000" dirty="0" smtClean="0">
                <a:solidFill>
                  <a:srgbClr val="FF9900"/>
                </a:solidFill>
              </a:rPr>
              <a:t>oranges</a:t>
            </a:r>
            <a:r>
              <a:rPr lang="en-US" sz="4000" dirty="0" smtClean="0"/>
              <a:t>, 4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0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1 </a:t>
            </a:r>
            <a:r>
              <a:rPr lang="en-US" sz="4000" dirty="0" smtClean="0">
                <a:solidFill>
                  <a:srgbClr val="FF9900"/>
                </a:solidFill>
              </a:rPr>
              <a:t>orange</a:t>
            </a:r>
            <a:r>
              <a:rPr lang="en-US" sz="4000" dirty="0" smtClean="0"/>
              <a:t>,   0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3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1 </a:t>
            </a:r>
            <a:r>
              <a:rPr lang="en-US" sz="4000" dirty="0" smtClean="0">
                <a:solidFill>
                  <a:srgbClr val="FF9900"/>
                </a:solidFill>
              </a:rPr>
              <a:t>orange</a:t>
            </a:r>
            <a:r>
              <a:rPr lang="en-US" sz="4000" dirty="0" smtClean="0"/>
              <a:t>,   3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0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2 </a:t>
            </a:r>
            <a:r>
              <a:rPr lang="en-US" sz="4000" dirty="0" smtClean="0">
                <a:solidFill>
                  <a:srgbClr val="FF9900"/>
                </a:solidFill>
              </a:rPr>
              <a:t>oranges</a:t>
            </a:r>
            <a:r>
              <a:rPr lang="en-US" sz="4000" dirty="0" smtClean="0"/>
              <a:t>, 2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0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pPr>
              <a:buNone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167FB316-D213-489C-8FDE-91E3356C5A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5540514"/>
            <a:ext cx="6479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Number of 4-fruit bags: 5</a:t>
            </a:r>
            <a:endParaRPr lang="en-US" sz="40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At most 2 oranges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167FB316-D213-489C-8FDE-91E3356C5A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85800" y="1574799"/>
          <a:ext cx="3454400" cy="1397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7" name="Equation" r:id="rId3" imgW="3454200" imgH="1396800" progId="Equation.DSMT4">
                  <p:embed/>
                </p:oleObj>
              </mc:Choice>
              <mc:Fallback>
                <p:oleObj name="Equation" r:id="rId3" imgW="3454200" imgH="1396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74799"/>
                        <a:ext cx="3454400" cy="13970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3352800" y="1447800"/>
            <a:ext cx="5257800" cy="1447800"/>
            <a:chOff x="3352800" y="1447800"/>
            <a:chExt cx="5257800" cy="1447800"/>
          </a:xfrm>
        </p:grpSpPr>
        <p:sp>
          <p:nvSpPr>
            <p:cNvPr id="11" name="TextBox 10"/>
            <p:cNvSpPr txBox="1"/>
            <p:nvPr/>
          </p:nvSpPr>
          <p:spPr>
            <a:xfrm>
              <a:off x="5181600" y="1447800"/>
              <a:ext cx="3429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FF00FF"/>
                  </a:solidFill>
                </a:rPr>
                <a:t># ways to pick k oranges</a:t>
              </a:r>
            </a:p>
          </p:txBody>
        </p:sp>
        <p:sp>
          <p:nvSpPr>
            <p:cNvPr id="12" name="Arc 11"/>
            <p:cNvSpPr/>
            <p:nvPr/>
          </p:nvSpPr>
          <p:spPr bwMode="auto">
            <a:xfrm>
              <a:off x="3352800" y="1600200"/>
              <a:ext cx="2590800" cy="1295400"/>
            </a:xfrm>
            <a:prstGeom prst="arc">
              <a:avLst>
                <a:gd name="adj1" fmla="val 11311335"/>
                <a:gd name="adj2" fmla="val 18544453"/>
              </a:avLst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aphicFrame>
        <p:nvGraphicFramePr>
          <p:cNvPr id="81928" name="Object 8"/>
          <p:cNvGraphicFramePr>
            <a:graphicFrameLocks noChangeAspect="1"/>
          </p:cNvGraphicFramePr>
          <p:nvPr/>
        </p:nvGraphicFramePr>
        <p:xfrm>
          <a:off x="762000" y="5257800"/>
          <a:ext cx="2895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8" name="Equation" r:id="rId5" imgW="2895480" imgH="647640" progId="Equation.DSMT4">
                  <p:embed/>
                </p:oleObj>
              </mc:Choice>
              <mc:Fallback>
                <p:oleObj name="Equation" r:id="rId5" imgW="2895480" imgH="6476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257800"/>
                        <a:ext cx="2895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9" name="Object 9"/>
          <p:cNvGraphicFramePr>
            <a:graphicFrameLocks noChangeAspect="1"/>
          </p:cNvGraphicFramePr>
          <p:nvPr/>
        </p:nvGraphicFramePr>
        <p:xfrm>
          <a:off x="762000" y="4572000"/>
          <a:ext cx="1295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9" name="Equation" r:id="rId7" imgW="1295280" imgH="609480" progId="Equation.DSMT4">
                  <p:embed/>
                </p:oleObj>
              </mc:Choice>
              <mc:Fallback>
                <p:oleObj name="Equation" r:id="rId7" imgW="1295280" imgH="609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72000"/>
                        <a:ext cx="1295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0" name="Object 10"/>
          <p:cNvGraphicFramePr>
            <a:graphicFrameLocks noChangeAspect="1"/>
          </p:cNvGraphicFramePr>
          <p:nvPr/>
        </p:nvGraphicFramePr>
        <p:xfrm>
          <a:off x="762000" y="3886200"/>
          <a:ext cx="1295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0" name="Equation" r:id="rId9" imgW="1295280" imgH="609480" progId="Equation.DSMT4">
                  <p:embed/>
                </p:oleObj>
              </mc:Choice>
              <mc:Fallback>
                <p:oleObj name="Equation" r:id="rId9" imgW="1295280" imgH="609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86200"/>
                        <a:ext cx="1295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1" name="Object 11"/>
          <p:cNvGraphicFramePr>
            <a:graphicFrameLocks noChangeAspect="1"/>
          </p:cNvGraphicFramePr>
          <p:nvPr/>
        </p:nvGraphicFramePr>
        <p:xfrm>
          <a:off x="762000" y="3194050"/>
          <a:ext cx="1295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1" name="Equation" r:id="rId11" imgW="1295280" imgH="622080" progId="Equation.DSMT4">
                  <p:embed/>
                </p:oleObj>
              </mc:Choice>
              <mc:Fallback>
                <p:oleObj name="Equation" r:id="rId11" imgW="1295280" imgH="6220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94050"/>
                        <a:ext cx="12954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5575300" y="4114800"/>
          <a:ext cx="1892300" cy="1346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2" name="Equation" r:id="rId13" imgW="1892160" imgH="1346040" progId="Equation.DSMT4">
                  <p:embed/>
                </p:oleObj>
              </mc:Choice>
              <mc:Fallback>
                <p:oleObj name="Equation" r:id="rId13" imgW="1892160" imgH="13460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4114800"/>
                        <a:ext cx="1892300" cy="1346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3429000" y="2819400"/>
            <a:ext cx="4800600" cy="3124200"/>
            <a:chOff x="3429000" y="2819400"/>
            <a:chExt cx="4800600" cy="3124200"/>
          </a:xfrm>
        </p:grpSpPr>
        <p:graphicFrame>
          <p:nvGraphicFramePr>
            <p:cNvPr id="22" name="Object 21"/>
            <p:cNvGraphicFramePr>
              <a:graphicFrameLocks noChangeAspect="1"/>
            </p:cNvGraphicFramePr>
            <p:nvPr/>
          </p:nvGraphicFramePr>
          <p:xfrm>
            <a:off x="3429000" y="2819400"/>
            <a:ext cx="546100" cy="312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63" name="Equation" r:id="rId15" imgW="545760" imgH="3124080" progId="Equation.DSMT4">
                    <p:embed/>
                  </p:oleObj>
                </mc:Choice>
                <mc:Fallback>
                  <p:oleObj name="Equation" r:id="rId15" imgW="545760" imgH="312408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0" y="2819400"/>
                          <a:ext cx="546100" cy="3124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3"/>
            <p:cNvGraphicFramePr>
              <a:graphicFrameLocks noChangeAspect="1"/>
            </p:cNvGraphicFramePr>
            <p:nvPr/>
          </p:nvGraphicFramePr>
          <p:xfrm>
            <a:off x="4152900" y="3301999"/>
            <a:ext cx="4076700" cy="660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64" name="Equation" r:id="rId17" imgW="4076640" imgH="660240" progId="Equation.DSMT4">
                    <p:embed/>
                  </p:oleObj>
                </mc:Choice>
                <mc:Fallback>
                  <p:oleObj name="Equation" r:id="rId17" imgW="4076640" imgH="66024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2900" y="3301999"/>
                          <a:ext cx="4076700" cy="660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6" name="Picture 4" descr="C:\Documents and Settings\Jay Fucetola\Local Settings\Temporary Internet Files\Content.IE5\4UM4GAQE\j0436894[1]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172200" y="533400"/>
            <a:ext cx="571500" cy="5715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81000" y="12954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There is only 1 way to pick a bag of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000" dirty="0" smtClean="0"/>
              <a:t> apples</a:t>
            </a:r>
            <a:r>
              <a:rPr lang="en-US" sz="4000" dirty="0" smtClean="0">
                <a:solidFill>
                  <a:srgbClr val="008000"/>
                </a:solidFill>
              </a:rPr>
              <a:t>:  </a:t>
            </a:r>
            <a:r>
              <a:rPr lang="en-US" sz="4000" dirty="0" err="1" smtClean="0">
                <a:solidFill>
                  <a:srgbClr val="008000"/>
                </a:solidFill>
              </a:rPr>
              <a:t>a</a:t>
            </a:r>
            <a:r>
              <a:rPr lang="en-US" sz="4000" baseline="-250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000" baseline="-25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smtClean="0"/>
              <a:t>= 1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Any number </a:t>
            </a:r>
            <a:r>
              <a:rPr lang="en-US" dirty="0" smtClean="0">
                <a:solidFill>
                  <a:srgbClr val="000000"/>
                </a:solidFill>
              </a:rPr>
              <a:t>of apples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167FB316-D213-489C-8FDE-91E3356C5A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829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363832"/>
              </p:ext>
            </p:extLst>
          </p:nvPr>
        </p:nvGraphicFramePr>
        <p:xfrm>
          <a:off x="450850" y="2776538"/>
          <a:ext cx="8253413" cy="322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5" name="Equation" r:id="rId4" imgW="5461000" imgH="2133600" progId="Equation.DSMT4">
                  <p:embed/>
                </p:oleObj>
              </mc:Choice>
              <mc:Fallback>
                <p:oleObj name="Equation" r:id="rId4" imgW="5461000" imgH="2133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2776538"/>
                        <a:ext cx="8253413" cy="322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C:\Documents and Settings\Jay Fucetola\Local Settings\Temporary Internet Files\Content.IE5\N8TPV7C9\j04369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800" y="533400"/>
            <a:ext cx="533400" cy="5334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343719"/>
              </p:ext>
            </p:extLst>
          </p:nvPr>
        </p:nvGraphicFramePr>
        <p:xfrm>
          <a:off x="304800" y="3240088"/>
          <a:ext cx="8013700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4" name="Equation" r:id="rId4" imgW="8013700" imgH="1562100" progId="Equation.DSMT4">
                  <p:embed/>
                </p:oleObj>
              </mc:Choice>
              <mc:Fallback>
                <p:oleObj name="Equation" r:id="rId4" imgW="8013700" imgH="15621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40088"/>
                        <a:ext cx="8013700" cy="1560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679444"/>
              </p:ext>
            </p:extLst>
          </p:nvPr>
        </p:nvGraphicFramePr>
        <p:xfrm>
          <a:off x="271543" y="3147060"/>
          <a:ext cx="8796257" cy="1671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5" name="Equation" r:id="rId6" imgW="8280400" imgH="1574800" progId="Equation.3">
                  <p:embed/>
                </p:oleObj>
              </mc:Choice>
              <mc:Fallback>
                <p:oleObj name="Equation" r:id="rId6" imgW="8280400" imgH="1574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543" y="3147060"/>
                        <a:ext cx="8796257" cy="1671946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Substituting </a:t>
            </a:r>
            <a:r>
              <a:rPr lang="en-US" dirty="0" err="1" smtClean="0">
                <a:solidFill>
                  <a:srgbClr val="000000"/>
                </a:solidFill>
              </a:rPr>
              <a:t>x</a:t>
            </a:r>
            <a:r>
              <a:rPr lang="en-US" baseline="30000" dirty="0" err="1" smtClean="0">
                <a:solidFill>
                  <a:srgbClr val="000000"/>
                </a:solidFill>
              </a:rPr>
              <a:t>k</a:t>
            </a:r>
            <a:r>
              <a:rPr lang="en-US" dirty="0" smtClean="0"/>
              <a:t> for x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167FB316-D213-489C-8FDE-91E3356C5A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3135"/>
              </p:ext>
            </p:extLst>
          </p:nvPr>
        </p:nvGraphicFramePr>
        <p:xfrm>
          <a:off x="641350" y="1358900"/>
          <a:ext cx="51689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6" name="Equation" r:id="rId8" imgW="5168900" imgH="1574800" progId="Equation.3">
                  <p:embed/>
                </p:oleObj>
              </mc:Choice>
              <mc:Fallback>
                <p:oleObj name="Equation" r:id="rId8" imgW="5168900" imgH="1574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358900"/>
                        <a:ext cx="5168900" cy="157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116949"/>
              </p:ext>
            </p:extLst>
          </p:nvPr>
        </p:nvGraphicFramePr>
        <p:xfrm>
          <a:off x="952500" y="4870450"/>
          <a:ext cx="76327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7" name="Equation" r:id="rId10" imgW="7632700" imgH="1511300" progId="Equation.3">
                  <p:embed/>
                </p:oleObj>
              </mc:Choice>
              <mc:Fallback>
                <p:oleObj name="Equation" r:id="rId10" imgW="7632700" imgH="15113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870450"/>
                        <a:ext cx="76327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2667000" y="4191000"/>
            <a:ext cx="5334000" cy="914400"/>
            <a:chOff x="2667000" y="4191000"/>
            <a:chExt cx="5334000" cy="9144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 rot="5400000">
              <a:off x="2362200" y="4572000"/>
              <a:ext cx="762000" cy="1524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3810000" y="4267200"/>
              <a:ext cx="914400" cy="762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4953000" y="4191000"/>
              <a:ext cx="1905000" cy="9144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>
              <a:off x="6400800" y="4191000"/>
              <a:ext cx="1600200" cy="762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none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Bananas </a:t>
            </a:r>
            <a:r>
              <a:rPr lang="en-US" dirty="0" smtClean="0"/>
              <a:t>in bunches of 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492993"/>
              </p:ext>
            </p:extLst>
          </p:nvPr>
        </p:nvGraphicFramePr>
        <p:xfrm>
          <a:off x="258763" y="1577975"/>
          <a:ext cx="87026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9" name="Equation" r:id="rId4" imgW="7251700" imgH="1092200" progId="Equation.3">
                  <p:embed/>
                </p:oleObj>
              </mc:Choice>
              <mc:Fallback>
                <p:oleObj name="Equation" r:id="rId4" imgW="7251700" imgH="1092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3" y="1577975"/>
                        <a:ext cx="8702675" cy="131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2330450" y="2895600"/>
          <a:ext cx="4525963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0" name="Equation" r:id="rId6" imgW="3390840" imgH="1269720" progId="Equation.DSMT4">
                  <p:embed/>
                </p:oleObj>
              </mc:Choice>
              <mc:Fallback>
                <p:oleObj name="Equation" r:id="rId6" imgW="3390840" imgH="1269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2895600"/>
                        <a:ext cx="4525963" cy="169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 descr="C:\Documents and Settings\Jay Fucetola\Local Settings\Temporary Internet Files\Content.IE5\N8TPV7C9\j0436895[1]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67600" y="304800"/>
            <a:ext cx="914400" cy="9144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5105400" cy="1143000"/>
          </a:xfrm>
        </p:spPr>
        <p:txBody>
          <a:bodyPr/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Convolution Rule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762000" y="4445000"/>
          <a:ext cx="34798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7" name="Equation" r:id="rId4" imgW="3479760" imgH="1269720" progId="Equation.DSMT4">
                  <p:embed/>
                </p:oleObj>
              </mc:Choice>
              <mc:Fallback>
                <p:oleObj name="Equation" r:id="rId4" imgW="3479760" imgH="1269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45000"/>
                        <a:ext cx="34798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762000" y="2921000"/>
          <a:ext cx="32512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8" name="Equation" r:id="rId6" imgW="3251160" imgH="1269720" progId="Equation.DSMT4">
                  <p:embed/>
                </p:oleObj>
              </mc:Choice>
              <mc:Fallback>
                <p:oleObj name="Equation" r:id="rId6" imgW="3251160" imgH="1269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21000"/>
                        <a:ext cx="32512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762000" y="1371600"/>
          <a:ext cx="35052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9" name="Equation" r:id="rId8" imgW="3504960" imgH="1346040" progId="Equation.DSMT4">
                  <p:embed/>
                </p:oleObj>
              </mc:Choice>
              <mc:Fallback>
                <p:oleObj name="Equation" r:id="rId8" imgW="3504960" imgH="1346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71600"/>
                        <a:ext cx="35052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00600" y="1371600"/>
            <a:ext cx="403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We can use the individual generating functions to solve original fruit problem!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21915</TotalTime>
  <Words>654</Words>
  <Application>Microsoft Macintosh PowerPoint</Application>
  <PresentationFormat>On-screen Show (4:3)</PresentationFormat>
  <Paragraphs>122</Paragraphs>
  <Slides>24</Slides>
  <Notes>17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6.042 Lecture Template</vt:lpstr>
      <vt:lpstr>Equation</vt:lpstr>
      <vt:lpstr>PowerPoint Presentation</vt:lpstr>
      <vt:lpstr>Counting with Generating Funcs</vt:lpstr>
      <vt:lpstr>Bags of fruit</vt:lpstr>
      <vt:lpstr>Bags with n = 4 fruits </vt:lpstr>
      <vt:lpstr>At most 2 oranges</vt:lpstr>
      <vt:lpstr>Any number of apples</vt:lpstr>
      <vt:lpstr>Substituting xk for x</vt:lpstr>
      <vt:lpstr>Bananas in bunches of 3</vt:lpstr>
      <vt:lpstr>Convolution Rule</vt:lpstr>
      <vt:lpstr>Convolution Rule</vt:lpstr>
      <vt:lpstr>Convolution Rule</vt:lpstr>
      <vt:lpstr>Convolution Rule</vt:lpstr>
      <vt:lpstr>Convolution Rule</vt:lpstr>
      <vt:lpstr>Convolution Rule</vt:lpstr>
      <vt:lpstr>Convolution Rule</vt:lpstr>
      <vt:lpstr>Convolution Rule</vt:lpstr>
      <vt:lpstr>Convolution Rule</vt:lpstr>
      <vt:lpstr>Convolution Rule</vt:lpstr>
      <vt:lpstr>Bags of Fruit</vt:lpstr>
      <vt:lpstr>Bags of Fruit</vt:lpstr>
      <vt:lpstr>A Familiar Generating Function?</vt:lpstr>
      <vt:lpstr>A Familiar Generating Function?</vt:lpstr>
      <vt:lpstr>A Familiar Generating Function?</vt:lpstr>
      <vt:lpstr>Conclusion: Bags of Fruit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1905</cp:revision>
  <cp:lastPrinted>2012-04-20T13:32:44Z</cp:lastPrinted>
  <dcterms:created xsi:type="dcterms:W3CDTF">2010-04-23T03:47:24Z</dcterms:created>
  <dcterms:modified xsi:type="dcterms:W3CDTF">2013-04-23T08:47:45Z</dcterms:modified>
</cp:coreProperties>
</file>