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3.bin" ContentType="application/vnd.openxmlformats-officedocument.oleObject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1.xml" ContentType="application/vnd.openxmlformats-officedocument.presentationml.notesSlide+xml"/>
  <Override PartName="/ppt/embeddings/oleObject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7.bin" ContentType="application/vnd.openxmlformats-officedocument.oleObject"/>
  <Override PartName="/ppt/notesSlides/notesSlide2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2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3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524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497" r:id="rId23"/>
    <p:sldId id="498" r:id="rId24"/>
    <p:sldId id="506" r:id="rId25"/>
    <p:sldId id="499" r:id="rId26"/>
    <p:sldId id="500" r:id="rId27"/>
    <p:sldId id="501" r:id="rId28"/>
    <p:sldId id="502" r:id="rId29"/>
    <p:sldId id="510" r:id="rId30"/>
    <p:sldId id="559" r:id="rId31"/>
    <p:sldId id="511" r:id="rId32"/>
    <p:sldId id="516" r:id="rId33"/>
    <p:sldId id="514" r:id="rId34"/>
    <p:sldId id="521" r:id="rId35"/>
    <p:sldId id="525" r:id="rId36"/>
    <p:sldId id="526" r:id="rId37"/>
    <p:sldId id="534" r:id="rId38"/>
    <p:sldId id="536" r:id="rId39"/>
    <p:sldId id="537" r:id="rId40"/>
    <p:sldId id="538" r:id="rId41"/>
    <p:sldId id="437" r:id="rId42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88501" autoAdjust="0"/>
  </p:normalViewPr>
  <p:slideViewPr>
    <p:cSldViewPr showGuides="1">
      <p:cViewPr varScale="1">
        <p:scale>
          <a:sx n="102" d="100"/>
          <a:sy n="102" d="100"/>
        </p:scale>
        <p:origin x="-8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08B05-3095-4C7E-96A8-FCA8877D96E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4F09A-A068-40BA-B860-D63E3F4E35E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1A2FF-B891-43B3-A705-6D730BA6A15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9DF9F-D1A7-45A4-B917-74972C1EBD3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A5AEE-7DEA-48D1-8DE6-0A12475798C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A15F2-CC24-40A1-A7C3-7916A846A38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0CE84-ACAE-48DA-88CB-AE4AAFB69FF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126DF-D8DB-4AE2-B7CB-3A9AAA84E3C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November 18,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6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3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Magic Trick</a:t>
            </a:r>
          </a:p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0FF02EB-D1D4-4FAF-AA08-3524FCCD24C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3" name="Equation" r:id="rId4" imgW="1257120" imgH="457200" progId="Equation.DSMT4">
                  <p:embed/>
                </p:oleObj>
              </mc:Choice>
              <mc:Fallback>
                <p:oleObj name="Equation" r:id="rId4" imgW="125712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4746141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CFB4505-5DEB-491F-BE7C-4DE5D56D6CF5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8656" y="5257800"/>
            <a:ext cx="4336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Here’s how: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6A7976DA-D173-4661-9B1A-1336E57E620A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6BD7755F-1779-4BC3-A62F-28E758764DA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F569BDCB-22FD-4303-A204-DED67BB0A5D1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>
                <a:latin typeface="Comic Sans MS" pitchFamily="66" charset="0"/>
              </a:rPr>
              <a:t>    </a:t>
            </a:r>
            <a:r>
              <a:rPr lang="en-US" sz="540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>
                <a:latin typeface="Comic Sans MS" pitchFamily="66" charset="0"/>
              </a:rPr>
              <a:t>{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DEFD96A-A3B1-44C5-9DCC-DF51A7BA84D6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D4CFA408-5106-45DE-A573-F23A99EB07A0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97B727E-85D9-4D75-9F41-49236FB01EF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667473EA-F42D-4AA1-82FF-930CBD07F711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7" name="Equation" r:id="rId9" imgW="508000" imgH="406400" progId="Equation.DSMT4">
                  <p:embed/>
                </p:oleObj>
              </mc:Choice>
              <mc:Fallback>
                <p:oleObj name="Equation" r:id="rId9" imgW="508000" imgH="406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35150"/>
                        <a:ext cx="2057400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53DBC806-5CDC-4452-B203-0326A7A2319F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427E22D-7E6D-4DBA-A517-83D4E9B7D2C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8" name="Equation" r:id="rId4" imgW="1002960" imgH="406080" progId="Equation.DSMT4">
                  <p:embed/>
                </p:oleObj>
              </mc:Choice>
              <mc:Fallback>
                <p:oleObj name="Equation" r:id="rId4" imgW="1002960" imgH="4060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743200"/>
                        <a:ext cx="347662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9" name="Equation" r:id="rId6" imgW="1104840" imgH="457200" progId="Equation.DSMT4">
                  <p:embed/>
                </p:oleObj>
              </mc:Choice>
              <mc:Fallback>
                <p:oleObj name="Equation" r:id="rId6" imgW="110484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3630613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7BAA29C-9724-4A4B-80F5-1E7A18906EA2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M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3" name="Equation" r:id="rId4" imgW="1028700" imgH="482600" progId="Equation.DSMT4">
                  <p:embed/>
                </p:oleObj>
              </mc:Choice>
              <mc:Fallback>
                <p:oleObj name="Equation" r:id="rId4" imgW="1028700" imgH="482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019300"/>
                        <a:ext cx="4422775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12EA255-FF37-4875-AE59-239BFBDC82D5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F7E73BC-8DF8-480C-A2A6-EE1684FF3787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D7ABDA0D-60F2-4808-A61D-5677EEC539B8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790640" imgH="228600" progId="Equation.DSMT4">
                  <p:embed/>
                </p:oleObj>
              </mc:Choice>
              <mc:Fallback>
                <p:oleObj name="Equation" r:id="rId4" imgW="1790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2779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8279EDB-FC81-4FF0-A8B6-60CD38656473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grpSp>
        <p:nvGrpSpPr>
          <p:cNvPr id="2054" name="Group 3"/>
          <p:cNvGrpSpPr>
            <a:grpSpLocks/>
          </p:cNvGrpSpPr>
          <p:nvPr/>
        </p:nvGrpSpPr>
        <p:grpSpPr bwMode="auto">
          <a:xfrm>
            <a:off x="2101850" y="2057400"/>
            <a:ext cx="5029200" cy="3429000"/>
            <a:chOff x="2040" y="2288"/>
            <a:chExt cx="1640" cy="1032"/>
          </a:xfrm>
        </p:grpSpPr>
        <p:sp>
          <p:nvSpPr>
            <p:cNvPr id="2065" name="Oval 4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6" name="Oval 5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6588" y="3962400"/>
            <a:ext cx="2595562" cy="2314575"/>
            <a:chOff x="401" y="2496"/>
            <a:chExt cx="1635" cy="1458"/>
          </a:xfrm>
        </p:grpSpPr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401" y="3340"/>
            <a:ext cx="1635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4" imgW="609480" imgH="228600" progId="Equation.DSMT4">
                    <p:embed/>
                  </p:oleObj>
                </mc:Choice>
                <mc:Fallback>
                  <p:oleObj name="Equation" r:id="rId4" imgW="60948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" y="3340"/>
                          <a:ext cx="1635" cy="6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4" name="AutoShape 11"/>
            <p:cNvCxnSpPr>
              <a:cxnSpLocks noChangeShapeType="1"/>
              <a:endCxn id="2055" idx="4"/>
            </p:cNvCxnSpPr>
            <p:nvPr/>
          </p:nvCxnSpPr>
          <p:spPr bwMode="auto">
            <a:xfrm rot="10800000" flipH="1">
              <a:off x="469" y="2496"/>
              <a:ext cx="1551" cy="1151"/>
            </a:xfrm>
            <a:prstGeom prst="curvedConnector4">
              <a:avLst>
                <a:gd name="adj1" fmla="val -9282"/>
                <a:gd name="adj2" fmla="val 62556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89638" y="4038601"/>
            <a:ext cx="3067050" cy="2241551"/>
            <a:chOff x="3773" y="2544"/>
            <a:chExt cx="1932" cy="1412"/>
          </a:xfrm>
        </p:grpSpPr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865" y="3343"/>
            <a:ext cx="1840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6" imgW="685800" imgH="228600" progId="Equation.DSMT4">
                    <p:embed/>
                  </p:oleObj>
                </mc:Choice>
                <mc:Fallback>
                  <p:oleObj name="Equation" r:id="rId6" imgW="6858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3343"/>
                          <a:ext cx="1840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3" name="AutoShape 14"/>
            <p:cNvCxnSpPr>
              <a:cxnSpLocks noChangeShapeType="1"/>
              <a:endCxn id="2057" idx="4"/>
            </p:cNvCxnSpPr>
            <p:nvPr/>
          </p:nvCxnSpPr>
          <p:spPr bwMode="auto">
            <a:xfrm rot="10800000">
              <a:off x="3773" y="2544"/>
              <a:ext cx="211" cy="11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82950" y="1327150"/>
            <a:ext cx="3297238" cy="1960563"/>
            <a:chOff x="2068" y="836"/>
            <a:chExt cx="2077" cy="1235"/>
          </a:xfrm>
        </p:grpSpPr>
        <p:graphicFrame>
          <p:nvGraphicFramePr>
            <p:cNvPr id="2050" name="Object 16"/>
            <p:cNvGraphicFramePr>
              <a:graphicFrameLocks noChangeAspect="1"/>
            </p:cNvGraphicFramePr>
            <p:nvPr/>
          </p:nvGraphicFramePr>
          <p:xfrm>
            <a:off x="2068" y="836"/>
            <a:ext cx="2077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8" imgW="774360" imgH="177480" progId="Equation.DSMT4">
                    <p:embed/>
                  </p:oleObj>
                </mc:Choice>
                <mc:Fallback>
                  <p:oleObj name="Equation" r:id="rId8" imgW="77436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836"/>
                          <a:ext cx="2077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2" name="AutoShape 17"/>
            <p:cNvCxnSpPr>
              <a:cxnSpLocks noChangeShapeType="1"/>
              <a:stCxn id="2056" idx="1"/>
            </p:cNvCxnSpPr>
            <p:nvPr/>
          </p:nvCxnSpPr>
          <p:spPr bwMode="auto">
            <a:xfrm rot="-5400000">
              <a:off x="2611" y="1576"/>
              <a:ext cx="775" cy="215"/>
            </a:xfrm>
            <a:prstGeom prst="curvedConnector3">
              <a:avLst>
                <a:gd name="adj1" fmla="val 50454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/>
            </a:ln>
          </p:spPr>
        </p:cxnSp>
      </p:grpSp>
      <p:sp>
        <p:nvSpPr>
          <p:cNvPr id="2061" name="Slide Number Placeholder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C7C02B6E-7FF6-4D1C-B5B6-16DDB884BADA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213" y="1816100"/>
          <a:ext cx="4370387" cy="197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901440" imgH="406080" progId="Equation.DSMT4">
                  <p:embed/>
                </p:oleObj>
              </mc:Choice>
              <mc:Fallback>
                <p:oleObj name="Equation" r:id="rId4" imgW="90144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1816100"/>
                        <a:ext cx="4370387" cy="197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4445000" y="1636713"/>
          <a:ext cx="4318000" cy="237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6" imgW="1015920" imgH="558720" progId="Equation.DSMT4">
                  <p:embed/>
                </p:oleObj>
              </mc:Choice>
              <mc:Fallback>
                <p:oleObj name="Equation" r:id="rId6" imgW="1015920" imgH="558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636713"/>
                        <a:ext cx="4318000" cy="237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15963" y="4100513"/>
          <a:ext cx="7777162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8" imgW="1663560" imgH="482400" progId="Equation.DSMT4">
                  <p:embed/>
                </p:oleObj>
              </mc:Choice>
              <mc:Fallback>
                <p:oleObj name="Equation" r:id="rId8" imgW="166356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100513"/>
                        <a:ext cx="7777162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AB03EB7-EE1D-49D4-A0CF-314D84E78749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4102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4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152525" y="969963"/>
          <a:ext cx="6924675" cy="320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1726920" imgH="799920" progId="Equation.DSMT4">
                  <p:embed/>
                </p:oleObj>
              </mc:Choice>
              <mc:Fallback>
                <p:oleObj name="Equation" r:id="rId4" imgW="1726920" imgH="799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969963"/>
                        <a:ext cx="6924675" cy="3209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1219200" y="4038600"/>
          <a:ext cx="67024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6" imgW="1587240" imgH="279360" progId="Equation.DSMT4">
                  <p:embed/>
                </p:oleObj>
              </mc:Choice>
              <mc:Fallback>
                <p:oleObj name="Equation" r:id="rId6" imgW="158724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6702425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5253037"/>
            <a:ext cx="7543800" cy="1223963"/>
            <a:chOff x="288" y="3309"/>
            <a:chExt cx="4752" cy="771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8" y="3408"/>
              <a:ext cx="2225" cy="485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4000" dirty="0">
                  <a:latin typeface="Comic Sans MS" pitchFamily="66" charset="0"/>
                </a:rPr>
                <a:t>Difference is</a:t>
              </a:r>
              <a:r>
                <a:rPr lang="en-US" sz="4400" dirty="0"/>
                <a:t> </a:t>
              </a:r>
            </a:p>
          </p:txBody>
        </p:sp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2485" y="3309"/>
            <a:ext cx="2555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Equation" r:id="rId8" imgW="927000" imgH="279360" progId="Equation.DSMT4">
                    <p:embed/>
                  </p:oleObj>
                </mc:Choice>
                <mc:Fallback>
                  <p:oleObj name="Equation" r:id="rId8" imgW="927000" imgH="2793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5" y="3309"/>
                          <a:ext cx="2555" cy="7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1DE787C-D765-47C3-8B4E-05721E8A372E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B8E4082-F40B-4428-B587-3133F5D7165C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12750" y="1219200"/>
          <a:ext cx="64865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1269720" imgH="253800" progId="Equation.DSMT4">
                  <p:embed/>
                </p:oleObj>
              </mc:Choice>
              <mc:Fallback>
                <p:oleObj name="Equation" r:id="rId4" imgW="12697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219200"/>
                        <a:ext cx="64865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928520"/>
              </p:ext>
            </p:extLst>
          </p:nvPr>
        </p:nvGraphicFramePr>
        <p:xfrm>
          <a:off x="933450" y="2482850"/>
          <a:ext cx="7307263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6" imgW="1447800" imgH="482600" progId="Equation.3">
                  <p:embed/>
                </p:oleObj>
              </mc:Choice>
              <mc:Fallback>
                <p:oleObj name="Equation" r:id="rId6" imgW="14478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82850"/>
                        <a:ext cx="7307263" cy="243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40333D2-3154-4D4B-AAB9-AB5679BA8A30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ED4FA4E-F318-4D4A-92AF-ADBE4E4006AD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565150" y="1133475"/>
          <a:ext cx="3176588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6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133475"/>
                        <a:ext cx="3176588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1598613" y="3079750"/>
          <a:ext cx="6859587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7" name="Equation" r:id="rId6" imgW="1358900" imgH="508000" progId="Equation.DSMT4">
                  <p:embed/>
                </p:oleObj>
              </mc:Choice>
              <mc:Fallback>
                <p:oleObj name="Equation" r:id="rId6" imgW="13589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3079750"/>
                        <a:ext cx="6859587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40333D2-3154-4D4B-AAB9-AB5679BA8A30}" type="slidenum">
              <a:rPr lang="en-US" smtClean="0"/>
              <a:pPr/>
              <a:t>30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A town has 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n </a:t>
            </a:r>
            <a:r>
              <a:rPr lang="en-US" sz="4800">
                <a:latin typeface="Comic Sans MS" pitchFamily="66" charset="0"/>
              </a:rPr>
              <a:t>clubs.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008188"/>
            <a:ext cx="823753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Each club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has a </a:t>
            </a:r>
            <a:r>
              <a:rPr lang="en-US" sz="4800" i="1" dirty="0">
                <a:solidFill>
                  <a:srgbClr val="000000"/>
                </a:solidFill>
                <a:latin typeface="Comic Sans MS" pitchFamily="66" charset="0"/>
              </a:rPr>
              <a:t>secretary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who knows if person </a:t>
            </a:r>
            <a:r>
              <a:rPr lang="en-US" sz="4800" dirty="0" err="1">
                <a:solidFill>
                  <a:srgbClr val="0000E5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is a club member: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= 1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,</a:t>
            </a:r>
          </a:p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     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=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0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not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3D78B86-54BD-4C40-B154-E0B4BEB7EE49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1027"/>
          <p:cNvSpPr>
            <a:spLocks noChangeArrowheads="1"/>
          </p:cNvSpPr>
          <p:nvPr/>
        </p:nvSpPr>
        <p:spPr bwMode="auto">
          <a:xfrm>
            <a:off x="381000" y="2187714"/>
            <a:ext cx="83820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latin typeface="Comic Sans MS" pitchFamily="66" charset="0"/>
              </a:rPr>
              <a:t>sec’y</a:t>
            </a:r>
            <a:r>
              <a:rPr lang="en-US" sz="4000" dirty="0">
                <a:latin typeface="Comic Sans MS" pitchFamily="66" charset="0"/>
              </a:rPr>
              <a:t> for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,   so</a:t>
            </a:r>
            <a:endParaRPr lang="en-US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C514721-E3EC-4B85-8650-9EFC25B0A1F3}" type="slidenum">
              <a:rPr lang="en-US" smtClean="0"/>
              <a:pPr/>
              <a:t>32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14400"/>
          <a:ext cx="6945312" cy="135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4" imgW="1816100" imgH="355600" progId="Equation.DSMT4">
                  <p:embed/>
                </p:oleObj>
              </mc:Choice>
              <mc:Fallback>
                <p:oleObj name="Equation" r:id="rId4" imgW="1816100" imgH="3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6945312" cy="1358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39838" y="2895600"/>
          <a:ext cx="666273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6" imgW="1905000" imgH="355600" progId="Equation.DSMT4">
                  <p:embed/>
                </p:oleObj>
              </mc:Choice>
              <mc:Fallback>
                <p:oleObj name="Equation" r:id="rId6" imgW="1905000" imgH="355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895600"/>
                        <a:ext cx="6662737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" y="4191000"/>
          <a:ext cx="9029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8" imgW="2552700" imgH="355600" progId="Equation.DSMT4">
                  <p:embed/>
                </p:oleObj>
              </mc:Choice>
              <mc:Fallback>
                <p:oleObj name="Equation" r:id="rId8" imgW="25527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191000"/>
                        <a:ext cx="90297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5486400"/>
            <a:ext cx="1190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etc.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40164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Let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::=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endParaRPr lang="en-US" sz="4800" baseline="-250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800" dirty="0" err="1">
                <a:latin typeface="Comic Sans MS" pitchFamily="66" charset="0"/>
              </a:rPr>
              <a:t>sec’y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for 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clubs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800" dirty="0">
                <a:latin typeface="Comic Sans MS" pitchFamily="66" charset="0"/>
              </a:rPr>
              <a:t>So</a:t>
            </a:r>
          </a:p>
          <a:p>
            <a:r>
              <a:rPr lang="en-US" sz="4800" dirty="0" smtClean="0">
                <a:latin typeface="Comic Sans MS" pitchFamily="66" charset="0"/>
              </a:rPr>
              <a:t>1-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800" dirty="0">
                <a:latin typeface="Comic Sans MS" pitchFamily="66" charset="0"/>
              </a:rPr>
              <a:t>=</a:t>
            </a:r>
          </a:p>
          <a:p>
            <a:pPr>
              <a:spcBef>
                <a:spcPts val="1800"/>
              </a:spcBef>
            </a:pP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>
                <a:latin typeface="Comic Sans MS" pitchFamily="66" charset="0"/>
              </a:rPr>
              <a:t>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 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C6CC27F-483A-4597-93E2-2507BF4D26FA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06400" y="1597025"/>
            <a:ext cx="8478603" cy="4770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>
                <a:latin typeface="Comic Sans MS" pitchFamily="66" charset="0"/>
              </a:rPr>
              <a:t>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so...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EE72DA5D-3DEF-4C80-901B-C90E7DA44CDF}" type="slidenum">
              <a:rPr lang="en-US" smtClean="0"/>
              <a:pPr/>
              <a:t>34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6400" y="1597025"/>
            <a:ext cx="8478838" cy="4770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sum both sides over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F2B5C290-49D6-4196-9C46-6D46DFD52E56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  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799904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CF6C6ACF-554E-4571-91F7-53727E6D932A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2432715"/>
            <a:ext cx="7101573" cy="37394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1371600"/>
            <a:ext cx="6781800" cy="41910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188E-7 -3.63342E-6 L -3.02188E-7 -0.14441 " pathEditMode="relative" ptsTypes="AA">
                                      <p:cBhvr>
                                        <p:cTn id="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14400" y="1905000"/>
            <a:ext cx="73723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ts val="0"/>
              </a:spcBef>
            </a:pPr>
            <a:r>
              <a:rPr lang="en-US" sz="9600" dirty="0" smtClean="0">
                <a:latin typeface="Comic Sans MS" pitchFamily="66" charset="0"/>
              </a:rPr>
              <a:t>1—3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D3E07E47-E477-4335-BC04-9807100DBDCC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5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11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14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7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18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19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20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1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2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23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24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5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6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C0728D2-3EB1-419D-96B7-3DC9770C9B97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4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8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14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17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18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1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2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25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6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7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8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9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1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499744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99746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9974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99749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499750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99753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99754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499757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59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0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95F3C2-642C-4FC4-8AB0-615EB7B31C2B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F73B5DA3-1AC0-438F-B9CB-5F198C9AF33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774967B-D519-47FD-BF5E-4563B7BD084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5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7" name="Equation" r:id="rId9" imgW="1397000" imgH="228600" progId="Equation.DSMT4">
                  <p:embed/>
                </p:oleObj>
              </mc:Choice>
              <mc:Fallback>
                <p:oleObj name="Equation" r:id="rId9" imgW="1397000" imgH="228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71650"/>
                        <a:ext cx="4886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10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11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ECF142E-936D-483D-BFC6-A4BC4E02572F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9719</TotalTime>
  <Words>1771</Words>
  <Application>Microsoft Macintosh PowerPoint</Application>
  <PresentationFormat>On-screen Show (4:3)</PresentationFormat>
  <Paragraphs>303</Paragraphs>
  <Slides>41</Slides>
  <Notes>41</Notes>
  <HiddenSlides>15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6.042 Lecture Template</vt:lpstr>
      <vt:lpstr>Equation</vt:lpstr>
      <vt:lpstr>Microsoft Equation</vt:lpstr>
      <vt:lpstr>PowerPoint Presentation</vt:lpstr>
      <vt:lpstr>A Magic Trick</vt:lpstr>
      <vt:lpstr>A Magic Trick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  <vt:lpstr>Sum Rule</vt:lpstr>
      <vt:lpstr>Sum Rule</vt:lpstr>
      <vt:lpstr>Inclusion-Exclusion</vt:lpstr>
      <vt:lpstr>Inclusion-Exclusion (2 Sets)</vt:lpstr>
      <vt:lpstr>Inclusion-Exclusion (2 Sets)</vt:lpstr>
      <vt:lpstr>Inclusion-Exclusion (2 Sets)</vt:lpstr>
      <vt:lpstr>Inclusion-Exclusion (3 Sets)</vt:lpstr>
      <vt:lpstr>Incl-Excl:“Obvious”?</vt:lpstr>
      <vt:lpstr>Inclusion-Exclusion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1701</cp:revision>
  <dcterms:created xsi:type="dcterms:W3CDTF">2011-04-15T20:23:54Z</dcterms:created>
  <dcterms:modified xsi:type="dcterms:W3CDTF">2011-11-08T03:05:11Z</dcterms:modified>
</cp:coreProperties>
</file>