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7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9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1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2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474" r:id="rId2"/>
    <p:sldId id="501" r:id="rId3"/>
    <p:sldId id="510" r:id="rId4"/>
    <p:sldId id="513" r:id="rId5"/>
    <p:sldId id="511" r:id="rId6"/>
    <p:sldId id="554" r:id="rId7"/>
    <p:sldId id="512" r:id="rId8"/>
    <p:sldId id="514" r:id="rId9"/>
    <p:sldId id="515" r:id="rId10"/>
    <p:sldId id="516" r:id="rId11"/>
    <p:sldId id="556" r:id="rId12"/>
    <p:sldId id="565" r:id="rId13"/>
    <p:sldId id="520" r:id="rId14"/>
    <p:sldId id="558" r:id="rId15"/>
    <p:sldId id="566" r:id="rId16"/>
    <p:sldId id="560" r:id="rId17"/>
    <p:sldId id="561" r:id="rId18"/>
    <p:sldId id="562" r:id="rId19"/>
    <p:sldId id="567" r:id="rId20"/>
    <p:sldId id="522" r:id="rId21"/>
    <p:sldId id="523" r:id="rId22"/>
    <p:sldId id="525" r:id="rId23"/>
    <p:sldId id="539" r:id="rId24"/>
    <p:sldId id="527" r:id="rId25"/>
    <p:sldId id="563" r:id="rId26"/>
    <p:sldId id="564" r:id="rId27"/>
    <p:sldId id="537" r:id="rId28"/>
    <p:sldId id="538" r:id="rId29"/>
    <p:sldId id="541" r:id="rId30"/>
    <p:sldId id="542" r:id="rId31"/>
    <p:sldId id="568" r:id="rId32"/>
    <p:sldId id="543" r:id="rId33"/>
    <p:sldId id="545" r:id="rId34"/>
    <p:sldId id="546" r:id="rId35"/>
    <p:sldId id="547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1" autoAdjust="0"/>
    <p:restoredTop sz="88375" autoAdjust="0"/>
  </p:normalViewPr>
  <p:slideViewPr>
    <p:cSldViewPr showGuides="1">
      <p:cViewPr varScale="1">
        <p:scale>
          <a:sx n="116" d="100"/>
          <a:sy n="116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618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329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12M.</a:t>
            </a:r>
            <a:r>
              <a:rPr lang="en-US" dirty="0" smtClean="0"/>
              <a:t>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12M.</a:t>
            </a:r>
            <a:r>
              <a:rPr lang="en-US" dirty="0" smtClean="0"/>
              <a:t>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12M.</a:t>
            </a:r>
            <a:r>
              <a:rPr lang="en-US" dirty="0" smtClean="0"/>
              <a:t>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12M.</a:t>
            </a:r>
            <a:r>
              <a:rPr lang="en-US" dirty="0" smtClean="0"/>
              <a:t>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12M.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3594" y="6553200"/>
            <a:ext cx="33148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21,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Comic Sans MS" pitchFamily="66" charset="0"/>
              </a:rPr>
              <a:t>Binomial Theorem,</a:t>
            </a:r>
            <a:br>
              <a:rPr lang="en-US" sz="6000" b="1" dirty="0">
                <a:latin typeface="Comic Sans MS" pitchFamily="66" charset="0"/>
              </a:rPr>
            </a:br>
            <a:r>
              <a:rPr lang="en-US" sz="6000" b="1" dirty="0">
                <a:latin typeface="Comic Sans MS" pitchFamily="66" charset="0"/>
              </a:rPr>
              <a:t>Combinatorial Proof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2743200" y="4267200"/>
          <a:ext cx="3657600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4" imgW="838080" imgH="444240" progId="Equation.DSMT4">
                  <p:embed/>
                </p:oleObj>
              </mc:Choice>
              <mc:Fallback>
                <p:oleObj name="Equation" r:id="rId4" imgW="838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3657600" cy="193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9725" y="1963738"/>
          <a:ext cx="8423275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1904760" imgH="507960" progId="Equation.DSMT4">
                  <p:embed/>
                </p:oleObj>
              </mc:Choice>
              <mc:Fallback>
                <p:oleObj name="Equation" r:id="rId4" imgW="19047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39725" y="1963738"/>
                        <a:ext cx="8423275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/>
        </p:nvGraphicFramePr>
        <p:xfrm>
          <a:off x="3297238" y="4419600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4" imgW="545760" imgH="457200" progId="Equation.DSMT4">
                  <p:embed/>
                </p:oleObj>
              </mc:Choice>
              <mc:Fallback>
                <p:oleObj name="Equation" r:id="rId4" imgW="545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419600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586038" y="1981200"/>
          <a:ext cx="4003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981200"/>
                        <a:ext cx="40036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2786063" y="4572000"/>
          <a:ext cx="35718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6" imgW="927000" imgH="482400" progId="Equation.DSMT4">
                  <p:embed/>
                </p:oleObj>
              </mc:Choice>
              <mc:Fallback>
                <p:oleObj name="Equation" r:id="rId6" imgW="92700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786063" y="4572000"/>
                        <a:ext cx="357187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multinomial coefficients</a:t>
            </a:r>
            <a:endParaRPr lang="en-US" sz="3600" b="1" dirty="0">
              <a:solidFill>
                <a:srgbClr val="000000"/>
              </a:solidFill>
              <a:latin typeface="Comic Sans MS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12M.17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2975" y="1905000"/>
          <a:ext cx="7332663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1574640" imgH="533160" progId="Equation.DSMT4">
                  <p:embed/>
                </p:oleObj>
              </mc:Choice>
              <mc:Fallback>
                <p:oleObj name="Equation" r:id="rId4" imgW="157464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942975" y="1905000"/>
                        <a:ext cx="7332663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400050" y="4876800"/>
          <a:ext cx="8286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6" imgW="1968500" imgH="254000" progId="Equation.DSMT4">
                  <p:embed/>
                </p:oleObj>
              </mc:Choice>
              <mc:Fallback>
                <p:oleObj name="Equation" r:id="rId6" imgW="1968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876800"/>
                        <a:ext cx="82867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3" name="Rectangle 6"/>
          <p:cNvSpPr>
            <a:spLocks noChangeArrowheads="1"/>
          </p:cNvSpPr>
          <p:nvPr/>
        </p:nvSpPr>
        <p:spPr bwMode="auto">
          <a:xfrm>
            <a:off x="838200" y="1828800"/>
            <a:ext cx="76200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latin typeface="+mj-lt"/>
                <a:ea typeface="+mj-ea"/>
                <a:cs typeface="+mj-cs"/>
              </a:rPr>
              <a:t>multinomial coefficients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1797050"/>
          <a:ext cx="911294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2730500" imgH="990600" progId="Equation.DSMT4">
                  <p:embed/>
                </p:oleObj>
              </mc:Choice>
              <mc:Fallback>
                <p:oleObj name="Equation" r:id="rId4" imgW="2730500" imgH="990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0" y="1797050"/>
                        <a:ext cx="9112940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2438400"/>
          <a:ext cx="558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4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55880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73113" y="1143000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multinomial coefficients</a:t>
            </a:r>
          </a:p>
        </p:txBody>
      </p:sp>
      <p:sp>
        <p:nvSpPr>
          <p:cNvPr id="5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12M.19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28600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</a:rPr>
              <a:t>Products of Sums = Sums of Products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12M.20</a:t>
            </a:r>
            <a:endParaRPr lang="en-US" sz="1000" dirty="0">
              <a:latin typeface="Comic Sans MS" pitchFamily="66" charset="0"/>
            </a:endParaRP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438400" y="762000"/>
            <a:ext cx="6553200" cy="25146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More</a:t>
            </a:r>
            <a:r>
              <a:rPr lang="en-US" sz="4400" dirty="0" smtClean="0">
                <a:latin typeface="Comic Sans MS" pitchFamily="66" charset="0"/>
              </a:rPr>
              <a:t> next lecture about counting with polynomials and series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4" imgW="1295280" imgH="457200" progId="Equation.DSMT4">
                  <p:embed/>
                </p:oleObj>
              </mc:Choice>
              <mc:Fallback>
                <p:oleObj name="Equation" r:id="rId4" imgW="12952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447800"/>
                        <a:ext cx="576738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FF"/>
                </a:solidFill>
                <a:latin typeface="Comic Sans MS" pitchFamily="66" charset="0"/>
              </a:rPr>
              <a:t>Algebraic Proof</a:t>
            </a:r>
            <a:r>
              <a:rPr lang="en-US" sz="3600" i="1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6" imgW="2705040" imgH="457200" progId="Equation.DSMT4">
                  <p:embed/>
                </p:oleObj>
              </mc:Choice>
              <mc:Fallback>
                <p:oleObj name="Equation" r:id="rId6" imgW="27050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343400"/>
                        <a:ext cx="761682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590800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93813" y="2590800"/>
          <a:ext cx="655637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6" imgW="1473200" imgH="736600" progId="Equation.DSMT4">
                  <p:embed/>
                </p:oleObj>
              </mc:Choice>
              <mc:Fallback>
                <p:oleObj name="Equation" r:id="rId6" imgW="14732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0800"/>
                        <a:ext cx="6556375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40803"/>
            <a:ext cx="155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</a:rPr>
              <a:t>Combinatorial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Proof, II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631950"/>
          <a:ext cx="6091237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631950"/>
                        <a:ext cx="6091237" cy="367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12M.28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54288" y="2135188"/>
          <a:ext cx="403383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6" imgW="876300" imgH="812800" progId="Equation.DSMT4">
                  <p:embed/>
                </p:oleObj>
              </mc:Choice>
              <mc:Fallback>
                <p:oleObj name="Equation" r:id="rId6" imgW="8763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135188"/>
                        <a:ext cx="4033837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12M.29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914400"/>
          <a:ext cx="4643437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6" imgW="952500" imgH="571500" progId="Equation.DSMT4">
                  <p:embed/>
                </p:oleObj>
              </mc:Choice>
              <mc:Fallback>
                <p:oleObj name="Equation" r:id="rId6" imgW="9525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914400"/>
                        <a:ext cx="4643437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7400" y="3581400"/>
          <a:ext cx="51689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8" imgW="977900" imgH="533400" progId="Equation.DSMT4">
                  <p:embed/>
                </p:oleObj>
              </mc:Choice>
              <mc:Fallback>
                <p:oleObj name="Equation" r:id="rId8" imgW="9779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51689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58674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866600" imgH="482400" progId="Equation.DSMT4">
                  <p:embed/>
                </p:oleObj>
              </mc:Choice>
              <mc:Fallback>
                <p:oleObj name="Equation" r:id="rId4" imgW="18666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209800"/>
                        <a:ext cx="8234362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12M.3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52600" y="1371600"/>
          <a:ext cx="550862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6" imgW="1130300" imgH="876300" progId="Equation.DSMT4">
                  <p:embed/>
                </p:oleObj>
              </mc:Choice>
              <mc:Fallback>
                <p:oleObj name="Equation" r:id="rId6" imgW="11303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5508625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700213" y="1333500"/>
          <a:ext cx="5694362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Equation" r:id="rId6" imgW="1168400" imgH="990600" progId="Equation.DSMT4">
                  <p:embed/>
                </p:oleObj>
              </mc:Choice>
              <mc:Fallback>
                <p:oleObj name="Equation" r:id="rId6" imgW="11684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1333500"/>
                        <a:ext cx="5694362" cy="482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12M.31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76375" y="1317625"/>
          <a:ext cx="618807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6" imgW="1270000" imgH="1003300" progId="Equation.DSMT4">
                  <p:embed/>
                </p:oleObj>
              </mc:Choice>
              <mc:Fallback>
                <p:oleObj name="Equation" r:id="rId6" imgW="12700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17625"/>
                        <a:ext cx="6188075" cy="488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12M.32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52663" y="1065213"/>
          <a:ext cx="458152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6" imgW="1270000" imgH="825500" progId="Equation.DSMT4">
                  <p:embed/>
                </p:oleObj>
              </mc:Choice>
              <mc:Fallback>
                <p:oleObj name="Equation" r:id="rId6" imgW="12700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065213"/>
                        <a:ext cx="4581525" cy="297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So LHS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{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 dirty="0">
                <a:latin typeface="Comic Sans MS" pitchFamily="66" charset="0"/>
              </a:rPr>
              <a:t>1,….,</a:t>
            </a:r>
            <a:r>
              <a:rPr lang="en-US" sz="4800" dirty="0" err="1"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by Sum Rule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12M.33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LHS =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  <a:r>
              <a:rPr lang="en-US" sz="4400" dirty="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2897188"/>
          <a:ext cx="50514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897188"/>
                        <a:ext cx="5051425" cy="304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76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102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</a:rPr>
              <a:t>QED</a:t>
            </a:r>
            <a:endParaRPr lang="en-US" sz="6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084" y="1905000"/>
            <a:ext cx="7627321" cy="356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8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3800" dirty="0" smtClean="0"/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3800" dirty="0" smtClean="0"/>
              <a:t>3</a:t>
            </a:r>
            <a:endParaRPr lang="en-US" sz="13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360488" y="2620963"/>
            <a:ext cx="2030412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362075" y="1798638"/>
            <a:ext cx="1992313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54138" y="3443288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354138" y="4265613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705475" y="1787525"/>
            <a:ext cx="73183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341938" y="2608263"/>
            <a:ext cx="16478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889500" y="3430588"/>
            <a:ext cx="2820988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386263" y="4252913"/>
            <a:ext cx="3937000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1354138" y="5089525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3883025" y="5075238"/>
            <a:ext cx="50514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901" name="Text Box 13"/>
          <p:cNvSpPr txBox="1">
            <a:spLocks noGrp="1"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FF"/>
                </a:solidFill>
                <a:latin typeface="Comic Sans MS" pitchFamily="66" charset="0"/>
              </a:rPr>
              <a:t>lec</a:t>
            </a:r>
            <a:r>
              <a:rPr lang="en-US" sz="1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mic Sans MS" pitchFamily="66" charset="0"/>
              </a:rPr>
              <a:t>12M.4</a:t>
            </a:r>
            <a:endParaRPr lang="en-US" sz="1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44170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2374560" imgH="469800" progId="Equation.DSMT4">
                  <p:embed/>
                </p:oleObj>
              </mc:Choice>
              <mc:Fallback>
                <p:oleObj name="Equation" r:id="rId6" imgW="23745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533160" imgH="457200" progId="Equation.DSMT4">
                  <p:embed/>
                </p:oleObj>
              </mc:Choice>
              <mc:Fallback>
                <p:oleObj name="Equation" r:id="rId4" imgW="5331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343400"/>
                        <a:ext cx="24003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2374560" imgH="469800" progId="Equation.DSMT4">
                  <p:embed/>
                </p:oleObj>
              </mc:Choice>
              <mc:Fallback>
                <p:oleObj name="Equation" r:id="rId6" imgW="23745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2920680" imgH="507960" progId="Equation.DSMT4">
                  <p:embed/>
                </p:oleObj>
              </mc:Choice>
              <mc:Fallback>
                <p:oleObj name="Equation" r:id="rId4" imgW="29206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744788"/>
                        <a:ext cx="8313737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660240" imgH="241200" progId="Equation.DSMT4">
                  <p:embed/>
                </p:oleObj>
              </mc:Choice>
              <mc:Fallback>
                <p:oleObj name="Equation" r:id="rId6" imgW="66024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3400"/>
                        <a:ext cx="26812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2273040" imgH="990360" progId="Equation.DSMT4">
                  <p:embed/>
                </p:oleObj>
              </mc:Choice>
              <mc:Fallback>
                <p:oleObj name="Equation" r:id="rId4" imgW="227304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63563" y="2498725"/>
                        <a:ext cx="8131175" cy="353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6" imgW="685800" imgH="241200" progId="Equation.DSMT4">
                  <p:embed/>
                </p:oleObj>
              </mc:Choice>
              <mc:Fallback>
                <p:oleObj name="Equation" r:id="rId6" imgW="685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2786062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</a:t>
            </a:r>
            <a:r>
              <a:rPr lang="en-US" sz="1000" dirty="0" smtClean="0">
                <a:latin typeface="Comic Sans MS" pitchFamily="66" charset="0"/>
              </a:rPr>
              <a:t>12M.9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500063" y="2214563"/>
          <a:ext cx="8113712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1523880" imgH="457200" progId="Equation.DSMT4">
                  <p:embed/>
                </p:oleObj>
              </mc:Choice>
              <mc:Fallback>
                <p:oleObj name="Equation" r:id="rId4" imgW="152388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00063" y="2214563"/>
                        <a:ext cx="8113712" cy="24336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The Binomial Formula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936</Words>
  <Application>Microsoft Macintosh PowerPoint</Application>
  <PresentationFormat>On-screen Show (4:3)</PresentationFormat>
  <Paragraphs>251</Paragraphs>
  <Slides>35</Slides>
  <Notes>34</Notes>
  <HiddenSlides>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Euclid Extra</vt:lpstr>
      <vt:lpstr>Euclid Symbol</vt:lpstr>
      <vt:lpstr>6.042 Lecture Template</vt:lpstr>
      <vt:lpstr>Equation</vt:lpstr>
      <vt:lpstr>PowerPoint Presentation</vt:lpstr>
      <vt:lpstr>Polynomials Express Choices &amp; Outcomes</vt:lpstr>
      <vt:lpstr>expression for ck?</vt:lpstr>
      <vt:lpstr>binomial expressions</vt:lpstr>
      <vt:lpstr>PowerPoint Presentation</vt:lpstr>
      <vt:lpstr>PowerPoint Presentation</vt:lpstr>
      <vt:lpstr>The Binomial Formula</vt:lpstr>
      <vt:lpstr>The Binomial Formula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  <vt:lpstr>PowerPoint Presentation</vt:lpstr>
      <vt:lpstr>Pascal’s Identity</vt:lpstr>
      <vt:lpstr>PowerPoint Presentation</vt:lpstr>
      <vt:lpstr>PowerPoint Presentation</vt:lpstr>
      <vt:lpstr>PowerPoint Presentation</vt:lpstr>
      <vt:lpstr>PowerPoint Presentation</vt:lpstr>
      <vt:lpstr>Combinatorial Proof,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Problems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subject/>
  <dc:creator>Albert R Meyer</dc:creator>
  <cp:keywords/>
  <dc:description/>
  <cp:lastModifiedBy>Albert R Meyer</cp:lastModifiedBy>
  <cp:revision>1659</cp:revision>
  <cp:lastPrinted>2011-04-15T22:25:01Z</cp:lastPrinted>
  <dcterms:created xsi:type="dcterms:W3CDTF">2011-04-15T20:32:31Z</dcterms:created>
  <dcterms:modified xsi:type="dcterms:W3CDTF">2011-11-08T03:17:40Z</dcterms:modified>
  <cp:category>6.042</cp:category>
</cp:coreProperties>
</file>